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</p:sldIdLst>
  <p:sldSz cx="10826750" cy="812006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Προς την σωστή</c:v>
                </c:pt>
                <c:pt idx="1">
                  <c:v>Προς την λάθος</c:v>
                </c:pt>
                <c:pt idx="2">
                  <c:v>ΔΓ/ 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46.66599708733</c:v>
                </c:pt>
                <c:pt idx="1">
                  <c:v>41.7355496409379</c:v>
                </c:pt>
                <c:pt idx="2">
                  <c:v>11.598453271732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Ν.Δ.</c:v>
                </c:pt>
                <c:pt idx="1">
                  <c:v>ΣΥΡΙΖΑ</c:v>
                </c:pt>
                <c:pt idx="2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25.1563222550615</c:v>
                </c:pt>
                <c:pt idx="1">
                  <c:v>40.6005589400247</c:v>
                </c:pt>
                <c:pt idx="2">
                  <c:v>34.2431188049138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ΠΟΛΥ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2.49786571586401</c:v>
                </c:pt>
                <c:pt idx="1">
                  <c:v>14.6199241253337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ΑΡΚΕΤΑ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11.4970120022096</c:v>
                </c:pt>
                <c:pt idx="1">
                  <c:v>36.7369878961843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ΛΙΓΟ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"/>
                <c:pt idx="0">
                  <c:v>34.4518656154271</c:v>
                </c:pt>
                <c:pt idx="1">
                  <c:v>24.2036170938798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ΚΑΘΟΛΟΥ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2"/>
                <c:pt idx="0">
                  <c:v>45.7038115803747</c:v>
                </c:pt>
                <c:pt idx="1">
                  <c:v>23.7680403059073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4bacc6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  <c:pt idx="1">
                  <c:v>...από την συνολική αντιμετώπιση της πανδημίας από την Κυβέρνηση;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2"/>
                <c:pt idx="0">
                  <c:v>5.84944508612464</c:v>
                </c:pt>
                <c:pt idx="1">
                  <c:v>0.671430578694875</c:v>
                </c:pt>
              </c:numCache>
            </c:numRef>
          </c:val>
        </c:ser>
        <c:gapWidth val="95"/>
        <c:shape val="box"/>
        <c:axId val="72121867"/>
        <c:axId val="49281907"/>
        <c:axId val="0"/>
      </c:bar3DChart>
      <c:catAx>
        <c:axId val="7212186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49281907"/>
        <c:crosses val="autoZero"/>
        <c:auto val="1"/>
        <c:lblAlgn val="ctr"/>
        <c:lblOffset val="100"/>
        <c:noMultiLvlLbl val="0"/>
      </c:catAx>
      <c:valAx>
        <c:axId val="49281907"/>
        <c:scaling>
          <c:orientation val="minMax"/>
        </c:scaling>
        <c:delete val="1"/>
        <c:axPos val="l"/>
        <c:numFmt formatCode="[$-408]0%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2121867"/>
        <c:crossBetween val="between"/>
      </c:valAx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την συνολική αντιμετώπιση της πανδημίας από την Κυβέρνηση;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14.6199241253337</c:v>
                </c:pt>
                <c:pt idx="1">
                  <c:v>36.7369878961843</c:v>
                </c:pt>
                <c:pt idx="2">
                  <c:v>24.2036170938798</c:v>
                </c:pt>
                <c:pt idx="3">
                  <c:v>23.7680403059073</c:v>
                </c:pt>
                <c:pt idx="4">
                  <c:v>0.671430578694875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την στάση, τον τρόπο αντιπολίτευσης και τις προτάσεις των κομμάτων αντιπολίτευσης για την πανδημία;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2.49786571586401</c:v>
                </c:pt>
                <c:pt idx="1">
                  <c:v>11.4970120022096</c:v>
                </c:pt>
                <c:pt idx="2">
                  <c:v>34.4518656154271</c:v>
                </c:pt>
                <c:pt idx="3">
                  <c:v>45.7038115803747</c:v>
                </c:pt>
                <c:pt idx="4">
                  <c:v>5.84944508612464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51.5907585459364</c:v>
                </c:pt>
                <c:pt idx="1">
                  <c:v>14.4181938617796</c:v>
                </c:pt>
                <c:pt idx="2">
                  <c:v>8.34520965896544</c:v>
                </c:pt>
                <c:pt idx="3">
                  <c:v>22.3087577028844</c:v>
                </c:pt>
                <c:pt idx="4">
                  <c:v>3.33708023043417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ΠΟΛΥ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5.16168530078886</c:v>
                </c:pt>
                <c:pt idx="1">
                  <c:v>8.51281639535119</c:v>
                </c:pt>
                <c:pt idx="2">
                  <c:v>12.4350147534074</c:v>
                </c:pt>
                <c:pt idx="3">
                  <c:v>10.1597783978001</c:v>
                </c:pt>
                <c:pt idx="4">
                  <c:v>11.9502599409864</c:v>
                </c:pt>
                <c:pt idx="5">
                  <c:v>29.9762794998593</c:v>
                </c:pt>
                <c:pt idx="6">
                  <c:v>29.0260743892892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ΑΡΚΕΤΑ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25.4651839659567</c:v>
                </c:pt>
                <c:pt idx="1">
                  <c:v>28.1448844818242</c:v>
                </c:pt>
                <c:pt idx="2">
                  <c:v>25.5003111262771</c:v>
                </c:pt>
                <c:pt idx="3">
                  <c:v>29.8500572070897</c:v>
                </c:pt>
                <c:pt idx="4">
                  <c:v>37.296011561854</c:v>
                </c:pt>
                <c:pt idx="5">
                  <c:v>34.5625778957102</c:v>
                </c:pt>
                <c:pt idx="6">
                  <c:v>35.7022421164616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ΛΙΓΟ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23.9597342379413</c:v>
                </c:pt>
                <c:pt idx="1">
                  <c:v>28.8604749192075</c:v>
                </c:pt>
                <c:pt idx="2">
                  <c:v>26.2249342620285</c:v>
                </c:pt>
                <c:pt idx="3">
                  <c:v>28.4770870551396</c:v>
                </c:pt>
                <c:pt idx="4">
                  <c:v>23.5653064092013</c:v>
                </c:pt>
                <c:pt idx="5">
                  <c:v>16.3269408595666</c:v>
                </c:pt>
                <c:pt idx="6">
                  <c:v>16.3953511712399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ΚΑΘΟΛΟΥ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7"/>
                <c:pt idx="0">
                  <c:v>37.0390814749393</c:v>
                </c:pt>
                <c:pt idx="1">
                  <c:v>32.7806660109597</c:v>
                </c:pt>
                <c:pt idx="2">
                  <c:v>32.0771191714005</c:v>
                </c:pt>
                <c:pt idx="3">
                  <c:v>28.3727092073305</c:v>
                </c:pt>
                <c:pt idx="4">
                  <c:v>25.7813284088399</c:v>
                </c:pt>
                <c:pt idx="5">
                  <c:v>10.2611265227355</c:v>
                </c:pt>
                <c:pt idx="6">
                  <c:v>14.7202874405347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4bacc6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Τα θέματα της Παιδείας</c:v>
                </c:pt>
                <c:pt idx="1">
                  <c:v>Τα θέματα Ασφάλειας και Προστασίας των πολιτών</c:v>
                </c:pt>
                <c:pt idx="2">
                  <c:v>Το Μεταναστευτικό</c:v>
                </c:pt>
                <c:pt idx="3">
                  <c:v>Τα Θέματα της Οικονομίας</c:v>
                </c:pt>
                <c:pt idx="4">
                  <c:v>Τα θέματα υγείας</c:v>
                </c:pt>
                <c:pt idx="5">
                  <c:v>Τα θέματα ψηφιοποίησης του Κράτους</c:v>
                </c:pt>
                <c:pt idx="6">
                  <c:v>Τα διεθνή και τα Ελληνοτουρκικά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7"/>
                <c:pt idx="0">
                  <c:v>8.37431502037378</c:v>
                </c:pt>
                <c:pt idx="1">
                  <c:v>1.70115819265742</c:v>
                </c:pt>
                <c:pt idx="2">
                  <c:v>3.76262068688654</c:v>
                </c:pt>
                <c:pt idx="3">
                  <c:v>3.14036813264016</c:v>
                </c:pt>
                <c:pt idx="4">
                  <c:v>1.40709367911841</c:v>
                </c:pt>
                <c:pt idx="5">
                  <c:v>8.87307522212841</c:v>
                </c:pt>
                <c:pt idx="6">
                  <c:v>4.15604488247456</c:v>
                </c:pt>
              </c:numCache>
            </c:numRef>
          </c:val>
        </c:ser>
        <c:gapWidth val="95"/>
        <c:shape val="box"/>
        <c:axId val="30962695"/>
        <c:axId val="97924097"/>
        <c:axId val="0"/>
      </c:bar3DChart>
      <c:catAx>
        <c:axId val="3096269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97924097"/>
        <c:crosses val="autoZero"/>
        <c:auto val="1"/>
        <c:lblAlgn val="ctr"/>
        <c:lblOffset val="100"/>
        <c:noMultiLvlLbl val="0"/>
      </c:catAx>
      <c:valAx>
        <c:axId val="97924097"/>
        <c:scaling>
          <c:orientation val="minMax"/>
        </c:scaling>
        <c:delete val="1"/>
        <c:axPos val="l"/>
        <c:numFmt formatCode="[$-408]0%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30962695"/>
        <c:crossBetween val="between"/>
      </c:valAx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διεθνή και τα Ελληνοτουρκικά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διεθνή και τα Ελληνοτουρκικά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29.0260743892892</c:v>
                </c:pt>
                <c:pt idx="1">
                  <c:v>35.7022421164616</c:v>
                </c:pt>
                <c:pt idx="2">
                  <c:v>16.3953511712399</c:v>
                </c:pt>
                <c:pt idx="3">
                  <c:v>14.7202874405347</c:v>
                </c:pt>
                <c:pt idx="4">
                  <c:v>4.15604488247456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θέματα ψηφιοποίησης του Κράτους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θέματα ψηφιοποίησης του Κράτους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29.9762794998593</c:v>
                </c:pt>
                <c:pt idx="1">
                  <c:v>34.5625778957102</c:v>
                </c:pt>
                <c:pt idx="2">
                  <c:v>16.3269408595666</c:v>
                </c:pt>
                <c:pt idx="3">
                  <c:v>10.2611265227355</c:v>
                </c:pt>
                <c:pt idx="4">
                  <c:v>8.87307522212841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θέματα υγείας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θέματα υγείας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11.9502599409864</c:v>
                </c:pt>
                <c:pt idx="1">
                  <c:v>37.296011561854</c:v>
                </c:pt>
                <c:pt idx="2">
                  <c:v>23.5653064092013</c:v>
                </c:pt>
                <c:pt idx="3">
                  <c:v>25.7813284088399</c:v>
                </c:pt>
                <c:pt idx="4">
                  <c:v>1.40709367911841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Θέματα της Οικονομίας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Θέματα της Οικονομίας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10.1597783978001</c:v>
                </c:pt>
                <c:pt idx="1">
                  <c:v>29.8500572070897</c:v>
                </c:pt>
                <c:pt idx="2">
                  <c:v>28.4770870551396</c:v>
                </c:pt>
                <c:pt idx="3">
                  <c:v>28.3727092073305</c:v>
                </c:pt>
                <c:pt idx="4">
                  <c:v>3.14036813264016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Άλλο</c:v>
                </c:pt>
                <c:pt idx="1">
                  <c:v>Φόβο</c:v>
                </c:pt>
                <c:pt idx="2">
                  <c:v>Ελπίδα</c:v>
                </c:pt>
                <c:pt idx="3">
                  <c:v>Απαισιοδοξία</c:v>
                </c:pt>
                <c:pt idx="4">
                  <c:v>Θυμό</c:v>
                </c:pt>
                <c:pt idx="5">
                  <c:v>Αισιοδοξία</c:v>
                </c:pt>
                <c:pt idx="6">
                  <c:v>Ανησυχία/ Άγχος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3.67931913526966</c:v>
                </c:pt>
                <c:pt idx="1">
                  <c:v>13.3011501635922</c:v>
                </c:pt>
                <c:pt idx="2">
                  <c:v>15.8122403099219</c:v>
                </c:pt>
                <c:pt idx="3">
                  <c:v>17.880728236215</c:v>
                </c:pt>
                <c:pt idx="4">
                  <c:v>19.1884622332844</c:v>
                </c:pt>
                <c:pt idx="5">
                  <c:v>22.2003653224672</c:v>
                </c:pt>
                <c:pt idx="6">
                  <c:v>42.8029466669343</c:v>
                </c:pt>
              </c:numCache>
            </c:numRef>
          </c:val>
        </c:ser>
        <c:gapWidth val="150"/>
        <c:shape val="box"/>
        <c:axId val="35455774"/>
        <c:axId val="53964570"/>
        <c:axId val="0"/>
      </c:bar3DChart>
      <c:catAx>
        <c:axId val="3545577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3964570"/>
        <c:crosses val="autoZero"/>
        <c:auto val="1"/>
        <c:lblAlgn val="ctr"/>
        <c:lblOffset val="100"/>
        <c:noMultiLvlLbl val="0"/>
      </c:catAx>
      <c:valAx>
        <c:axId val="5396457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35455774"/>
        <c:crossBetween val="between"/>
      </c:valAx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Το Μεταναστευτικό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Το Μεταναστευτικό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12.4350147534074</c:v>
                </c:pt>
                <c:pt idx="1">
                  <c:v>25.5003111262771</c:v>
                </c:pt>
                <c:pt idx="2">
                  <c:v>26.2249342620285</c:v>
                </c:pt>
                <c:pt idx="3">
                  <c:v>32.0771191714005</c:v>
                </c:pt>
                <c:pt idx="4">
                  <c:v>3.76262068688654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θέματα Ασφάλειας και Προστασίας των πολιτών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θέματα Ασφάλειας και Προστασίας των πολιτών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8.51281639535119</c:v>
                </c:pt>
                <c:pt idx="1">
                  <c:v>28.1448844818242</c:v>
                </c:pt>
                <c:pt idx="2">
                  <c:v>28.8604749192075</c:v>
                </c:pt>
                <c:pt idx="3">
                  <c:v>32.7806660109597</c:v>
                </c:pt>
                <c:pt idx="4">
                  <c:v>1.70115819265742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sz="1400" spc="-1" strike="noStrike">
                <a:solidFill>
                  <a:srgbClr val="000000"/>
                </a:solidFill>
                <a:latin typeface="Calibri"/>
              </a:rPr>
              <a:t>Τα θέματα της Παιδείας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Τα θέματα της Παιδείας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5.16168530078886</c:v>
                </c:pt>
                <c:pt idx="1">
                  <c:v>25.4651839659567</c:v>
                </c:pt>
                <c:pt idx="2">
                  <c:v>23.9597342379413</c:v>
                </c:pt>
                <c:pt idx="3">
                  <c:v>37.0390814749393</c:v>
                </c:pt>
                <c:pt idx="4">
                  <c:v>8.37431502037378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12.6864471515298</c:v>
                </c:pt>
                <c:pt idx="1">
                  <c:v>35.6782454870744</c:v>
                </c:pt>
                <c:pt idx="2">
                  <c:v>28.1620632814698</c:v>
                </c:pt>
                <c:pt idx="3">
                  <c:v>22.7043380372291</c:v>
                </c:pt>
                <c:pt idx="4">
                  <c:v>0.7689060426969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1.9831791083723</c:v>
                </c:pt>
                <c:pt idx="1">
                  <c:v>9.82155402557256</c:v>
                </c:pt>
                <c:pt idx="2">
                  <c:v>32.1303117284569</c:v>
                </c:pt>
                <c:pt idx="3">
                  <c:v>53.599028483109</c:v>
                </c:pt>
                <c:pt idx="4">
                  <c:v>2.46592665448925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6.62857257829239</c:v>
                </c:pt>
                <c:pt idx="1">
                  <c:v>13.0599680090138</c:v>
                </c:pt>
                <c:pt idx="2">
                  <c:v>18.0034807802581</c:v>
                </c:pt>
                <c:pt idx="3">
                  <c:v>55.7478144522803</c:v>
                </c:pt>
                <c:pt idx="4">
                  <c:v>6.56016418015551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ΘΕΤΙΚΗ</c:v>
                </c:pt>
                <c:pt idx="1">
                  <c:v>ΜΑΛΛΟΝ ΘΕΤΙΚΗ</c:v>
                </c:pt>
                <c:pt idx="2">
                  <c:v>ΜΑΛΛΟΝ ΑΡΝΗΤΙΚΗ</c:v>
                </c:pt>
                <c:pt idx="3">
                  <c:v>ΑΡΝΗΤΙΚΗ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36.1328007386741</c:v>
                </c:pt>
                <c:pt idx="1">
                  <c:v>25.1952066480659</c:v>
                </c:pt>
                <c:pt idx="2">
                  <c:v>13.9093518537104</c:v>
                </c:pt>
                <c:pt idx="3">
                  <c:v>23.3836488086874</c:v>
                </c:pt>
                <c:pt idx="4">
                  <c:v>1.37899195086212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ΘΕΤΙΚΗ</c:v>
                </c:pt>
                <c:pt idx="1">
                  <c:v>ΜΑΛΛΟΝ ΘΕΤΙΚΗ</c:v>
                </c:pt>
                <c:pt idx="2">
                  <c:v>ΜΑΛΛΟΝ ΑΡΝΗΤΙΚΗ</c:v>
                </c:pt>
                <c:pt idx="3">
                  <c:v>ΑΡΝΗΤΙΚΗ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11.0921535960176</c:v>
                </c:pt>
                <c:pt idx="1">
                  <c:v>17.0607599510227</c:v>
                </c:pt>
                <c:pt idx="2">
                  <c:v>22.9119412272426</c:v>
                </c:pt>
                <c:pt idx="3">
                  <c:v>45.4916798811699</c:v>
                </c:pt>
                <c:pt idx="4">
                  <c:v>3.44346534454726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Τον Κυριάκο Μητσοτάκη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46.0954621308082</c:v>
                </c:pt>
                <c:pt idx="1">
                  <c:v>52.0393825648851</c:v>
                </c:pt>
                <c:pt idx="2">
                  <c:v>54.5206829287914</c:v>
                </c:pt>
                <c:pt idx="3">
                  <c:v>55.8652321403482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Τον Αλέξη Τσίπρα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28.0404929931438</c:v>
                </c:pt>
                <c:pt idx="1">
                  <c:v>15.7339569240651</c:v>
                </c:pt>
                <c:pt idx="2">
                  <c:v>17.0430550807408</c:v>
                </c:pt>
                <c:pt idx="3">
                  <c:v>13.2720448021839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Κανέναν από αυτούς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19.9046987152421</c:v>
                </c:pt>
                <c:pt idx="1">
                  <c:v>26.084425620747</c:v>
                </c:pt>
                <c:pt idx="2">
                  <c:v>22.7180405011361</c:v>
                </c:pt>
                <c:pt idx="3">
                  <c:v>24.9894618519038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5.95934616080583</c:v>
                </c:pt>
                <c:pt idx="1">
                  <c:v>6.14223489030288</c:v>
                </c:pt>
                <c:pt idx="2">
                  <c:v>5.71822148933174</c:v>
                </c:pt>
                <c:pt idx="3">
                  <c:v>5.87326120556413</c:v>
                </c:pt>
              </c:numCache>
            </c:numRef>
          </c:val>
        </c:ser>
        <c:gapWidth val="95"/>
        <c:shape val="box"/>
        <c:axId val="23227437"/>
        <c:axId val="5114085"/>
        <c:axId val="0"/>
      </c:bar3DChart>
      <c:catAx>
        <c:axId val="2322743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114085"/>
        <c:crosses val="autoZero"/>
        <c:auto val="1"/>
        <c:lblAlgn val="ctr"/>
        <c:lblOffset val="100"/>
        <c:noMultiLvlLbl val="0"/>
      </c:catAx>
      <c:valAx>
        <c:axId val="5114085"/>
        <c:scaling>
          <c:orientation val="minMax"/>
        </c:scaling>
        <c:delete val="1"/>
        <c:axPos val="l"/>
        <c:numFmt formatCode="[$-408]0%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3227437"/>
        <c:crossBetween val="between"/>
      </c:valAx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51.9691282442444</c:v>
                </c:pt>
                <c:pt idx="1">
                  <c:v>18.5019771573094</c:v>
                </c:pt>
                <c:pt idx="2">
                  <c:v>25.7993938055761</c:v>
                </c:pt>
                <c:pt idx="3">
                  <c:v>3.7</c:v>
                </c:pt>
              </c:numCache>
            </c:numRef>
          </c:val>
        </c:ser>
        <c:gapWidth val="150"/>
        <c:shape val="box"/>
        <c:axId val="69441115"/>
        <c:axId val="24607975"/>
        <c:axId val="0"/>
      </c:bar3DChart>
      <c:catAx>
        <c:axId val="6944111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4607975"/>
        <c:crosses val="autoZero"/>
        <c:auto val="1"/>
        <c:lblAlgn val="ctr"/>
        <c:lblOffset val="100"/>
        <c:noMultiLvlLbl val="0"/>
      </c:catAx>
      <c:valAx>
        <c:axId val="24607975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9441115"/>
        <c:crossBetween val="between"/>
      </c:valAx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ΠΟΛΥ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11.8927333902476</c:v>
                </c:pt>
                <c:pt idx="1">
                  <c:v>12.1560047371485</c:v>
                </c:pt>
                <c:pt idx="2">
                  <c:v>24.3792528954816</c:v>
                </c:pt>
                <c:pt idx="3">
                  <c:v>32.3039402637548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ΑΡΚΕΤΑ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30.9998493446492</c:v>
                </c:pt>
                <c:pt idx="1">
                  <c:v>38.1149762138944</c:v>
                </c:pt>
                <c:pt idx="2">
                  <c:v>37.986511170437</c:v>
                </c:pt>
                <c:pt idx="3">
                  <c:v>35.063931431783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ΛΙΓΟ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20.3023150705569</c:v>
                </c:pt>
                <c:pt idx="1">
                  <c:v>26.1888034685561</c:v>
                </c:pt>
                <c:pt idx="2">
                  <c:v>18.063389469881</c:v>
                </c:pt>
                <c:pt idx="3">
                  <c:v>12.9799875549489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ΚΑΘΟΛΟΥ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31.0962687691457</c:v>
                </c:pt>
                <c:pt idx="1">
                  <c:v>21.4165278307473</c:v>
                </c:pt>
                <c:pt idx="2">
                  <c:v>13.7206688211325</c:v>
                </c:pt>
                <c:pt idx="3">
                  <c:v>13.2610048375118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4bacc6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...από την ενίσχυση του ΕΣΥ από την Κυβέρνηση την περίοδο της πανδημίας;</c:v>
                </c:pt>
                <c:pt idx="1">
                  <c:v>...από την σταδιακή χαλάρωση των μέτρων περιορισμού που γίνεται το τελευταίο διάστημα;</c:v>
                </c:pt>
                <c:pt idx="2">
                  <c:v>...από τον τρόπο οργάνωσης και τους ρυθμούς εμβολιασμού;</c:v>
                </c:pt>
                <c:pt idx="3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4"/>
                <c:pt idx="0">
                  <c:v>5.7088334254005</c:v>
                </c:pt>
                <c:pt idx="1">
                  <c:v>2.12368774965375</c:v>
                </c:pt>
                <c:pt idx="2">
                  <c:v>5.85017764306791</c:v>
                </c:pt>
                <c:pt idx="3">
                  <c:v>6.39113591200144</c:v>
                </c:pt>
              </c:numCache>
            </c:numRef>
          </c:val>
        </c:ser>
        <c:gapWidth val="95"/>
        <c:shape val="box"/>
        <c:axId val="70879358"/>
        <c:axId val="1356786"/>
        <c:axId val="0"/>
      </c:bar3DChart>
      <c:catAx>
        <c:axId val="7087935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1356786"/>
        <c:crosses val="autoZero"/>
        <c:auto val="1"/>
        <c:lblAlgn val="ctr"/>
        <c:lblOffset val="100"/>
        <c:noMultiLvlLbl val="0"/>
      </c:catAx>
      <c:valAx>
        <c:axId val="1356786"/>
        <c:scaling>
          <c:orientation val="minMax"/>
        </c:scaling>
        <c:delete val="1"/>
        <c:axPos val="l"/>
        <c:numFmt formatCode="[$-408]0%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0879358"/>
        <c:crossBetween val="between"/>
      </c:valAx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0.0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ΚΙΝΗΜΑ ΑΛΛΑΓΗΣ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</c:v>
                </c:pt>
                <c:pt idx="7">
                  <c:v>Λευκό / άκυρο</c:v>
                </c:pt>
                <c:pt idx="8">
                  <c:v>Θα απέχω</c:v>
                </c:pt>
                <c:pt idx="9">
                  <c:v>Δεν έχω αποφασίσει</c:v>
                </c:pt>
                <c:pt idx="10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36.2</c:v>
                </c:pt>
                <c:pt idx="1">
                  <c:v>20.2</c:v>
                </c:pt>
                <c:pt idx="2">
                  <c:v>6.2</c:v>
                </c:pt>
                <c:pt idx="3">
                  <c:v>4.6</c:v>
                </c:pt>
                <c:pt idx="4">
                  <c:v>4</c:v>
                </c:pt>
                <c:pt idx="5">
                  <c:v>2.7</c:v>
                </c:pt>
                <c:pt idx="6">
                  <c:v>3.57694855376463</c:v>
                </c:pt>
                <c:pt idx="7">
                  <c:v>3.2</c:v>
                </c:pt>
                <c:pt idx="8">
                  <c:v>4.4</c:v>
                </c:pt>
                <c:pt idx="9">
                  <c:v>11.9</c:v>
                </c:pt>
                <c:pt idx="10">
                  <c:v>3</c:v>
                </c:pt>
              </c:numCache>
            </c:numRef>
          </c:val>
        </c:ser>
        <c:gapWidth val="150"/>
        <c:shape val="box"/>
        <c:axId val="16335499"/>
        <c:axId val="73550059"/>
        <c:axId val="0"/>
      </c:bar3DChart>
      <c:catAx>
        <c:axId val="1633549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3550059"/>
        <c:crosses val="autoZero"/>
        <c:auto val="1"/>
        <c:lblAlgn val="ctr"/>
        <c:lblOffset val="100"/>
        <c:noMultiLvlLbl val="0"/>
      </c:catAx>
      <c:valAx>
        <c:axId val="7355005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16335499"/>
        <c:crossBetween val="between"/>
      </c:valAx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Ν.Δ</c:v>
                </c:pt>
              </c:strCache>
            </c:strRef>
          </c:tx>
          <c:spPr>
            <a:solidFill>
              <a:srgbClr val="4a7ebb"/>
            </a:solidFill>
            <a:ln w="28440">
              <a:solidFill>
                <a:srgbClr val="4a7ebb"/>
              </a:solidFill>
              <a:round/>
            </a:ln>
          </c:spPr>
          <c:marker>
            <c:symbol val="none"/>
          </c:marker>
          <c:dLbls>
            <c:numFmt formatCode="General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5"/>
                <c:pt idx="0">
                  <c:v>ΣΕΠΤΕΜΒΡΙΟΣ</c:v>
                </c:pt>
                <c:pt idx="1">
                  <c:v>ΝΟΕΜΒΡΙΟΣ</c:v>
                </c:pt>
                <c:pt idx="2">
                  <c:v>ΙΑΝΟΥΑΡΙΟΣ</c:v>
                </c:pt>
                <c:pt idx="3">
                  <c:v>ΜΑΡΤΙΟΣ</c:v>
                </c:pt>
                <c:pt idx="4">
                  <c:v>ΜΑΡΤΙΟΣ Β</c:v>
                </c:pt>
                <c:pt idx="5">
                  <c:v>ΜΑΙΟΣ</c:v>
                </c:pt>
                <c:pt idx="6">
                  <c:v>ΙΟΥΝΙΟΣ</c:v>
                </c:pt>
                <c:pt idx="7">
                  <c:v>ΙΟΥΛΙΟΣ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ΙΑΝΟΥΑΡΙΟΣ</c:v>
                </c:pt>
                <c:pt idx="12">
                  <c:v>ΦΕΒΡΟΥΑΡΙΟΣ</c:v>
                </c:pt>
                <c:pt idx="13">
                  <c:v>ΜΑΡΤΙΟΣ</c:v>
                </c:pt>
                <c:pt idx="14">
                  <c:v>ΑΠΡΙΛΙΟΣ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5"/>
                <c:pt idx="0">
                  <c:v>41.9</c:v>
                </c:pt>
                <c:pt idx="1">
                  <c:v>40.5</c:v>
                </c:pt>
                <c:pt idx="2">
                  <c:v>38.3</c:v>
                </c:pt>
                <c:pt idx="3">
                  <c:v>38.8</c:v>
                </c:pt>
                <c:pt idx="4">
                  <c:v>40</c:v>
                </c:pt>
                <c:pt idx="5">
                  <c:v>40.2</c:v>
                </c:pt>
                <c:pt idx="6">
                  <c:v>41.5</c:v>
                </c:pt>
                <c:pt idx="7">
                  <c:v>41.2</c:v>
                </c:pt>
                <c:pt idx="8">
                  <c:v>40.3</c:v>
                </c:pt>
                <c:pt idx="9">
                  <c:v>38</c:v>
                </c:pt>
                <c:pt idx="10">
                  <c:v>37.5</c:v>
                </c:pt>
                <c:pt idx="11">
                  <c:v>38.6</c:v>
                </c:pt>
                <c:pt idx="12">
                  <c:v>37.3</c:v>
                </c:pt>
                <c:pt idx="13">
                  <c:v>37.8</c:v>
                </c:pt>
                <c:pt idx="14">
                  <c:v>36.2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ΣΥΡΙΖΑ</c:v>
                </c:pt>
              </c:strCache>
            </c:strRef>
          </c:tx>
          <c:spPr>
            <a:solidFill>
              <a:srgbClr val="be4b48"/>
            </a:solidFill>
            <a:ln w="28440">
              <a:solidFill>
                <a:srgbClr val="be4b48"/>
              </a:solidFill>
              <a:round/>
            </a:ln>
          </c:spPr>
          <c:marker>
            <c:symbol val="none"/>
          </c:marker>
          <c:dLbls>
            <c:numFmt formatCode="General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5"/>
                <c:pt idx="0">
                  <c:v>ΣΕΠΤΕΜΒΡΙΟΣ</c:v>
                </c:pt>
                <c:pt idx="1">
                  <c:v>ΝΟΕΜΒΡΙΟΣ</c:v>
                </c:pt>
                <c:pt idx="2">
                  <c:v>ΙΑΝΟΥΑΡΙΟΣ</c:v>
                </c:pt>
                <c:pt idx="3">
                  <c:v>ΜΑΡΤΙΟΣ</c:v>
                </c:pt>
                <c:pt idx="4">
                  <c:v>ΜΑΡΤΙΟΣ Β</c:v>
                </c:pt>
                <c:pt idx="5">
                  <c:v>ΜΑΙΟΣ</c:v>
                </c:pt>
                <c:pt idx="6">
                  <c:v>ΙΟΥΝΙΟΣ</c:v>
                </c:pt>
                <c:pt idx="7">
                  <c:v>ΙΟΥΛΙΟΣ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ΙΑΝΟΥΑΡΙΟΣ</c:v>
                </c:pt>
                <c:pt idx="12">
                  <c:v>ΦΕΒΡΟΥΑΡΙΟΣ</c:v>
                </c:pt>
                <c:pt idx="13">
                  <c:v>ΜΑΡΤΙΟΣ</c:v>
                </c:pt>
                <c:pt idx="14">
                  <c:v>ΑΠΡΙΛΙΟΣ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5"/>
                <c:pt idx="0">
                  <c:v>23.1</c:v>
                </c:pt>
                <c:pt idx="1">
                  <c:v>23</c:v>
                </c:pt>
                <c:pt idx="2">
                  <c:v>21.3</c:v>
                </c:pt>
                <c:pt idx="3">
                  <c:v>20.8</c:v>
                </c:pt>
                <c:pt idx="4">
                  <c:v>20.2</c:v>
                </c:pt>
                <c:pt idx="5">
                  <c:v>20</c:v>
                </c:pt>
                <c:pt idx="6">
                  <c:v>19.8</c:v>
                </c:pt>
                <c:pt idx="7">
                  <c:v>20.7</c:v>
                </c:pt>
                <c:pt idx="8">
                  <c:v>19.5</c:v>
                </c:pt>
                <c:pt idx="9">
                  <c:v>18.1</c:v>
                </c:pt>
                <c:pt idx="10">
                  <c:v>18.8</c:v>
                </c:pt>
                <c:pt idx="11">
                  <c:v>21.4</c:v>
                </c:pt>
                <c:pt idx="12">
                  <c:v>20.2</c:v>
                </c:pt>
                <c:pt idx="13">
                  <c:v>20.4</c:v>
                </c:pt>
                <c:pt idx="14">
                  <c:v>20.2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0"/>
        <c:axId val="41450176"/>
        <c:axId val="62381282"/>
      </c:lineChart>
      <c:catAx>
        <c:axId val="4145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1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2381282"/>
        <c:crosses val="autoZero"/>
        <c:auto val="1"/>
        <c:lblAlgn val="ctr"/>
        <c:lblOffset val="100"/>
        <c:noMultiLvlLbl val="0"/>
      </c:catAx>
      <c:valAx>
        <c:axId val="6238128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41450176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τον τρόπο οργάνωσης και τους ρυθμούς εμβολιασμού;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24.3792528954816</c:v>
                </c:pt>
                <c:pt idx="1">
                  <c:v>37.986511170437</c:v>
                </c:pt>
                <c:pt idx="2">
                  <c:v>18.063389469881</c:v>
                </c:pt>
                <c:pt idx="3">
                  <c:v>13.7206688211325</c:v>
                </c:pt>
                <c:pt idx="4">
                  <c:v>5.85017764306791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την ενίσχυση του ΕΣΥ από την Κυβέρνηση την περίοδο της πανδημίας;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11.8927333902476</c:v>
                </c:pt>
                <c:pt idx="1">
                  <c:v>30.9998493446492</c:v>
                </c:pt>
                <c:pt idx="2">
                  <c:v>20.3023150705569</c:v>
                </c:pt>
                <c:pt idx="3">
                  <c:v>31.0962687691457</c:v>
                </c:pt>
                <c:pt idx="4">
                  <c:v>5.7088334254005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την δυνατότητα να κάνουν δωρεάν self tests  όλοι μία φορά την βδομάδα, για να υπάρχει εντοπισμός εστιών διασποράς;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32.3039402637548</c:v>
                </c:pt>
                <c:pt idx="1">
                  <c:v>35.063931431783</c:v>
                </c:pt>
                <c:pt idx="2">
                  <c:v>12.9799875549489</c:v>
                </c:pt>
                <c:pt idx="3">
                  <c:v>13.2610048375118</c:v>
                </c:pt>
                <c:pt idx="4">
                  <c:v>6.39113591200144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...από την σταδιακή χαλάρωση των μέτρων περιορισμού που γίνεται το τελευταίο διάστημα (άνοιγμα σχολείων, λειτουργία λιανεμπορίου κ.ά);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12.1560047371485</c:v>
                </c:pt>
                <c:pt idx="1">
                  <c:v>38.1149762138944</c:v>
                </c:pt>
                <c:pt idx="2">
                  <c:v>26.1888034685561</c:v>
                </c:pt>
                <c:pt idx="3">
                  <c:v>21.4165278307473</c:v>
                </c:pt>
                <c:pt idx="4">
                  <c:v>2.12368774965375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55.4788185857612</c:v>
                </c:pt>
                <c:pt idx="1">
                  <c:v>14.538472364638</c:v>
                </c:pt>
                <c:pt idx="2">
                  <c:v>6.93648591591771</c:v>
                </c:pt>
                <c:pt idx="3">
                  <c:v>20.943161027002</c:v>
                </c:pt>
                <c:pt idx="4">
                  <c:v>2.10306210668114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1 Σειράς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5"/>
          <c:dPt>
            <c:idx val="0"/>
            <c:explosion val="25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explosion val="25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explosion val="25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explosion val="25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explosion val="25"/>
            <c:spPr>
              <a:solidFill>
                <a:srgbClr val="4bacc6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13.2985251805799</c:v>
                </c:pt>
                <c:pt idx="1">
                  <c:v>23.4794068529808</c:v>
                </c:pt>
                <c:pt idx="2">
                  <c:v>18.8507273495503</c:v>
                </c:pt>
                <c:pt idx="3">
                  <c:v>39.2637975091044</c:v>
                </c:pt>
                <c:pt idx="4">
                  <c:v>5.10754310778456</c:v>
                </c:pt>
              </c:numCache>
            </c:numRef>
          </c:val>
        </c:ser>
      </c:pie3DChart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1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3616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13088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4144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83616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13088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41440" y="325080"/>
            <a:ext cx="9743760" cy="627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83616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13088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4144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83616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713088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41440" y="325080"/>
            <a:ext cx="9743760" cy="627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83616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130880" y="189468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4144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83616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130880" y="4694040"/>
            <a:ext cx="313740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1440" y="325080"/>
            <a:ext cx="9743760" cy="627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535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534280" y="469404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534280" y="1894680"/>
            <a:ext cx="475488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1440" y="4694040"/>
            <a:ext cx="9743760" cy="25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353240" y="1328760"/>
            <a:ext cx="8119800" cy="282672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533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53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744480" y="7526160"/>
            <a:ext cx="2435760" cy="4320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FB98FAB-EC99-4427-94D9-7B6F852A811F}" type="datetime">
              <a:rPr b="0" lang="en-US" sz="1070" spc="-1" strike="noStrike">
                <a:solidFill>
                  <a:srgbClr val="898989"/>
                </a:solidFill>
                <a:latin typeface="Arial"/>
              </a:rPr>
              <a:t>4/25/21</a:t>
            </a:fld>
            <a:endParaRPr b="0" lang="el-GR" sz="107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586320" y="7526160"/>
            <a:ext cx="3653640" cy="4320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646400" y="7526160"/>
            <a:ext cx="2435760" cy="4320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7AFEE8F-D7D0-472E-9539-B870CA3BB2BE}" type="slidenum">
              <a:rPr b="0" lang="en-US" sz="1070" spc="-1" strike="noStrike">
                <a:solidFill>
                  <a:srgbClr val="898989"/>
                </a:solidFill>
                <a:latin typeface="Calibri"/>
              </a:rPr>
              <a:t>&lt;αριθμός&gt;</a:t>
            </a:fld>
            <a:endParaRPr b="0" lang="el-GR" sz="107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41080" y="1900080"/>
            <a:ext cx="9743400" cy="470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90" spc="-1" strike="noStrike">
                <a:solidFill>
                  <a:srgbClr val="000000"/>
                </a:solidFill>
                <a:latin typeface="Calibri"/>
              </a:rPr>
              <a:t>Πατήστε για επεξεργασία της μορφής κειμένου διάρθρωσης</a:t>
            </a:r>
            <a:endParaRPr b="0" lang="en-US" sz="249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779" spc="-1" strike="noStrike">
                <a:solidFill>
                  <a:srgbClr val="000000"/>
                </a:solidFill>
                <a:latin typeface="Calibri"/>
              </a:rPr>
              <a:t>Δεύτερο επίπεδο διάρθρωσης</a:t>
            </a:r>
            <a:endParaRPr b="0" lang="en-US" sz="1779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40" spc="-1" strike="noStrike">
                <a:solidFill>
                  <a:srgbClr val="000000"/>
                </a:solidFill>
                <a:latin typeface="Calibri"/>
              </a:rPr>
              <a:t>Τρίτο επίπεδο διάρθρωσης</a:t>
            </a:r>
            <a:endParaRPr b="0" lang="en-US" sz="154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40" spc="-1" strike="noStrike">
                <a:solidFill>
                  <a:srgbClr val="000000"/>
                </a:solidFill>
                <a:latin typeface="Calibri"/>
              </a:rPr>
              <a:t>Τέταρτο επίπεδο διάρθρωσης</a:t>
            </a:r>
            <a:endParaRPr b="0" lang="en-US" sz="154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Πέμπτο επίπεδο διάρθρωσης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Έκτο επίπεδο διάρθρωσης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Έβδομο επίπεδο διάρθρωσης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3c5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45920" y="541440"/>
            <a:ext cx="3491640" cy="18943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en-US" sz="284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28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602600" y="1169280"/>
            <a:ext cx="5480640" cy="5770080"/>
          </a:xfrm>
          <a:prstGeom prst="rect">
            <a:avLst/>
          </a:prstGeom>
        </p:spPr>
        <p:txBody>
          <a:bodyPr>
            <a:noAutofit/>
          </a:bodyPr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4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40" spc="-1" strike="noStrike">
              <a:solidFill>
                <a:srgbClr val="000000"/>
              </a:solidFill>
              <a:latin typeface="Calibri"/>
            </a:endParaRPr>
          </a:p>
          <a:p>
            <a:pPr lvl="1" marL="609120" indent="-202680">
              <a:lnSpc>
                <a:spcPct val="90000"/>
              </a:lnSpc>
              <a:spcBef>
                <a:spcPts val="445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9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90" spc="-1" strike="noStrike">
              <a:solidFill>
                <a:srgbClr val="000000"/>
              </a:solidFill>
              <a:latin typeface="Calibri"/>
            </a:endParaRPr>
          </a:p>
          <a:p>
            <a:pPr lvl="2" marL="1014840" indent="-202680">
              <a:lnSpc>
                <a:spcPct val="90000"/>
              </a:lnSpc>
              <a:spcBef>
                <a:spcPts val="445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3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130" spc="-1" strike="noStrike">
              <a:solidFill>
                <a:srgbClr val="000000"/>
              </a:solidFill>
              <a:latin typeface="Calibri"/>
            </a:endParaRPr>
          </a:p>
          <a:p>
            <a:pPr lvl="3" marL="1420920" indent="-202680">
              <a:lnSpc>
                <a:spcPct val="90000"/>
              </a:lnSpc>
              <a:spcBef>
                <a:spcPts val="445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779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779" spc="-1" strike="noStrike">
              <a:solidFill>
                <a:srgbClr val="000000"/>
              </a:solidFill>
              <a:latin typeface="Calibri"/>
            </a:endParaRPr>
          </a:p>
          <a:p>
            <a:pPr lvl="4" marL="1827000" indent="-202680">
              <a:lnSpc>
                <a:spcPct val="90000"/>
              </a:lnSpc>
              <a:spcBef>
                <a:spcPts val="445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779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77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745920" y="2436120"/>
            <a:ext cx="3491640" cy="45126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r>
              <a:rPr b="0" lang="en-US" sz="142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14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744480" y="7526160"/>
            <a:ext cx="2435760" cy="4320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33CE234-E321-4DDC-90D3-CE34525D956A}" type="datetime">
              <a:rPr b="0" lang="en-US" sz="1070" spc="-1" strike="noStrike">
                <a:solidFill>
                  <a:srgbClr val="898989"/>
                </a:solidFill>
                <a:latin typeface="Arial"/>
              </a:rPr>
              <a:t>4/25/21</a:t>
            </a:fld>
            <a:endParaRPr b="0" lang="el-GR" sz="107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586320" y="7526160"/>
            <a:ext cx="3653640" cy="4320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7646400" y="7526160"/>
            <a:ext cx="2435760" cy="4320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75B2052-CE38-4531-9B44-0234237783DB}" type="slidenum">
              <a:rPr b="0" lang="en-US" sz="1070" spc="-1" strike="noStrike">
                <a:solidFill>
                  <a:srgbClr val="898989"/>
                </a:solidFill>
                <a:latin typeface="Calibri"/>
              </a:rPr>
              <a:t>&lt;αριθμός&gt;</a:t>
            </a:fld>
            <a:endParaRPr b="0" lang="el-GR" sz="107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41440" y="325080"/>
            <a:ext cx="9743760" cy="1352880"/>
          </a:xfrm>
          <a:prstGeom prst="rect">
            <a:avLst/>
          </a:prstGeom>
        </p:spPr>
        <p:txBody>
          <a:bodyPr lIns="108000" rIns="108000" tIns="54000" bIns="54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41440" y="1894680"/>
            <a:ext cx="9743760" cy="5358600"/>
          </a:xfrm>
          <a:prstGeom prst="rect">
            <a:avLst/>
          </a:prstGeom>
        </p:spPr>
        <p:txBody>
          <a:bodyPr lIns="108000" rIns="108000" tIns="54000" bIns="54000">
            <a:noAutofit/>
          </a:bodyPr>
          <a:p>
            <a:pPr marL="405720" indent="-40536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  <a:p>
            <a:pPr lvl="1" marL="879120" indent="-3376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3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lvl="2" marL="1352160" indent="-270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3" marL="1893240" indent="-270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4" marL="2433960" indent="-270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541440" y="7526160"/>
            <a:ext cx="2525760" cy="432000"/>
          </a:xfrm>
          <a:prstGeom prst="rect">
            <a:avLst/>
          </a:prstGeom>
        </p:spPr>
        <p:txBody>
          <a:bodyPr lIns="108000" rIns="108000" tIns="54000" bIns="54000" anchor="ctr">
            <a:noAutofit/>
          </a:bodyPr>
          <a:p>
            <a:pPr>
              <a:lnSpc>
                <a:spcPct val="100000"/>
              </a:lnSpc>
            </a:pPr>
            <a:fld id="{025586C9-FC1D-4A42-8872-5FEF84B3E01B}" type="datetime">
              <a:rPr b="0" lang="en-US" sz="1400" spc="-1" strike="noStrike">
                <a:solidFill>
                  <a:srgbClr val="8b8b8b"/>
                </a:solidFill>
                <a:latin typeface="Calibri"/>
              </a:rPr>
              <a:t>4/25/21</a:t>
            </a:fld>
            <a:endParaRPr b="0" lang="el-GR" sz="14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699000" y="7526160"/>
            <a:ext cx="3428280" cy="432000"/>
          </a:xfrm>
          <a:prstGeom prst="rect">
            <a:avLst/>
          </a:prstGeom>
        </p:spPr>
        <p:txBody>
          <a:bodyPr lIns="108000" rIns="108000" tIns="54000" bIns="54000" anchor="ctr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759080" y="7526160"/>
            <a:ext cx="2525760" cy="432000"/>
          </a:xfrm>
          <a:prstGeom prst="rect">
            <a:avLst/>
          </a:prstGeom>
        </p:spPr>
        <p:txBody>
          <a:bodyPr lIns="108000" rIns="108000" tIns="54000" bIns="54000" anchor="ctr">
            <a:noAutofit/>
          </a:bodyPr>
          <a:p>
            <a:pPr algn="r">
              <a:lnSpc>
                <a:spcPct val="100000"/>
              </a:lnSpc>
            </a:pPr>
            <a:fld id="{EA8ADF4A-5129-4AB5-ACED-375E73EA9FDF}" type="slidenum">
              <a:rPr b="0" lang="en-US" sz="1400" spc="-1" strike="noStrike">
                <a:solidFill>
                  <a:srgbClr val="8b8b8b"/>
                </a:solidFill>
                <a:latin typeface="Calibri"/>
              </a:rPr>
              <a:t>&lt;αριθμός&gt;</a:t>
            </a:fld>
            <a:endParaRPr b="0" lang="el-G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chart" Target="../charts/chart20.xml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chart" Target="../charts/chart21.xml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chart" Target="../charts/chart22.xml"/><Relationship Id="rId2" Type="http://schemas.openxmlformats.org/officeDocument/2006/relationships/image" Target="../media/image28.png"/><Relationship Id="rId3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chart" Target="../charts/chart23.xml"/><Relationship Id="rId2" Type="http://schemas.openxmlformats.org/officeDocument/2006/relationships/image" Target="../media/image29.png"/><Relationship Id="rId3" Type="http://schemas.openxmlformats.org/officeDocument/2006/relationships/slideLayout" Target="../slideLayouts/slideLayout2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chart" Target="../charts/chart24.xml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2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chart" Target="../charts/chart25.xml"/><Relationship Id="rId2" Type="http://schemas.openxmlformats.org/officeDocument/2006/relationships/image" Target="../media/image33.png"/><Relationship Id="rId3" Type="http://schemas.openxmlformats.org/officeDocument/2006/relationships/slideLayout" Target="../slideLayouts/slideLayout2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2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chart" Target="../charts/chart26.xml"/><Relationship Id="rId2" Type="http://schemas.openxmlformats.org/officeDocument/2006/relationships/image" Target="../media/image35.png"/><Relationship Id="rId3" Type="http://schemas.openxmlformats.org/officeDocument/2006/relationships/slideLayout" Target="../slideLayouts/slideLayout2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chart" Target="../charts/chart27.xml"/><Relationship Id="rId2" Type="http://schemas.openxmlformats.org/officeDocument/2006/relationships/image" Target="../media/image37.png"/><Relationship Id="rId3" Type="http://schemas.openxmlformats.org/officeDocument/2006/relationships/slideLayout" Target="../slideLayouts/slideLayout2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2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chart" Target="../charts/chart28.xml"/><Relationship Id="rId2" Type="http://schemas.openxmlformats.org/officeDocument/2006/relationships/image" Target="../media/image39.png"/><Relationship Id="rId3" Type="http://schemas.openxmlformats.org/officeDocument/2006/relationships/slideLayout" Target="../slideLayouts/slideLayout2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chart" Target="../charts/chart29.xml"/><Relationship Id="rId2" Type="http://schemas.openxmlformats.org/officeDocument/2006/relationships/image" Target="../media/image40.png"/><Relationship Id="rId3" Type="http://schemas.openxmlformats.org/officeDocument/2006/relationships/slideLayout" Target="../slideLayouts/slideLayout2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slideLayout" Target="../slideLayouts/slideLayout2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slideLayout" Target="../slideLayouts/slideLayout2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chart" Target="../charts/chart30.xml"/><Relationship Id="rId2" Type="http://schemas.openxmlformats.org/officeDocument/2006/relationships/image" Target="../media/image43.png"/><Relationship Id="rId3" Type="http://schemas.openxmlformats.org/officeDocument/2006/relationships/slideLayout" Target="../slideLayouts/slideLayout2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44.png"/><Relationship Id="rId2" Type="http://schemas.openxmlformats.org/officeDocument/2006/relationships/slideLayout" Target="../slideLayouts/slideLayout2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chart" Target="../charts/chart31.xml"/><Relationship Id="rId2" Type="http://schemas.openxmlformats.org/officeDocument/2006/relationships/image" Target="../media/image45.png"/><Relationship Id="rId3" Type="http://schemas.openxmlformats.org/officeDocument/2006/relationships/slideLayout" Target="../slideLayouts/slideLayout2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735120" y="4291200"/>
            <a:ext cx="9217440" cy="2198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1" lang="el-GR" sz="2000" spc="-1" strike="noStrike">
                <a:solidFill>
                  <a:srgbClr val="333c5c"/>
                </a:solidFill>
                <a:latin typeface="Calibri"/>
              </a:rPr>
              <a:t>ΠΑΝΕΛΛΑΔΙΚΗ   ΕΡΕΥΝΑ</a:t>
            </a:r>
            <a:br/>
            <a:br/>
            <a:br/>
            <a:r>
              <a:rPr b="1" lang="el-GR" sz="1600" spc="-1" strike="noStrike">
                <a:solidFill>
                  <a:srgbClr val="333c5c"/>
                </a:solidFill>
                <a:latin typeface="Calibri"/>
              </a:rPr>
              <a:t>ΑΠΡΙΛΙΟΣ 2021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769040" y="1015920"/>
            <a:ext cx="7784280" cy="837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el-GR" sz="3200" spc="-1" strike="noStrike" u="sng">
                <a:solidFill>
                  <a:srgbClr val="333c5c"/>
                </a:solidFill>
                <a:uFillTx/>
                <a:latin typeface="Arial"/>
              </a:rPr>
              <a:t>Βαρόμετρο</a:t>
            </a:r>
            <a:endParaRPr b="0" lang="el-GR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endParaRPr b="0" lang="el-GR" sz="3200" spc="-1" strike="noStrike">
              <a:latin typeface="Arial"/>
            </a:endParaRPr>
          </a:p>
        </p:txBody>
      </p:sp>
      <p:pic>
        <p:nvPicPr>
          <p:cNvPr id="126" name="Picture 4" descr=""/>
          <p:cNvPicPr/>
          <p:nvPr/>
        </p:nvPicPr>
        <p:blipFill>
          <a:blip r:embed="rId1"/>
          <a:stretch/>
        </p:blipFill>
        <p:spPr>
          <a:xfrm>
            <a:off x="3003480" y="2273400"/>
            <a:ext cx="5315400" cy="1786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...από την σταδιακή χαλάρωση των μέτρων περιορισμού που γίνεται το τελευταίο διάστημα;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3" name="Content Placeholder 4"/>
          <p:cNvGraphicFramePr/>
          <p:nvPr/>
        </p:nvGraphicFramePr>
        <p:xfrm>
          <a:off x="541440" y="1325520"/>
          <a:ext cx="9743760" cy="59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54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744480" y="432360"/>
            <a:ext cx="9337680" cy="111204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θα έπρεπε να έχει γίνει υποχρεωτικός ο εμβολιασμός πριν από όλα των Νοσοκομειακών αλλά και άλλων ευαίσθητων επαγγελματικών κατηγοριών;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6" name="Content Placeholder 3"/>
          <p:cNvGraphicFramePr/>
          <p:nvPr/>
        </p:nvGraphicFramePr>
        <p:xfrm>
          <a:off x="541440" y="1717560"/>
          <a:ext cx="9743760" cy="553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744480" y="432360"/>
            <a:ext cx="9337680" cy="102528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θα έπρεπε να έχει γίνει υποχρεωτικός ο εμβολιασμός πριν από όλα των Νοσοκομειακών αλλά και άλλων ευαίσθητων επαγγελματικών κατηγοριών;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8" name="Table 2"/>
          <p:cNvGraphicFramePr/>
          <p:nvPr/>
        </p:nvGraphicFramePr>
        <p:xfrm>
          <a:off x="1243800" y="1902960"/>
          <a:ext cx="8318160" cy="20484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2361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36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36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33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36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33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36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Table 3"/>
          <p:cNvGraphicFramePr/>
          <p:nvPr/>
        </p:nvGraphicFramePr>
        <p:xfrm>
          <a:off x="1254240" y="4275360"/>
          <a:ext cx="8318160" cy="270576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9708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70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70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70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192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8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160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744480" y="432360"/>
            <a:ext cx="9337680" cy="111204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2" name="Content Placeholder 3"/>
          <p:cNvGraphicFramePr/>
          <p:nvPr/>
        </p:nvGraphicFramePr>
        <p:xfrm>
          <a:off x="541440" y="2051280"/>
          <a:ext cx="9743760" cy="520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63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744480" y="432360"/>
            <a:ext cx="9337680" cy="9522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στο επόμενο διάστημα μέσα στο 2021, θα υπάρχει βελτίωση της Οικονομίας, της κατάστασης που αντιμετωπίζουν Επιχειρήσεις και εργαζόμενοι λόγω της πανδημίας;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5" name="Table 2"/>
          <p:cNvGraphicFramePr/>
          <p:nvPr/>
        </p:nvGraphicFramePr>
        <p:xfrm>
          <a:off x="1202760" y="166176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Table 3"/>
          <p:cNvGraphicFramePr/>
          <p:nvPr/>
        </p:nvGraphicFramePr>
        <p:xfrm>
          <a:off x="1192320" y="271008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Table 4"/>
          <p:cNvGraphicFramePr/>
          <p:nvPr/>
        </p:nvGraphicFramePr>
        <p:xfrm>
          <a:off x="1202760" y="4282200"/>
          <a:ext cx="8318160" cy="25138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6900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6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6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6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668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6972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168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Κατά την περίοδο της πανδημίας υπάρχει πόλωση και έντονη πολιτική αντιπαράθεση. Ποιο κόμμα θεωρείτε ότι ευθύνεται κυρίαρχα για αυτό;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0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71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744480" y="432360"/>
            <a:ext cx="9337680" cy="65484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Κατά την περίοδο της πανδημίας υπάρχει πόλωση και έντονη πολιτική αντιπαράθεση. Ποιο κόμμα θεωρείτε ότι ευθύνεται κυρίαρχα για αυτό;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3" name="Table 2"/>
          <p:cNvGraphicFramePr/>
          <p:nvPr/>
        </p:nvGraphicFramePr>
        <p:xfrm>
          <a:off x="2658240" y="1450800"/>
          <a:ext cx="5447880" cy="1333080"/>
        </p:xfrm>
        <a:graphic>
          <a:graphicData uri="http://schemas.openxmlformats.org/drawingml/2006/table">
            <a:tbl>
              <a:tblPr/>
              <a:tblGrid>
                <a:gridCol w="761760"/>
                <a:gridCol w="1473120"/>
                <a:gridCol w="1765080"/>
                <a:gridCol w="144792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60,1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Table 3"/>
          <p:cNvGraphicFramePr/>
          <p:nvPr/>
        </p:nvGraphicFramePr>
        <p:xfrm>
          <a:off x="2689200" y="3768840"/>
          <a:ext cx="5447880" cy="3125880"/>
        </p:xfrm>
        <a:graphic>
          <a:graphicData uri="http://schemas.openxmlformats.org/drawingml/2006/table">
            <a:tbl>
              <a:tblPr/>
              <a:tblGrid>
                <a:gridCol w="761760"/>
                <a:gridCol w="1473120"/>
                <a:gridCol w="1765080"/>
                <a:gridCol w="1447920"/>
              </a:tblGrid>
              <a:tr h="45900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5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5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5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830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59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175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7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7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συνολική αντιμετώπιση της πανδημίας από την Κυβέρνηση;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0" name="Content Placeholder 3"/>
          <p:cNvGraphicFramePr/>
          <p:nvPr/>
        </p:nvGraphicFramePr>
        <p:xfrm>
          <a:off x="541440" y="1150920"/>
          <a:ext cx="9743760" cy="61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81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συνολική αντιμετώπιση της πανδημίας από την Κυβέρνηση;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3" name="Table 2"/>
          <p:cNvGraphicFramePr/>
          <p:nvPr/>
        </p:nvGraphicFramePr>
        <p:xfrm>
          <a:off x="1161720" y="137412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" name="Table 3"/>
          <p:cNvGraphicFramePr/>
          <p:nvPr/>
        </p:nvGraphicFramePr>
        <p:xfrm>
          <a:off x="1171800" y="239616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" name="Table 4"/>
          <p:cNvGraphicFramePr/>
          <p:nvPr/>
        </p:nvGraphicFramePr>
        <p:xfrm>
          <a:off x="1182240" y="4138200"/>
          <a:ext cx="8318160" cy="271944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992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9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2252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9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54400" y="240480"/>
            <a:ext cx="9003240" cy="864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el-GR" sz="2840" spc="-1" strike="noStrike">
                <a:solidFill>
                  <a:srgbClr val="d9d9d9"/>
                </a:solidFill>
                <a:latin typeface="Calibri"/>
              </a:rPr>
              <a:t>Ταυτότητα Έρευνας</a:t>
            </a:r>
            <a:endParaRPr b="0" lang="en-US" sz="28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554400" y="1219320"/>
            <a:ext cx="9693000" cy="6489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03040" indent="-202680"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r>
              <a:rPr b="1" lang="el-GR" sz="166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66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Η Έρευνα πραγματοποιήθηκε από την 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Opinion Poll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 Ε.Π.Ε – Αριθμός Μητρώου Ε.Σ.Ρ. 49.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ΕΞΕΤΑΖΟΜΕΝΟΣ ΠΛΗΘΥΣΜΟΣ: Ηλικίας άνω των 17, με δικαίωμα ψήφου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ΜΕΓΕΘΟΣ ΔΕΙΓΜΑΤΟΣ:   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1001 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 νοικοκυριά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ΧΡΟΝΙΚΟ ΔΙΑΣΤΗΜΑ: 1</a:t>
            </a:r>
            <a:r>
              <a:rPr b="1" lang="en-GB" sz="1900" spc="-1" strike="noStrike">
                <a:solidFill>
                  <a:srgbClr val="d9d9d9"/>
                </a:solidFill>
                <a:latin typeface="Calibri"/>
              </a:rPr>
              <a:t>9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 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ΑΠΡΙΛΙΟΥ 2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0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21–</a:t>
            </a:r>
            <a:r>
              <a:rPr b="1" lang="en-GB" sz="1900" spc="-1" strike="noStrike">
                <a:solidFill>
                  <a:srgbClr val="d9d9d9"/>
                </a:solidFill>
                <a:latin typeface="Calibri"/>
              </a:rPr>
              <a:t>23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 ΑΠΡΙΛΙΟΥ 2021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ΠΕΡΙΟΧΗ ΔΙΕΞΑΓΩΓΗΣ: </a:t>
            </a:r>
            <a:r>
              <a:rPr b="1" lang="el-GR" sz="1800" spc="-1" strike="noStrike">
                <a:solidFill>
                  <a:srgbClr val="d9d9d9"/>
                </a:solidFill>
                <a:latin typeface="Calibri"/>
              </a:rPr>
              <a:t>Πανελλαδική κάλυψη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ΜΕΘΟΔΟΣ ΔΕΙΓΜΑΤΟΛΗΨΙΑΣ: Πολυσταδιακή τυχαία δειγματοληψία με χρήση 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quota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 βάσει  γεωγραφικής κατανομής.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ΜΕΘΟΔΟΣ ΣΥΛΛΟΓΗΣ ΣΤΟΙΧΕΙΩΝ: Τηλεφωνικές συνεντεύξεις βάσει ηλεκτρονικού ερωτηματολογίου (</a:t>
            </a:r>
            <a:r>
              <a:rPr b="1" lang="en-US" sz="1900" spc="-1" strike="noStrike">
                <a:solidFill>
                  <a:srgbClr val="d9d9d9"/>
                </a:solidFill>
                <a:latin typeface="Calibri"/>
              </a:rPr>
              <a:t>CATI</a:t>
            </a: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).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900" spc="-1" strike="noStrike">
                <a:solidFill>
                  <a:srgbClr val="d9d9d9"/>
                </a:solidFill>
                <a:latin typeface="Calibri"/>
              </a:rPr>
              <a:t>ΣΤΑΘΜΙΣΗ: Έγινε στάθμιση με βάση τα αποτελέσματα των  βουλευτικών εκλογών του  Ιουλίου 2019. 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1800" spc="-1" strike="noStrike">
                <a:solidFill>
                  <a:srgbClr val="d9d9d9"/>
                </a:solidFill>
                <a:latin typeface="Calibri"/>
              </a:rPr>
              <a:t>ΜΕΓΙΣΤΟ ΣΤΑΤΙΣΤΙΚΟ ΣΦΑΛΜΑ: </a:t>
            </a:r>
            <a:r>
              <a:rPr b="1" lang="en-US" sz="1800" spc="-1" strike="noStrike">
                <a:solidFill>
                  <a:srgbClr val="d9d9d9"/>
                </a:solidFill>
                <a:latin typeface="Calibri"/>
              </a:rPr>
              <a:t>+/-</a:t>
            </a:r>
            <a:r>
              <a:rPr b="1" lang="el-GR" sz="1800" spc="-1" strike="noStrike">
                <a:solidFill>
                  <a:srgbClr val="d9d9d9"/>
                </a:solidFill>
                <a:latin typeface="Calibri"/>
              </a:rPr>
              <a:t>3 %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r>
              <a:rPr b="1" lang="en-GB" sz="1800" spc="-1" strike="noStrike">
                <a:solidFill>
                  <a:srgbClr val="d9d9d9"/>
                </a:solidFill>
                <a:latin typeface="Calibri"/>
              </a:rPr>
              <a:t>      </a:t>
            </a:r>
            <a:r>
              <a:rPr b="1" lang="el-GR" sz="1800" spc="-1" strike="noStrike">
                <a:solidFill>
                  <a:srgbClr val="d9d9d9"/>
                </a:solidFill>
                <a:latin typeface="Calibri"/>
              </a:rPr>
              <a:t>Προσωπικό  </a:t>
            </a:r>
            <a:r>
              <a:rPr b="1" lang="en-US" sz="1800" spc="-1" strike="noStrike">
                <a:solidFill>
                  <a:srgbClr val="d9d9d9"/>
                </a:solidFill>
                <a:latin typeface="Calibri"/>
              </a:rPr>
              <a:t> field: </a:t>
            </a:r>
            <a:r>
              <a:rPr b="1" lang="el-GR" sz="1800" spc="-1" strike="noStrike">
                <a:solidFill>
                  <a:srgbClr val="d9d9d9"/>
                </a:solidFill>
                <a:latin typeface="Calibri"/>
              </a:rPr>
              <a:t>Εργαστήκαν  15 ερευνητές  και 2 επόπτες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203040" indent="-202680">
              <a:lnSpc>
                <a:spcPct val="90000"/>
              </a:lnSpc>
              <a:spcBef>
                <a:spcPts val="887"/>
              </a:spcBef>
              <a:buClr>
                <a:srgbClr val="d9d9d9"/>
              </a:buClr>
              <a:buFont typeface="Arial"/>
              <a:buChar char="•"/>
              <a:tabLst>
                <a:tab algn="l" pos="0"/>
              </a:tabLst>
            </a:pPr>
            <a:r>
              <a:rPr b="1" lang="el-GR" sz="2100" spc="-1" strike="noStrike">
                <a:solidFill>
                  <a:srgbClr val="d9d9d9"/>
                </a:solidFill>
                <a:latin typeface="Calibri"/>
              </a:rPr>
              <a:t>Η </a:t>
            </a:r>
            <a:r>
              <a:rPr b="1" lang="en-US" sz="2100" spc="-1" strike="noStrike">
                <a:solidFill>
                  <a:srgbClr val="d9d9d9"/>
                </a:solidFill>
                <a:latin typeface="Calibri"/>
              </a:rPr>
              <a:t>Opinion Poll</a:t>
            </a:r>
            <a:r>
              <a:rPr b="1" lang="el-GR" sz="2100" spc="-1" strike="noStrike">
                <a:solidFill>
                  <a:srgbClr val="d9d9d9"/>
                </a:solidFill>
                <a:latin typeface="Calibri"/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887"/>
              </a:spcBef>
              <a:tabLst>
                <a:tab algn="l" pos="0"/>
              </a:tabLst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στάση, τον τρόπο αντιπολίτευσης και τις προτάσεις των κομμάτων αντιπολίτευσης για την πανδημία;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7" name="Content Placeholder 4"/>
          <p:cNvGraphicFramePr/>
          <p:nvPr/>
        </p:nvGraphicFramePr>
        <p:xfrm>
          <a:off x="541440" y="1334520"/>
          <a:ext cx="9743760" cy="591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8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744480" y="432360"/>
            <a:ext cx="9337680" cy="6354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στάση, τον τρόπο αντιπολίτευσης και τις προτάσεις των κομμάτων αντιπολίτευσης για την πανδημία;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90" name="Table 2"/>
          <p:cNvGraphicFramePr/>
          <p:nvPr/>
        </p:nvGraphicFramePr>
        <p:xfrm>
          <a:off x="1223280" y="129168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Table 3"/>
          <p:cNvGraphicFramePr/>
          <p:nvPr/>
        </p:nvGraphicFramePr>
        <p:xfrm>
          <a:off x="1223280" y="236520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Table 4"/>
          <p:cNvGraphicFramePr/>
          <p:nvPr/>
        </p:nvGraphicFramePr>
        <p:xfrm>
          <a:off x="1213200" y="4052880"/>
          <a:ext cx="8318160" cy="240912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24228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2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296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59,9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2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675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2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193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744480" y="432360"/>
            <a:ext cx="9337680" cy="119844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95" name="Content Placeholder 3"/>
          <p:cNvGraphicFramePr/>
          <p:nvPr/>
        </p:nvGraphicFramePr>
        <p:xfrm>
          <a:off x="541440" y="1927800"/>
          <a:ext cx="9743760" cy="532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96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744480" y="432360"/>
            <a:ext cx="9337680" cy="9522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θα πρέπει να μπορούν να ψηφίζουν και με επιστολική ψήφο όλοι, χωρίς κανένα περιορισμό, οι Έλληνες του απόδημου Ελληνισμού που είναι εγγεγραμμένοι στους εκλογικούς καταλόγους;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98" name="Table 2"/>
          <p:cNvGraphicFramePr/>
          <p:nvPr/>
        </p:nvGraphicFramePr>
        <p:xfrm>
          <a:off x="1182240" y="152820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9" name="Table 3"/>
          <p:cNvGraphicFramePr/>
          <p:nvPr/>
        </p:nvGraphicFramePr>
        <p:xfrm>
          <a:off x="1171800" y="260136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0" name="Table 4"/>
          <p:cNvGraphicFramePr/>
          <p:nvPr/>
        </p:nvGraphicFramePr>
        <p:xfrm>
          <a:off x="1192320" y="4343760"/>
          <a:ext cx="8318160" cy="281052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4125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125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70,4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125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125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470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132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01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744480" y="432360"/>
            <a:ext cx="9337680" cy="8215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3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04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744480" y="432360"/>
            <a:ext cx="9337680" cy="82764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6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07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744480" y="432360"/>
            <a:ext cx="9337680" cy="8154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9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10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744480" y="432360"/>
            <a:ext cx="9337680" cy="9018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12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13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744480" y="432360"/>
            <a:ext cx="9337680" cy="7290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15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16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744480" y="432360"/>
            <a:ext cx="9337680" cy="97596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18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19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Κατά την γνώμη σας, η χώρα αυτή την περίοδο πηγαίνει γενικά προς την σωστή ή την λάθος κατεύθυνση;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0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31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744480" y="432360"/>
            <a:ext cx="9337680" cy="8647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21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2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744480" y="432360"/>
            <a:ext cx="9337680" cy="90180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τον τρόπο που η Κυβέρνηση στους εικοσιένα μήνες θητείας της έχει χειριστεί...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24" name="Content Placeholder 4"/>
          <p:cNvGraphicFramePr/>
          <p:nvPr/>
        </p:nvGraphicFramePr>
        <p:xfrm>
          <a:off x="541440" y="1895400"/>
          <a:ext cx="9743760" cy="53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5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 συνολικό έργο της Κυβέρνησης μέχρι σήμερα;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27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το συνολικό έργο της Κυβέρνησης μέχρι σήμερα;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30" name="Table 2"/>
          <p:cNvGraphicFramePr/>
          <p:nvPr/>
        </p:nvGraphicFramePr>
        <p:xfrm>
          <a:off x="1202760" y="130212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1" name="Table 3"/>
          <p:cNvGraphicFramePr/>
          <p:nvPr/>
        </p:nvGraphicFramePr>
        <p:xfrm>
          <a:off x="1192320" y="236520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2" name="Table 4"/>
          <p:cNvGraphicFramePr/>
          <p:nvPr/>
        </p:nvGraphicFramePr>
        <p:xfrm>
          <a:off x="1213200" y="4117680"/>
          <a:ext cx="8318160" cy="27000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963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6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6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58,4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6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174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70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33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αντιπολιτευτική τακτική του ΣΥΡΙΖΑ;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35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36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 από την αντιπολιτευτική τακτική του ΣΥΡΙΖΑ;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38" name="Table 2"/>
          <p:cNvGraphicFramePr/>
          <p:nvPr/>
        </p:nvGraphicFramePr>
        <p:xfrm>
          <a:off x="1182240" y="127116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Table 3"/>
          <p:cNvGraphicFramePr/>
          <p:nvPr/>
        </p:nvGraphicFramePr>
        <p:xfrm>
          <a:off x="1182240" y="231372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" name="Table 4"/>
          <p:cNvGraphicFramePr/>
          <p:nvPr/>
        </p:nvGraphicFramePr>
        <p:xfrm>
          <a:off x="1202760" y="3747960"/>
          <a:ext cx="8318160" cy="259092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801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ΠΟΛΥ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ΑΡΚΕΤΑ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ΛΙΓΟ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ΚΑΘΟΛΟΥ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0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016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0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6890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1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41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744480" y="432360"/>
            <a:ext cx="9337680" cy="8215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αν σε αυτό το διάστημα είχαμε Κυβέρνηση ΣΥΡΙΖΑ με Πρωθυπουργό τον Αλέξη Τσίπρα, τα πράγματα θα πήγαιναν καλύτερα στην χώρα;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43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44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744480" y="432360"/>
            <a:ext cx="9337680" cy="94968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Πιστεύετε ότι αν σε αυτό το διάστημα είχαμε Κυβέρνηση ΣΥΡΙΖΑ με Πρωθυπουργό τον Αλέξη Τσίπρα, τα πράγματα θα πήγαιναν καλύτερα στην χώρα;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46" name="Table 2"/>
          <p:cNvGraphicFramePr/>
          <p:nvPr/>
        </p:nvGraphicFramePr>
        <p:xfrm>
          <a:off x="1130760" y="148716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" name="Table 3"/>
          <p:cNvGraphicFramePr/>
          <p:nvPr/>
        </p:nvGraphicFramePr>
        <p:xfrm>
          <a:off x="1120680" y="250452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8" name="Table 4"/>
          <p:cNvGraphicFramePr/>
          <p:nvPr/>
        </p:nvGraphicFramePr>
        <p:xfrm>
          <a:off x="1120680" y="4097160"/>
          <a:ext cx="8318160" cy="30078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4413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ναι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Μάλλον 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Όχι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1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136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1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995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2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49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744480" y="432360"/>
            <a:ext cx="9337680" cy="8215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Ποια είναι η άποψή σας για την συνολική παρουσία και δραστηριότητα του Κ. Μητσοτάκη ως Πρωθυπουργού;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51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52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744480" y="432360"/>
            <a:ext cx="9337680" cy="58068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Ποια είναι η άποψή σας για την συνολική παρουσία και δραστηριότητα του Κ. Μητσοτάκη ως Πρωθυπουργού;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54" name="Table 2"/>
          <p:cNvGraphicFramePr/>
          <p:nvPr/>
        </p:nvGraphicFramePr>
        <p:xfrm>
          <a:off x="1161720" y="134316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5" name="Table 3"/>
          <p:cNvGraphicFramePr/>
          <p:nvPr/>
        </p:nvGraphicFramePr>
        <p:xfrm>
          <a:off x="1161720" y="236520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6" name="Table 4"/>
          <p:cNvGraphicFramePr/>
          <p:nvPr/>
        </p:nvGraphicFramePr>
        <p:xfrm>
          <a:off x="1171800" y="4107240"/>
          <a:ext cx="8318160" cy="257724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37836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8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8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8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6850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872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57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Κατά την γνώμη σας, η χώρα αυτή την περίοδο πηγαίνει γενικά προς την σωστή ή την λάθος κατεύθυνση;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3" name="Table 2"/>
          <p:cNvGraphicFramePr/>
          <p:nvPr/>
        </p:nvGraphicFramePr>
        <p:xfrm>
          <a:off x="2483640" y="1374120"/>
          <a:ext cx="5447880" cy="952200"/>
        </p:xfrm>
        <a:graphic>
          <a:graphicData uri="http://schemas.openxmlformats.org/drawingml/2006/table">
            <a:tbl>
              <a:tblPr/>
              <a:tblGrid>
                <a:gridCol w="761760"/>
                <a:gridCol w="1473120"/>
                <a:gridCol w="1765080"/>
                <a:gridCol w="144792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σωστή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λάθος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le 3"/>
          <p:cNvGraphicFramePr/>
          <p:nvPr/>
        </p:nvGraphicFramePr>
        <p:xfrm>
          <a:off x="2473560" y="2426760"/>
          <a:ext cx="5447880" cy="1333080"/>
        </p:xfrm>
        <a:graphic>
          <a:graphicData uri="http://schemas.openxmlformats.org/drawingml/2006/table">
            <a:tbl>
              <a:tblPr/>
              <a:tblGrid>
                <a:gridCol w="761760"/>
                <a:gridCol w="1473120"/>
                <a:gridCol w="1765080"/>
                <a:gridCol w="144792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σωστή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λάθος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46,4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Table 4"/>
          <p:cNvGraphicFramePr/>
          <p:nvPr/>
        </p:nvGraphicFramePr>
        <p:xfrm>
          <a:off x="2473560" y="4148640"/>
          <a:ext cx="5447880" cy="2313720"/>
        </p:xfrm>
        <a:graphic>
          <a:graphicData uri="http://schemas.openxmlformats.org/drawingml/2006/table">
            <a:tbl>
              <a:tblPr/>
              <a:tblGrid>
                <a:gridCol w="761760"/>
                <a:gridCol w="1473120"/>
                <a:gridCol w="1765080"/>
                <a:gridCol w="1447920"/>
              </a:tblGrid>
              <a:tr h="33948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σωστή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Προς την λάθος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394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394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394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615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405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136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59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60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62" name="Table 2"/>
          <p:cNvGraphicFramePr/>
          <p:nvPr/>
        </p:nvGraphicFramePr>
        <p:xfrm>
          <a:off x="1130760" y="1333080"/>
          <a:ext cx="8318160" cy="95220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3" name="Table 3"/>
          <p:cNvGraphicFramePr/>
          <p:nvPr/>
        </p:nvGraphicFramePr>
        <p:xfrm>
          <a:off x="1130760" y="2370960"/>
          <a:ext cx="8318160" cy="133308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1904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898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 gridSpan="2"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" name="Table 4"/>
          <p:cNvGraphicFramePr/>
          <p:nvPr/>
        </p:nvGraphicFramePr>
        <p:xfrm>
          <a:off x="1120680" y="3943080"/>
          <a:ext cx="8318160" cy="3000960"/>
        </p:xfrm>
        <a:graphic>
          <a:graphicData uri="http://schemas.openxmlformats.org/drawingml/2006/table">
            <a:tbl>
              <a:tblPr/>
              <a:tblGrid>
                <a:gridCol w="761400"/>
                <a:gridCol w="1472400"/>
                <a:gridCol w="1764360"/>
                <a:gridCol w="1447200"/>
                <a:gridCol w="1510560"/>
                <a:gridCol w="1362240"/>
              </a:tblGrid>
              <a:tr h="44460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ΘΕΤΙΚΗ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ΜΑΛΛΟΝ 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ΑΡΝΗΤΙΚΗ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176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46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58,7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46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8046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444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65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Ανάμεσα στον Κυριάκο Μητσοτάκη και τον Αλέξη Τσίπρα ποιον θεωρείτε...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67" name="Content Placeholder 5"/>
          <p:cNvGraphicFramePr/>
          <p:nvPr/>
        </p:nvGraphicFramePr>
        <p:xfrm>
          <a:off x="541440" y="1359000"/>
          <a:ext cx="9743760" cy="589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6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Ποιον θεωρείτε καταλληλότερο για Πρωθυπουργό;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70" name="Content Placeholder 4"/>
          <p:cNvGraphicFramePr/>
          <p:nvPr/>
        </p:nvGraphicFramePr>
        <p:xfrm>
          <a:off x="541440" y="1314360"/>
          <a:ext cx="9743760" cy="593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71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Ποιον θεωρείτε καταλληλότερο για Πρωθυπουργό;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73" name="Table 2"/>
          <p:cNvGraphicFramePr/>
          <p:nvPr/>
        </p:nvGraphicFramePr>
        <p:xfrm>
          <a:off x="2076120" y="1195200"/>
          <a:ext cx="6057720" cy="1371240"/>
        </p:xfrm>
        <a:graphic>
          <a:graphicData uri="http://schemas.openxmlformats.org/drawingml/2006/table">
            <a:tbl>
              <a:tblPr/>
              <a:tblGrid>
                <a:gridCol w="609480"/>
                <a:gridCol w="1310760"/>
                <a:gridCol w="1345680"/>
                <a:gridCol w="1343520"/>
                <a:gridCol w="1448280"/>
              </a:tblGrid>
              <a:tr h="5997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l-GR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Κυριάκος Μητσοτάκης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Αλέξης Τσίπρας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Κανένας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17-35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36-50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51-64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001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 +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4" name="Table 3"/>
          <p:cNvGraphicFramePr/>
          <p:nvPr/>
        </p:nvGraphicFramePr>
        <p:xfrm>
          <a:off x="2086560" y="2639160"/>
          <a:ext cx="6057720" cy="2552400"/>
        </p:xfrm>
        <a:graphic>
          <a:graphicData uri="http://schemas.openxmlformats.org/drawingml/2006/table">
            <a:tbl>
              <a:tblPr/>
              <a:tblGrid>
                <a:gridCol w="609480"/>
                <a:gridCol w="1505880"/>
                <a:gridCol w="1181520"/>
                <a:gridCol w="1312560"/>
                <a:gridCol w="1448280"/>
              </a:tblGrid>
              <a:tr h="5997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l-GR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Κυριάκος Μητσοτάκης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Αλέξης Τσίπρας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Κανένας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Ν.Δ.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57132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952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9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l-GR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052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5" name="Table 4"/>
          <p:cNvGraphicFramePr/>
          <p:nvPr/>
        </p:nvGraphicFramePr>
        <p:xfrm>
          <a:off x="2107080" y="5282640"/>
          <a:ext cx="6057720" cy="2238120"/>
        </p:xfrm>
        <a:graphic>
          <a:graphicData uri="http://schemas.openxmlformats.org/drawingml/2006/table">
            <a:tbl>
              <a:tblPr/>
              <a:tblGrid>
                <a:gridCol w="609480"/>
                <a:gridCol w="1557360"/>
                <a:gridCol w="1386720"/>
                <a:gridCol w="1058040"/>
                <a:gridCol w="1446120"/>
              </a:tblGrid>
              <a:tr h="5997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el-GR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Κυριάκος Μητσοτάκης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Αλέξης Τσίπρας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Κανένας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29520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0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Κεντροδεξιά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904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Κέντρο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80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Κεντροαριστερά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09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Αριστερά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76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Ποιον θεωρείτε καταλληλότερο για Πρωθυπουργό;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78" name="Table 2"/>
          <p:cNvGraphicFramePr/>
          <p:nvPr/>
        </p:nvGraphicFramePr>
        <p:xfrm>
          <a:off x="868680" y="1616400"/>
          <a:ext cx="9213120" cy="4734720"/>
        </p:xfrm>
        <a:graphic>
          <a:graphicData uri="http://schemas.openxmlformats.org/drawingml/2006/table">
            <a:tbl>
              <a:tblPr/>
              <a:tblGrid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160"/>
                <a:gridCol w="614880"/>
              </a:tblGrid>
              <a:tr h="3110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gridSpan="2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b="0" lang="el-GR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9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b="0" lang="el-GR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b="0" lang="el-GR" sz="14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63512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ΣΕΠΤΕΜΒΡΙΟΣ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ΟΚΤΩΒΡΙΟΣ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ΝΟΕΜΒΡΙΟΣ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ΙΑΝΟΥΑΡΙΟΣ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ΜΑΡΤΙΟΣ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ΙΟΥΝΙΟΣ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ΙΟΥΛΙΟΣ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ΣΕΠΤΕΜΒΡΙΟΣ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ΟΚΤΩΒΡΙΟΣ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ΝΟΕΜΒΡΙΟΣ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ΙΑΝΟΥΑΡΙΟΣ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ΜΑΡΤΙΟΣ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ΑΠΡΙΛΙΟΣ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23264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Τον Κυριάκο Μητσοτάκη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2412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Τον Αλέξη Τσίπρα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0780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Κανέναν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2400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ΔΓ/ ΔΑ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79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Αν πρόκυπτε θέμα εκλογών και ψηφίζαμε την ερχόμενη Κυριακή, εσείς ποιο κόμμα θα ψηφίζατε 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81" name="Content Placeholder 4"/>
          <p:cNvGraphicFramePr/>
          <p:nvPr/>
        </p:nvGraphicFramePr>
        <p:xfrm>
          <a:off x="541440" y="1387080"/>
          <a:ext cx="9743760" cy="586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82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Αν πρόκυπτε θέμα εκλογών και ψηφίζαμε την ερχόμενη Κυριακή, εσείς ποιο κόμμα θα ψηφίζατε 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84" name="Table 2"/>
          <p:cNvGraphicFramePr/>
          <p:nvPr/>
        </p:nvGraphicFramePr>
        <p:xfrm>
          <a:off x="841320" y="1263600"/>
          <a:ext cx="9143640" cy="48798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95640"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 gridSpan="2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9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c0000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73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ΣΕΠΤΕΜΒΡΙΟΣ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ΝΟΕΜΒΡΙΟΣ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ΙΑΝΟΥΑΡΙΟΣ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ΜΑΡΤΙΟΣ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ΜΑΡΤΙΟΣ Β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ΙΟΥΝΙΟΣ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ΙΟΥΛΙΟΣ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ΣΕΠΤΕΜΒΡΙΟΣ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ΟΚΤΩΒΡΙΟΣ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ΝΟΕΜΒΡΙΟΣ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ΙΑΝΟΥΑΡΙΟΣ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ΦΕΒΡΟΥΑΡΙΟΣ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ΜΑΡΤΙΟΣ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ΑΠΡΙΛΙΟΣ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656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Ν.Δ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656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ΣΥΡΙΖΑ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13040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ΚΙΝΗΜΑ ΑΛΛΑΓΗΣ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7656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ΚΚΕ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5348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ΕΛΛΗΝΙΚΗ ΛΥΣΗ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396720"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ΜΕΡΑ 25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l-GR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b="0" lang="el-GR" sz="11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17375e"/>
                      </a:solidFill>
                    </a:lnL>
                    <a:lnR w="12240">
                      <a:solidFill>
                        <a:srgbClr val="17375e"/>
                      </a:solidFill>
                    </a:lnR>
                    <a:lnT w="12240">
                      <a:solidFill>
                        <a:srgbClr val="17375e"/>
                      </a:solidFill>
                    </a:lnT>
                    <a:lnB w="12240">
                      <a:solidFill>
                        <a:srgbClr val="17375e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pic>
        <p:nvPicPr>
          <p:cNvPr id="285" name="Picture 5" descr=""/>
          <p:cNvPicPr/>
          <p:nvPr/>
        </p:nvPicPr>
        <p:blipFill>
          <a:blip r:embed="rId1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Αν πρόκυπτε θέμα εκλογών και ψηφίζαμε την ερχόμενη Κυριακή, εσείς ποιο κόμμα θα ψηφίζατε 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87" name="Chart 2"/>
          <p:cNvGraphicFramePr/>
          <p:nvPr/>
        </p:nvGraphicFramePr>
        <p:xfrm>
          <a:off x="528120" y="1342440"/>
          <a:ext cx="9992520" cy="576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8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579960" y="5826240"/>
            <a:ext cx="9337680" cy="564120"/>
          </a:xfrm>
          <a:prstGeom prst="rect">
            <a:avLst/>
          </a:prstGeom>
          <a:solidFill>
            <a:srgbClr val="c0504d"/>
          </a:solidFill>
          <a:ln w="0">
            <a:noFill/>
          </a:ln>
        </p:spPr>
        <p:txBody>
          <a:bodyPr lIns="108000" rIns="108000" tIns="54000" bIns="54000"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200" spc="-1" strike="noStrike">
                <a:solidFill>
                  <a:srgbClr val="000000"/>
                </a:solidFill>
                <a:latin typeface="Cambria"/>
                <a:ea typeface="Cambria"/>
              </a:rPr>
              <a:t>Τέλος Παρουσίασης</a:t>
            </a:r>
            <a:endParaRPr b="0" lang="en-US" sz="4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90" name="Picture 5" descr=""/>
          <p:cNvPicPr/>
          <p:nvPr/>
        </p:nvPicPr>
        <p:blipFill>
          <a:blip r:embed="rId1"/>
          <a:stretch/>
        </p:blipFill>
        <p:spPr>
          <a:xfrm>
            <a:off x="13644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Εσείς προσωπικά, τι νοιώθετε περισσότερο αυτή την περίοδο; 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8" name="Content Placeholder 3"/>
          <p:cNvGraphicFramePr/>
          <p:nvPr/>
        </p:nvGraphicFramePr>
        <p:xfrm>
          <a:off x="541440" y="1254240"/>
          <a:ext cx="9743760" cy="59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39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Πόσο ικανοποιημένος/η είστε...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1" name="Content Placeholder 4"/>
          <p:cNvGraphicFramePr/>
          <p:nvPr/>
        </p:nvGraphicFramePr>
        <p:xfrm>
          <a:off x="541440" y="1325520"/>
          <a:ext cx="9743760" cy="59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42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...από τον τρόπο οργάνωσης και τους ρυθμούς εμβολιασμού;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4" name="Content Placeholder 4"/>
          <p:cNvGraphicFramePr/>
          <p:nvPr/>
        </p:nvGraphicFramePr>
        <p:xfrm>
          <a:off x="541440" y="1212840"/>
          <a:ext cx="9743760" cy="604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45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...</a:t>
            </a:r>
            <a:r>
              <a:rPr b="1" lang="el-GR" sz="1800" spc="-1" strike="noStrike">
                <a:solidFill>
                  <a:srgbClr val="000000"/>
                </a:solidFill>
                <a:latin typeface="Calibri"/>
              </a:rPr>
              <a:t>από την ενίσχυση του ΕΣΥ από την Κυβέρνηση την περίοδο της πανδημίας;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7" name="Content Placeholder 4"/>
          <p:cNvGraphicFramePr/>
          <p:nvPr/>
        </p:nvGraphicFramePr>
        <p:xfrm>
          <a:off x="541440" y="1271520"/>
          <a:ext cx="9743760" cy="59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48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744480" y="432360"/>
            <a:ext cx="9337680" cy="564120"/>
          </a:xfrm>
          <a:prstGeom prst="rect">
            <a:avLst/>
          </a:prstGeom>
          <a:noFill/>
          <a:ln w="0">
            <a:noFill/>
          </a:ln>
        </p:spPr>
        <p:txBody>
          <a:bodyPr lIns="108000" rIns="108000" tIns="54000" bIns="54000" anchor="ctr">
            <a:noAutofit/>
          </a:bodyPr>
          <a:p>
            <a:pPr algn="ctr">
              <a:lnSpc>
                <a:spcPct val="100000"/>
              </a:lnSpc>
            </a:pPr>
            <a:r>
              <a:rPr b="1" lang="el-GR" sz="1600" spc="-1" strike="noStrike">
                <a:solidFill>
                  <a:srgbClr val="000000"/>
                </a:solidFill>
                <a:latin typeface="Calibri"/>
              </a:rPr>
              <a:t>...από την δυνατότητα να κάνουν δωρεάν self tests όλοι μία φορά την βδομάδα, για να υπάρχει εντοπισμός εστιών διασποράς;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0" name="Content Placeholder 4"/>
          <p:cNvGraphicFramePr/>
          <p:nvPr/>
        </p:nvGraphicFramePr>
        <p:xfrm>
          <a:off x="541440" y="1293840"/>
          <a:ext cx="9743760" cy="595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51" name="Picture 5" descr=""/>
          <p:cNvPicPr/>
          <p:nvPr/>
        </p:nvPicPr>
        <p:blipFill>
          <a:blip r:embed="rId2"/>
          <a:stretch/>
        </p:blipFill>
        <p:spPr>
          <a:xfrm>
            <a:off x="377280" y="7355160"/>
            <a:ext cx="1215720" cy="66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Application>LibreOffice/7.0.4.2$Windows_X86_64 LibreOffice_project/dcf040e67528d9187c66b2379df5ea4407429775</Application>
  <AppVersion>15.0000</AppVersion>
  <Words>2573</Words>
  <Paragraphs>1429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2021-02-20T11:15:26Z</dcterms:created>
  <dc:creator>Λογαριασμός Microsoft</dc:creator>
  <dc:description/>
  <dc:language>el-GR</dc:language>
  <cp:lastModifiedBy>Zaharias Zoupis</cp:lastModifiedBy>
  <dcterms:modified xsi:type="dcterms:W3CDTF">2021-04-25T12:40:48Z</dcterms:modified>
  <cp:revision>65</cp:revision>
  <dc:subject/>
  <dc:title>ΤΙΤΛΟΣ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B4 (ISO) Paper (250x353 mm)</vt:lpwstr>
  </property>
  <property fmtid="{D5CDD505-2E9C-101B-9397-08002B2CF9AE}" pid="3" name="Slides">
    <vt:i4>49</vt:i4>
  </property>
</Properties>
</file>