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5.xml" ContentType="application/vnd.ms-office.chartstyl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charts/chart18.xml" ContentType="application/vnd.openxmlformats-officedocument.drawingml.chart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style10.xml" ContentType="application/vnd.ms-office.chart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charts/chart19.xml" ContentType="application/vnd.openxmlformats-officedocument.drawingml.chart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5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charts/style14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  <p:sldMasterId id="2147483818" r:id="rId4"/>
  </p:sldMasterIdLst>
  <p:sldIdLst>
    <p:sldId id="437" r:id="rId5"/>
    <p:sldId id="441" r:id="rId6"/>
    <p:sldId id="257" r:id="rId7"/>
    <p:sldId id="259" r:id="rId8"/>
    <p:sldId id="289" r:id="rId9"/>
    <p:sldId id="260" r:id="rId10"/>
    <p:sldId id="292" r:id="rId11"/>
    <p:sldId id="261" r:id="rId12"/>
    <p:sldId id="295" r:id="rId13"/>
    <p:sldId id="262" r:id="rId14"/>
    <p:sldId id="298" r:id="rId15"/>
    <p:sldId id="263" r:id="rId16"/>
    <p:sldId id="301" r:id="rId17"/>
    <p:sldId id="264" r:id="rId18"/>
    <p:sldId id="304" r:id="rId19"/>
    <p:sldId id="265" r:id="rId20"/>
    <p:sldId id="307" r:id="rId21"/>
    <p:sldId id="266" r:id="rId22"/>
    <p:sldId id="310" r:id="rId23"/>
    <p:sldId id="267" r:id="rId24"/>
    <p:sldId id="313" r:id="rId25"/>
    <p:sldId id="268" r:id="rId26"/>
    <p:sldId id="316" r:id="rId27"/>
    <p:sldId id="269" r:id="rId28"/>
    <p:sldId id="319" r:id="rId29"/>
    <p:sldId id="270" r:id="rId30"/>
    <p:sldId id="322" r:id="rId31"/>
    <p:sldId id="271" r:id="rId32"/>
    <p:sldId id="325" r:id="rId33"/>
    <p:sldId id="272" r:id="rId34"/>
    <p:sldId id="273" r:id="rId35"/>
    <p:sldId id="328" r:id="rId36"/>
    <p:sldId id="274" r:id="rId37"/>
    <p:sldId id="331" r:id="rId38"/>
    <p:sldId id="275" r:id="rId39"/>
    <p:sldId id="443" r:id="rId40"/>
    <p:sldId id="286" r:id="rId41"/>
    <p:sldId id="442" r:id="rId42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626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Da%20Boss\Documents\3-REPOSITION\2022\12%20-%20&#928;&#945;&#957;&#949;&#955;&#955;&#945;&#948;&#953;&#954;&#942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sideWall>
      <c:spPr>
        <a:solidFill>
          <a:schemeClr val="bg1">
            <a:lumMod val="85000"/>
          </a:schemeClr>
        </a:solidFill>
      </c:spPr>
    </c:sideWall>
    <c:backWall>
      <c:spPr>
        <a:solidFill>
          <a:schemeClr val="bg1">
            <a:lumMod val="85000"/>
          </a:schemeClr>
        </a:solidFill>
      </c:spPr>
    </c:backWall>
    <c:plotArea>
      <c:layout/>
      <c:bar3D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Sheet1!$A$5:$A$19</c:f>
              <c:strCache>
                <c:ptCount val="15"/>
                <c:pt idx="0">
                  <c:v>(ΔΓ/ΔΑ)</c:v>
                </c:pt>
                <c:pt idx="1">
                  <c:v>Οι επιδράσεις λόγω της Κλιματικής Αλλαγής</c:v>
                </c:pt>
                <c:pt idx="2">
                  <c:v>Το δημογραφικό</c:v>
                </c:pt>
                <c:pt idx="3">
                  <c:v>Η κατάσταση στην Παιδεία</c:v>
                </c:pt>
                <c:pt idx="4">
                  <c:v>Η γραφειοκρατία του Κράτους</c:v>
                </c:pt>
                <c:pt idx="5">
                  <c:v>Η εγκληματικότητα, παραβατικότητα</c:v>
                </c:pt>
                <c:pt idx="6">
                  <c:v>Το μεταναστευτικό</c:v>
                </c:pt>
                <c:pt idx="7">
                  <c:v>Η Διαφθορά</c:v>
                </c:pt>
                <c:pt idx="8">
                  <c:v>Η κατάσταση των Νοσοκομείων, δομών υγείας</c:v>
                </c:pt>
                <c:pt idx="9">
                  <c:v>Tα Εθνικά θέματα</c:v>
                </c:pt>
                <c:pt idx="10">
                  <c:v>Ανεργία</c:v>
                </c:pt>
                <c:pt idx="11">
                  <c:v>Η πανδημία του κορονοϊού</c:v>
                </c:pt>
                <c:pt idx="12">
                  <c:v>O Πόλεμος στην Ουκρανία</c:v>
                </c:pt>
                <c:pt idx="13">
                  <c:v>Οικονομία / Ανάπτυξη</c:v>
                </c:pt>
                <c:pt idx="14">
                  <c:v>Ακρίβεια</c:v>
                </c:pt>
              </c:strCache>
            </c:strRef>
          </c:cat>
          <c:val>
            <c:numRef>
              <c:f>Sheet1!$C$5:$C$19</c:f>
              <c:numCache>
                <c:formatCode>0.0</c:formatCode>
                <c:ptCount val="15"/>
                <c:pt idx="0">
                  <c:v>0.96072139079666019</c:v>
                </c:pt>
                <c:pt idx="1">
                  <c:v>0.16995071429285355</c:v>
                </c:pt>
                <c:pt idx="2">
                  <c:v>0.6987973487688508</c:v>
                </c:pt>
                <c:pt idx="3">
                  <c:v>0.93073008827439174</c:v>
                </c:pt>
                <c:pt idx="4">
                  <c:v>1.2846274580371571</c:v>
                </c:pt>
                <c:pt idx="5">
                  <c:v>1.7065051135170648</c:v>
                </c:pt>
                <c:pt idx="6">
                  <c:v>2.071399294204662</c:v>
                </c:pt>
                <c:pt idx="7">
                  <c:v>3.0661108278598919</c:v>
                </c:pt>
                <c:pt idx="8">
                  <c:v>3.1310919833248065</c:v>
                </c:pt>
                <c:pt idx="9">
                  <c:v>4.7216307270891038</c:v>
                </c:pt>
                <c:pt idx="10">
                  <c:v>8.258605004548599</c:v>
                </c:pt>
                <c:pt idx="11">
                  <c:v>10.315008647492119</c:v>
                </c:pt>
                <c:pt idx="12">
                  <c:v>10.515950374391322</c:v>
                </c:pt>
                <c:pt idx="13">
                  <c:v>27.611992522168375</c:v>
                </c:pt>
                <c:pt idx="14">
                  <c:v>65.375041238041035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80-4C2E-A9D5-677D4A0EF581}"/>
            </c:ext>
          </c:extLst>
        </c:ser>
        <c:dLbls>
          <c:showVal val="1"/>
        </c:dLbls>
        <c:shape val="box"/>
        <c:axId val="90673920"/>
        <c:axId val="90675456"/>
        <c:axId val="0"/>
      </c:bar3DChart>
      <c:catAx>
        <c:axId val="90673920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400" b="1"/>
            </a:pPr>
            <a:endParaRPr lang="el-GR"/>
          </a:p>
        </c:txPr>
        <c:crossAx val="90675456"/>
        <c:crosses val="autoZero"/>
        <c:auto val="1"/>
        <c:lblAlgn val="ctr"/>
        <c:lblOffset val="100"/>
      </c:catAx>
      <c:valAx>
        <c:axId val="90675456"/>
        <c:scaling>
          <c:orientation val="minMax"/>
        </c:scaling>
        <c:delete val="1"/>
        <c:axPos val="b"/>
        <c:numFmt formatCode="0.0" sourceLinked="1"/>
        <c:tickLblPos val="none"/>
        <c:crossAx val="90673920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09-4306-839B-06C5D0A071E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09-4306-839B-06C5D0A071E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009-4306-839B-06C5D0A071EB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248-4740-80B2-04B0413FC8DE}"/>
              </c:ext>
            </c:extLst>
          </c:dPt>
          <c:dLbls>
            <c:dLbl>
              <c:idx val="3"/>
              <c:layout>
                <c:manualLayout>
                  <c:x val="2.5232769657458506E-2"/>
                  <c:y val="0.11159589426423255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48-4740-80B2-04B0413FC8DE}"/>
                </c:ext>
              </c:extLst>
            </c:dLbl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Sheet1!$B$82:$B$85</c:f>
              <c:strCache>
                <c:ptCount val="4"/>
                <c:pt idx="0">
                  <c:v>Έχουν αυξηθεί πολύ ή αρκετά</c:v>
                </c:pt>
                <c:pt idx="1">
                  <c:v>Έχουν αυξηθεί λίγο</c:v>
                </c:pt>
                <c:pt idx="2">
                  <c:v>Δεν έχουν αυξηθεί ή και έχουν μειωθεί</c:v>
                </c:pt>
                <c:pt idx="3">
                  <c:v>ΔΓ/ΔΑ</c:v>
                </c:pt>
              </c:strCache>
            </c:strRef>
          </c:cat>
          <c:val>
            <c:numRef>
              <c:f>Sheet1!$E$82:$E$85</c:f>
              <c:numCache>
                <c:formatCode>0.0</c:formatCode>
                <c:ptCount val="4"/>
                <c:pt idx="0">
                  <c:v>80.838556818522761</c:v>
                </c:pt>
                <c:pt idx="1">
                  <c:v>15.461516160313364</c:v>
                </c:pt>
                <c:pt idx="2">
                  <c:v>0.9737176218896455</c:v>
                </c:pt>
                <c:pt idx="3">
                  <c:v>2.726209399274194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48-4740-80B2-04B0413FC8DE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795496237457146"/>
          <c:y val="0.12183351303570382"/>
          <c:w val="0.27422490077303385"/>
          <c:h val="0.79760554114004723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85-48F0-B329-58239BD5196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85-48F0-B329-58239BD5196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85-48F0-B329-58239BD5196B}"/>
              </c:ext>
            </c:extLst>
          </c:dPt>
          <c:dPt>
            <c:idx val="3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85-48F0-B329-58239BD5196B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Sheet1!$B$89:$B$92</c:f>
              <c:strCache>
                <c:ptCount val="4"/>
                <c:pt idx="0">
                  <c:v>ΝΑΙ</c:v>
                </c:pt>
                <c:pt idx="1">
                  <c:v>ΟΧΙ</c:v>
                </c:pt>
                <c:pt idx="2">
                  <c:v>ΔΕΝ ΕΧΩ ΔΑΝΕΙΑ ή ΚΑΡΤΕΣ</c:v>
                </c:pt>
                <c:pt idx="3">
                  <c:v>ΔΓ/ΔΑ</c:v>
                </c:pt>
              </c:strCache>
            </c:strRef>
          </c:cat>
          <c:val>
            <c:numRef>
              <c:f>Sheet1!$E$89:$E$92</c:f>
              <c:numCache>
                <c:formatCode>0.0</c:formatCode>
                <c:ptCount val="4"/>
                <c:pt idx="0">
                  <c:v>47.078347279289062</c:v>
                </c:pt>
                <c:pt idx="1">
                  <c:v>11.191754391226453</c:v>
                </c:pt>
                <c:pt idx="2">
                  <c:v>40.893140989113199</c:v>
                </c:pt>
                <c:pt idx="3">
                  <c:v>0.83675734037128691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65-4ECC-B347-7525D810D943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569684654520833"/>
          <c:y val="5.8804684765234559E-2"/>
          <c:w val="0.2038763043182652"/>
          <c:h val="0.80836189263165881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73-41E4-BB55-41F2064F45A2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73-41E4-BB55-41F2064F45A2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73-41E4-BB55-41F2064F45A2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B73-41E4-BB55-41F2064F45A2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B73-41E4-BB55-41F2064F45A2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Sheet1!$B$96:$B$100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Sheet1!$E$96:$E$100</c:f>
              <c:numCache>
                <c:formatCode>0.0</c:formatCode>
                <c:ptCount val="5"/>
                <c:pt idx="0">
                  <c:v>11.978526227394006</c:v>
                </c:pt>
                <c:pt idx="1">
                  <c:v>17.1640224334942</c:v>
                </c:pt>
                <c:pt idx="2">
                  <c:v>12.310429975307118</c:v>
                </c:pt>
                <c:pt idx="3">
                  <c:v>56.019754271261519</c:v>
                </c:pt>
                <c:pt idx="4">
                  <c:v>2.5272670925431586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57-4EE0-8E72-BA1F7A629EB7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004033220187672"/>
          <c:y val="0.14443548607393228"/>
          <c:w val="0.11213953094572855"/>
          <c:h val="0.70905148195057377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B4-43B3-AB17-D7FDEB8AAF3F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2B4-43B3-AB17-D7FDEB8AAF3F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B4-43B3-AB17-D7FDEB8AAF3F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2B4-43B3-AB17-D7FDEB8AAF3F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B4-43B3-AB17-D7FDEB8AAF3F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Sheet1!$B$104:$B$108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Sheet1!$E$104:$E$108</c:f>
              <c:numCache>
                <c:formatCode>0.0</c:formatCode>
                <c:ptCount val="5"/>
                <c:pt idx="0">
                  <c:v>17.480930530146168</c:v>
                </c:pt>
                <c:pt idx="1">
                  <c:v>18.183726719251343</c:v>
                </c:pt>
                <c:pt idx="2">
                  <c:v>12.299433164382302</c:v>
                </c:pt>
                <c:pt idx="3">
                  <c:v>50.675304161793257</c:v>
                </c:pt>
                <c:pt idx="4">
                  <c:v>1.3606054244269143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B4-43B3-AB17-D7FDEB8AAF3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12-48BB-86B4-21E450332E1E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12-48BB-86B4-21E450332E1E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212-48BB-86B4-21E450332E1E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212-48BB-86B4-21E450332E1E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212-48BB-86B4-21E450332E1E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Sheet1!$B$112:$B$116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Sheet1!$E$112:$E$116</c:f>
              <c:numCache>
                <c:formatCode>0.0</c:formatCode>
                <c:ptCount val="5"/>
                <c:pt idx="0">
                  <c:v>9.3832788491336903</c:v>
                </c:pt>
                <c:pt idx="1">
                  <c:v>10.651910945825639</c:v>
                </c:pt>
                <c:pt idx="2">
                  <c:v>14.685741135070728</c:v>
                </c:pt>
                <c:pt idx="3">
                  <c:v>58.569014985654434</c:v>
                </c:pt>
                <c:pt idx="4">
                  <c:v>6.7100540843155105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50-41BA-9FCE-FBE0CC556AD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004033220187672"/>
          <c:y val="0.11182908217104133"/>
          <c:w val="0.11213953094572855"/>
          <c:h val="0.75910510132688935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Sheet1!$B$128</c:f>
              <c:strCache>
                <c:ptCount val="1"/>
                <c:pt idx="0">
                  <c:v>Ο Κ. Μητσοτάκης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Sheet1!$A$129:$A$131</c:f>
              <c:strCache>
                <c:ptCount val="3"/>
                <c:pt idx="0">
                  <c:v>...την στήριξη της των πιο ευπαθών ομάδων της κοινωνίας</c:v>
                </c:pt>
                <c:pt idx="1">
                  <c:v>...το κύμα ακρίβειας</c:v>
                </c:pt>
                <c:pt idx="2">
                  <c:v>...τα διεθνή και οικονομικά προβλήματα από τον πόλεμο στην Ουκρανία;</c:v>
                </c:pt>
              </c:strCache>
            </c:strRef>
          </c:cat>
          <c:val>
            <c:numRef>
              <c:f>Sheet1!$B$129:$B$131</c:f>
              <c:numCache>
                <c:formatCode>0.0</c:formatCode>
                <c:ptCount val="3"/>
                <c:pt idx="0">
                  <c:v>30.611122774395401</c:v>
                </c:pt>
                <c:pt idx="1">
                  <c:v>33.974147497225857</c:v>
                </c:pt>
                <c:pt idx="2">
                  <c:v>40.0773775605076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59-4BAE-81E8-5E80316FEE73}"/>
            </c:ext>
          </c:extLst>
        </c:ser>
        <c:ser>
          <c:idx val="1"/>
          <c:order val="1"/>
          <c:tx>
            <c:strRef>
              <c:f>Sheet1!$C$128</c:f>
              <c:strCache>
                <c:ptCount val="1"/>
                <c:pt idx="0">
                  <c:v>Ο Α.Τσίπρας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Sheet1!$A$129:$A$131</c:f>
              <c:strCache>
                <c:ptCount val="3"/>
                <c:pt idx="0">
                  <c:v>...την στήριξη της των πιο ευπαθών ομάδων της κοινωνίας</c:v>
                </c:pt>
                <c:pt idx="1">
                  <c:v>...το κύμα ακρίβειας</c:v>
                </c:pt>
                <c:pt idx="2">
                  <c:v>...τα διεθνή και οικονομικά προβλήματα από τον πόλεμο στην Ουκρανία;</c:v>
                </c:pt>
              </c:strCache>
            </c:strRef>
          </c:cat>
          <c:val>
            <c:numRef>
              <c:f>Sheet1!$C$129:$C$131</c:f>
              <c:numCache>
                <c:formatCode>0.0</c:formatCode>
                <c:ptCount val="3"/>
                <c:pt idx="0">
                  <c:v>33.684231572843899</c:v>
                </c:pt>
                <c:pt idx="1">
                  <c:v>21.869657799238148</c:v>
                </c:pt>
                <c:pt idx="2">
                  <c:v>17.74585370242621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059-4BAE-81E8-5E80316FEE73}"/>
            </c:ext>
          </c:extLst>
        </c:ser>
        <c:ser>
          <c:idx val="2"/>
          <c:order val="2"/>
          <c:tx>
            <c:strRef>
              <c:f>Sheet1!$D$128</c:f>
              <c:strCache>
                <c:ptCount val="1"/>
                <c:pt idx="0">
                  <c:v>Κανένας από τους δύο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Sheet1!$A$129:$A$131</c:f>
              <c:strCache>
                <c:ptCount val="3"/>
                <c:pt idx="0">
                  <c:v>...την στήριξη της των πιο ευπαθών ομάδων της κοινωνίας</c:v>
                </c:pt>
                <c:pt idx="1">
                  <c:v>...το κύμα ακρίβειας</c:v>
                </c:pt>
                <c:pt idx="2">
                  <c:v>...τα διεθνή και οικονομικά προβλήματα από τον πόλεμο στην Ουκρανία;</c:v>
                </c:pt>
              </c:strCache>
            </c:strRef>
          </c:cat>
          <c:val>
            <c:numRef>
              <c:f>Sheet1!$D$129:$D$131</c:f>
              <c:numCache>
                <c:formatCode>0.0</c:formatCode>
                <c:ptCount val="3"/>
                <c:pt idx="0">
                  <c:v>29.607413849983502</c:v>
                </c:pt>
                <c:pt idx="1">
                  <c:v>37.076247888112455</c:v>
                </c:pt>
                <c:pt idx="2">
                  <c:v>34.094112707314849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059-4BAE-81E8-5E80316FEE73}"/>
            </c:ext>
          </c:extLst>
        </c:ser>
        <c:ser>
          <c:idx val="3"/>
          <c:order val="3"/>
          <c:tx>
            <c:strRef>
              <c:f>Sheet1!$E$128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Sheet1!$A$129:$A$131</c:f>
              <c:strCache>
                <c:ptCount val="3"/>
                <c:pt idx="0">
                  <c:v>...την στήριξη της των πιο ευπαθών ομάδων της κοινωνίας</c:v>
                </c:pt>
                <c:pt idx="1">
                  <c:v>...το κύμα ακρίβειας</c:v>
                </c:pt>
                <c:pt idx="2">
                  <c:v>...τα διεθνή και οικονομικά προβλήματα από τον πόλεμο στην Ουκρανία;</c:v>
                </c:pt>
              </c:strCache>
            </c:strRef>
          </c:cat>
          <c:val>
            <c:numRef>
              <c:f>Sheet1!$E$129:$E$131</c:f>
              <c:numCache>
                <c:formatCode>0.0</c:formatCode>
                <c:ptCount val="3"/>
                <c:pt idx="0">
                  <c:v>6.0972318027771895</c:v>
                </c:pt>
                <c:pt idx="1">
                  <c:v>7.0799468154235168</c:v>
                </c:pt>
                <c:pt idx="2">
                  <c:v>8.0826560297513446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059-4BAE-81E8-5E80316FEE73}"/>
            </c:ext>
          </c:extLst>
        </c:ser>
        <c:dLbls>
          <c:showVal val="1"/>
        </c:dLbls>
        <c:gapWidth val="95"/>
        <c:gapDepth val="95"/>
        <c:shape val="box"/>
        <c:axId val="92304128"/>
        <c:axId val="92305664"/>
        <c:axId val="0"/>
      </c:bar3DChart>
      <c:catAx>
        <c:axId val="9230412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400" b="1"/>
            </a:pPr>
            <a:endParaRPr lang="el-GR"/>
          </a:p>
        </c:txPr>
        <c:crossAx val="92305664"/>
        <c:crosses val="autoZero"/>
        <c:auto val="1"/>
        <c:lblAlgn val="ctr"/>
        <c:lblOffset val="100"/>
      </c:catAx>
      <c:valAx>
        <c:axId val="92305664"/>
        <c:scaling>
          <c:orientation val="minMax"/>
        </c:scaling>
        <c:delete val="1"/>
        <c:axPos val="b"/>
        <c:numFmt formatCode="0%" sourceLinked="1"/>
        <c:tickLblPos val="none"/>
        <c:crossAx val="92304128"/>
        <c:crosses val="autoZero"/>
        <c:crossBetween val="between"/>
      </c:valAx>
    </c:plotArea>
    <c:legend>
      <c:legendPos val="t"/>
      <c:txPr>
        <a:bodyPr/>
        <a:lstStyle/>
        <a:p>
          <a:pPr>
            <a:defRPr sz="1400" b="1"/>
          </a:pPr>
          <a:endParaRPr lang="el-GR"/>
        </a:p>
      </c:txPr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Sheet1!$B$136:$B$143</c:f>
              <c:strCache>
                <c:ptCount val="8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Νίκος Ανδρουλάκης</c:v>
                </c:pt>
                <c:pt idx="3">
                  <c:v>Δημήτρης Κουτσούμπας</c:v>
                </c:pt>
                <c:pt idx="4">
                  <c:v>Κυριάκος Βελόπουλος</c:v>
                </c:pt>
                <c:pt idx="5">
                  <c:v>Γιάνης Βαρουφάκης</c:v>
                </c:pt>
                <c:pt idx="6">
                  <c:v>Κανέναν</c:v>
                </c:pt>
                <c:pt idx="7">
                  <c:v>ΔΓ/ΔΑ</c:v>
                </c:pt>
              </c:strCache>
            </c:strRef>
          </c:cat>
          <c:val>
            <c:numRef>
              <c:f>Sheet1!$E$136:$E$143</c:f>
              <c:numCache>
                <c:formatCode>0.0</c:formatCode>
                <c:ptCount val="8"/>
                <c:pt idx="0">
                  <c:v>33.6</c:v>
                </c:pt>
                <c:pt idx="1">
                  <c:v>15.6</c:v>
                </c:pt>
                <c:pt idx="2">
                  <c:v>8.7314678743164418</c:v>
                </c:pt>
                <c:pt idx="3">
                  <c:v>1.437583100900738</c:v>
                </c:pt>
                <c:pt idx="4">
                  <c:v>3.2970438572813894</c:v>
                </c:pt>
                <c:pt idx="5">
                  <c:v>1.1256735546691454</c:v>
                </c:pt>
                <c:pt idx="6">
                  <c:v>32</c:v>
                </c:pt>
                <c:pt idx="7">
                  <c:v>4.2197762648831834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55-4DD0-93A7-6B9CDAA4C07D}"/>
            </c:ext>
          </c:extLst>
        </c:ser>
        <c:dLbls>
          <c:showVal val="1"/>
        </c:dLbls>
        <c:shape val="box"/>
        <c:axId val="92335488"/>
        <c:axId val="92685440"/>
        <c:axId val="0"/>
      </c:bar3DChart>
      <c:catAx>
        <c:axId val="923354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92685440"/>
        <c:crosses val="autoZero"/>
        <c:auto val="1"/>
        <c:lblAlgn val="ctr"/>
        <c:lblOffset val="100"/>
      </c:catAx>
      <c:valAx>
        <c:axId val="92685440"/>
        <c:scaling>
          <c:orientation val="minMax"/>
        </c:scaling>
        <c:delete val="1"/>
        <c:axPos val="l"/>
        <c:numFmt formatCode="0.0" sourceLinked="1"/>
        <c:tickLblPos val="none"/>
        <c:crossAx val="92335488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4"/>
  <c:chart>
    <c:autoTitleDeleted val="1"/>
    <c:view3D>
      <c:rAngAx val="1"/>
    </c:view3D>
    <c:floor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p3d/>
          </c:spPr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highlight>
                      <a:srgbClr val="C0C0C0"/>
                    </a:highlight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Sheet1!$B$148:$B$151</c:f>
              <c:strCache>
                <c:ptCount val="4"/>
                <c:pt idx="0">
                  <c:v>Να γίνουν άμεσα πρόωρες εκλογές</c:v>
                </c:pt>
                <c:pt idx="1">
                  <c:v>Να γίνουν το Φθινόπωρο</c:v>
                </c:pt>
                <c:pt idx="2">
                  <c:v>Να γίνουν οι εκλογές στο τέλος της τετραετίας</c:v>
                </c:pt>
                <c:pt idx="3">
                  <c:v>ΔΓ/ΔΑ</c:v>
                </c:pt>
              </c:strCache>
            </c:strRef>
          </c:cat>
          <c:val>
            <c:numRef>
              <c:f>Sheet1!$E$148:$E$151</c:f>
              <c:numCache>
                <c:formatCode>0.0</c:formatCode>
                <c:ptCount val="4"/>
                <c:pt idx="0">
                  <c:v>21.237841026102267</c:v>
                </c:pt>
                <c:pt idx="1">
                  <c:v>8.3575763028721131</c:v>
                </c:pt>
                <c:pt idx="2">
                  <c:v>64.229373481690573</c:v>
                </c:pt>
                <c:pt idx="3">
                  <c:v>6.1752091893350531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5D-46AA-9B88-9F264E19B095}"/>
            </c:ext>
          </c:extLst>
        </c:ser>
        <c:dLbls>
          <c:showVal val="1"/>
        </c:dLbls>
        <c:shape val="box"/>
        <c:axId val="92754304"/>
        <c:axId val="92755840"/>
        <c:axId val="0"/>
      </c:bar3DChart>
      <c:catAx>
        <c:axId val="92754304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2755840"/>
        <c:crosses val="autoZero"/>
        <c:auto val="1"/>
        <c:lblAlgn val="ctr"/>
        <c:lblOffset val="100"/>
      </c:catAx>
      <c:valAx>
        <c:axId val="92755840"/>
        <c:scaling>
          <c:orientation val="minMax"/>
        </c:scaling>
        <c:delete val="1"/>
        <c:axPos val="l"/>
        <c:numFmt formatCode="0.0" sourceLinked="1"/>
        <c:tickLblPos val="none"/>
        <c:crossAx val="927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1234929944607381E-3"/>
          <c:y val="0"/>
          <c:w val="0.97132616487455181"/>
          <c:h val="0.70709584061890352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Sheet1!$B$156:$B$166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ΓΙΑ ΤΗΝ ΠΑΤΡΙΔΑ</c:v>
                </c:pt>
                <c:pt idx="7">
                  <c:v>ΑΛΛΟ</c:v>
                </c:pt>
                <c:pt idx="8">
                  <c:v>ΛΕΥΚΟ / ΑΚΥΡΟ</c:v>
                </c:pt>
                <c:pt idx="9">
                  <c:v>ΘΑ ΑΠΕΧΩ</c:v>
                </c:pt>
                <c:pt idx="10">
                  <c:v>ΔΕΝ ΕΧΩ ΑΠΟΦΑΣΙΣΕΙ</c:v>
                </c:pt>
              </c:strCache>
            </c:strRef>
          </c:cat>
          <c:val>
            <c:numRef>
              <c:f>Sheet1!$E$156:$E$166</c:f>
              <c:numCache>
                <c:formatCode>0.0</c:formatCode>
                <c:ptCount val="11"/>
                <c:pt idx="0">
                  <c:v>30.1</c:v>
                </c:pt>
                <c:pt idx="1">
                  <c:v>21.2</c:v>
                </c:pt>
                <c:pt idx="2">
                  <c:v>12.603345029941332</c:v>
                </c:pt>
                <c:pt idx="3">
                  <c:v>4.2</c:v>
                </c:pt>
                <c:pt idx="4">
                  <c:v>4.7</c:v>
                </c:pt>
                <c:pt idx="5">
                  <c:v>2.9</c:v>
                </c:pt>
                <c:pt idx="6">
                  <c:v>2.2000000000000002</c:v>
                </c:pt>
                <c:pt idx="7">
                  <c:v>3.9208629497445799</c:v>
                </c:pt>
                <c:pt idx="8">
                  <c:v>2.8991592438192963</c:v>
                </c:pt>
                <c:pt idx="9">
                  <c:v>6.3</c:v>
                </c:pt>
                <c:pt idx="1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93-49E2-BB47-00B94D4DDF82}"/>
            </c:ext>
          </c:extLst>
        </c:ser>
        <c:dLbls>
          <c:showVal val="1"/>
        </c:dLbls>
        <c:shape val="box"/>
        <c:axId val="92609152"/>
        <c:axId val="92615040"/>
        <c:axId val="0"/>
      </c:bar3DChart>
      <c:catAx>
        <c:axId val="92609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el-GR"/>
          </a:p>
        </c:txPr>
        <c:crossAx val="92615040"/>
        <c:crosses val="autoZero"/>
        <c:lblAlgn val="ctr"/>
        <c:lblOffset val="100"/>
      </c:catAx>
      <c:valAx>
        <c:axId val="92615040"/>
        <c:scaling>
          <c:orientation val="minMax"/>
        </c:scaling>
        <c:delete val="1"/>
        <c:axPos val="l"/>
        <c:numFmt formatCode="0.0" sourceLinked="1"/>
        <c:tickLblPos val="none"/>
        <c:crossAx val="9260915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Sheet1!$B$219:$B$227</c:f>
              <c:strCache>
                <c:ptCount val="9"/>
                <c:pt idx="0">
                  <c:v>Ν.Δ.</c:v>
                </c:pt>
                <c:pt idx="1">
                  <c:v>ΣΥΡΙΖΑ</c:v>
                </c:pt>
                <c:pt idx="2">
                  <c:v>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ΓΙΑ ΤΗΝ ΠΑΤΡΙΔΑ</c:v>
                </c:pt>
                <c:pt idx="7">
                  <c:v>ΑΛΛΟ</c:v>
                </c:pt>
                <c:pt idx="8">
                  <c:v>ΔΕΝ ΕΧΩ ΑΠΟΦΑΣΙΣΕΙ</c:v>
                </c:pt>
              </c:strCache>
            </c:strRef>
          </c:cat>
          <c:val>
            <c:numRef>
              <c:f>Sheet1!$F$219:$F$227</c:f>
              <c:numCache>
                <c:formatCode>0.0</c:formatCode>
                <c:ptCount val="9"/>
                <c:pt idx="0">
                  <c:v>33.14977973568282</c:v>
                </c:pt>
                <c:pt idx="1">
                  <c:v>23.34801762114537</c:v>
                </c:pt>
                <c:pt idx="2">
                  <c:v>13.880335936058737</c:v>
                </c:pt>
                <c:pt idx="3">
                  <c:v>4.6255506607929497</c:v>
                </c:pt>
                <c:pt idx="4">
                  <c:v>5.1762114537444939</c:v>
                </c:pt>
                <c:pt idx="5">
                  <c:v>3.1938325991189429</c:v>
                </c:pt>
                <c:pt idx="6">
                  <c:v>2.4229074889867843</c:v>
                </c:pt>
                <c:pt idx="7">
                  <c:v>4.3181310019213441</c:v>
                </c:pt>
                <c:pt idx="8">
                  <c:v>9.9118942731277553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F7-4631-B1B6-04227EC27EDC}"/>
            </c:ext>
          </c:extLst>
        </c:ser>
        <c:dLbls>
          <c:showVal val="1"/>
        </c:dLbls>
        <c:shape val="box"/>
        <c:axId val="92815360"/>
        <c:axId val="92816896"/>
        <c:axId val="0"/>
      </c:bar3DChart>
      <c:catAx>
        <c:axId val="928153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92816896"/>
        <c:crosses val="autoZero"/>
        <c:auto val="1"/>
        <c:lblAlgn val="ctr"/>
        <c:lblOffset val="100"/>
      </c:catAx>
      <c:valAx>
        <c:axId val="92816896"/>
        <c:scaling>
          <c:orientation val="minMax"/>
        </c:scaling>
        <c:delete val="1"/>
        <c:axPos val="l"/>
        <c:numFmt formatCode="0.0" sourceLinked="1"/>
        <c:tickLblPos val="none"/>
        <c:crossAx val="9281536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2B-47EA-8A01-67745DC4D97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2B-47EA-8A01-67745DC4D97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2B-47EA-8A01-67745DC4D97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2B-47EA-8A01-67745DC4D977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Sheet1!$B$23:$B$26</c:f>
              <c:strCache>
                <c:ptCount val="4"/>
                <c:pt idx="0">
                  <c:v>O Πούτιν και η Ρωσία</c:v>
                </c:pt>
                <c:pt idx="1">
                  <c:v>Οι χώρες της Δύσης (Η.Π.Α, Ε.Ε)</c:v>
                </c:pt>
                <c:pt idx="2">
                  <c:v>Η Ουκρανία</c:v>
                </c:pt>
                <c:pt idx="3">
                  <c:v>ΔΓ/ΔΑ</c:v>
                </c:pt>
              </c:strCache>
            </c:strRef>
          </c:cat>
          <c:val>
            <c:numRef>
              <c:f>Sheet1!$E$23:$E$26</c:f>
              <c:numCache>
                <c:formatCode>0.0</c:formatCode>
                <c:ptCount val="4"/>
                <c:pt idx="0">
                  <c:v>45.6</c:v>
                </c:pt>
                <c:pt idx="1">
                  <c:v>35.700000000000003</c:v>
                </c:pt>
                <c:pt idx="2">
                  <c:v>4.0999999999999996</c:v>
                </c:pt>
                <c:pt idx="3">
                  <c:v>14.6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B6-4455-8F99-FFE2A6447EA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59901016771733"/>
          <c:y val="0.14540007777838179"/>
          <c:w val="0.22618976147043204"/>
          <c:h val="0.73044237500052267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3C-4D54-8675-FD021F807462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3C-4D54-8675-FD021F807462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3C-4D54-8675-FD021F807462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A3C-4D54-8675-FD021F807462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A3C-4D54-8675-FD021F80746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Sheet1!$B$30:$B$34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Sheet1!$E$30:$E$34</c:f>
              <c:numCache>
                <c:formatCode>0.0</c:formatCode>
                <c:ptCount val="5"/>
                <c:pt idx="0">
                  <c:v>30.7</c:v>
                </c:pt>
                <c:pt idx="1">
                  <c:v>18.5</c:v>
                </c:pt>
                <c:pt idx="2">
                  <c:v>11.6</c:v>
                </c:pt>
                <c:pt idx="3">
                  <c:v>35.700000000000003</c:v>
                </c:pt>
                <c:pt idx="4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CB-4BB0-B145-348A1A3E796B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B8-4B7A-A6D7-E1CA8025B6C8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B8-4B7A-A6D7-E1CA8025B6C8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B8-4B7A-A6D7-E1CA8025B6C8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B8-4B7A-A6D7-E1CA8025B6C8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8B8-4B7A-A6D7-E1CA8025B6C8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Sheet1!$B$38:$B$42</c:f>
              <c:strCache>
                <c:ptCount val="5"/>
                <c:pt idx="0">
                  <c:v>Στο Δυτικό κόσμο (Ευρώπη)</c:v>
                </c:pt>
                <c:pt idx="1">
                  <c:v>Στη Ρωσία</c:v>
                </c:pt>
                <c:pt idx="2">
                  <c:v>Εξίσου και στους δύο</c:v>
                </c:pt>
                <c:pt idx="3">
                  <c:v>Σε κανέναν από τους δύο</c:v>
                </c:pt>
                <c:pt idx="4">
                  <c:v>ΔΓ/ΔΑ</c:v>
                </c:pt>
              </c:strCache>
            </c:strRef>
          </c:cat>
          <c:val>
            <c:numRef>
              <c:f>Sheet1!$E$38:$E$42</c:f>
              <c:numCache>
                <c:formatCode>0.0</c:formatCode>
                <c:ptCount val="5"/>
                <c:pt idx="0">
                  <c:v>69.1679412970241</c:v>
                </c:pt>
                <c:pt idx="1">
                  <c:v>9.6861910046085846</c:v>
                </c:pt>
                <c:pt idx="2">
                  <c:v>3.5839606514110676</c:v>
                </c:pt>
                <c:pt idx="3">
                  <c:v>14.022933349328579</c:v>
                </c:pt>
                <c:pt idx="4">
                  <c:v>3.538973697627664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13-447D-8EA5-06A7AA1BDFCD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059746563937572"/>
          <c:y val="0.15482239771468315"/>
          <c:w val="0.20158239750822943"/>
          <c:h val="0.74021221687282657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836847007027365E-2"/>
          <c:y val="8.568373697772208E-2"/>
          <c:w val="0.84632630598594516"/>
          <c:h val="0.7629855569323758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4B-420F-9884-38F1F2BAB523}"/>
              </c:ext>
            </c:extLst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4B-420F-9884-38F1F2BAB523}"/>
              </c:ext>
            </c:extLst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24B-420F-9884-38F1F2BAB523}"/>
              </c:ext>
            </c:extLst>
          </c:dPt>
          <c:dPt>
            <c:idx val="3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24B-420F-9884-38F1F2BAB523}"/>
              </c:ext>
            </c:extLst>
          </c:dPt>
          <c:dPt>
            <c:idx val="4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24B-420F-9884-38F1F2BAB52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Percent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Sheet1!$B$46:$B$50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Sheet1!$E$46:$E$50</c:f>
              <c:numCache>
                <c:formatCode>0.0</c:formatCode>
                <c:ptCount val="5"/>
                <c:pt idx="0">
                  <c:v>79.000089973907734</c:v>
                </c:pt>
                <c:pt idx="1">
                  <c:v>13.123194273660514</c:v>
                </c:pt>
                <c:pt idx="2">
                  <c:v>2.4392926051444923</c:v>
                </c:pt>
                <c:pt idx="3">
                  <c:v>3.7389157144427876</c:v>
                </c:pt>
                <c:pt idx="4">
                  <c:v>1.6985074328444631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A4-453F-BAC8-3D8AF7E7DB2A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798664829652894"/>
          <c:y val="0.89014897001536031"/>
          <c:w val="0.49123718772690078"/>
          <c:h val="5.429428306871793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C7-4690-BC89-63C339FA858E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C7-4690-BC89-63C339FA858E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C7-4690-BC89-63C339FA858E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Sheet1!$B$54:$B$56</c:f>
              <c:strCache>
                <c:ptCount val="3"/>
                <c:pt idx="0">
                  <c:v>Μπορούν να αντιμετωπιστούν από κάθε χώρα μόνη της</c:v>
                </c:pt>
                <c:pt idx="1">
                  <c:v>Χρειάζονται πρωτοβουλίες ης Ε.Ε για την στήριξη των μελών-κρατών της</c:v>
                </c:pt>
                <c:pt idx="2">
                  <c:v>ΔΓ/ΔΑ</c:v>
                </c:pt>
              </c:strCache>
            </c:strRef>
          </c:cat>
          <c:val>
            <c:numRef>
              <c:f>Sheet1!$E$54:$E$56</c:f>
              <c:numCache>
                <c:formatCode>0.0</c:formatCode>
                <c:ptCount val="3"/>
                <c:pt idx="0">
                  <c:v>21.215847404252578</c:v>
                </c:pt>
                <c:pt idx="1">
                  <c:v>75.332153675434341</c:v>
                </c:pt>
                <c:pt idx="2">
                  <c:v>3.451998920313085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E5-4492-A061-8086639DDD35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93646138807449"/>
          <c:y val="0.15849527510021741"/>
          <c:w val="0.33724340175953083"/>
          <c:h val="0.68924143321060438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C8-4E21-A408-05B346CDCA1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C8-4E21-A408-05B346CDCA1E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C8-4E21-A408-05B346CDCA1E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C8-4E21-A408-05B346CDCA1E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C8-4E21-A408-05B346CDCA1E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Sheet1!$B$60:$B$64</c:f>
              <c:strCache>
                <c:ptCount val="5"/>
                <c:pt idx="0">
                  <c:v>Η Διεθνής συγκυρία λόγω της εισβολής</c:v>
                </c:pt>
                <c:pt idx="1">
                  <c:v>Η Ελληνική Κυβέρνηση</c:v>
                </c:pt>
                <c:pt idx="2">
                  <c:v>Η κερδοσκοπία των Επιχειρήσεων</c:v>
                </c:pt>
                <c:pt idx="3">
                  <c:v>Άλλο</c:v>
                </c:pt>
                <c:pt idx="4">
                  <c:v>ΔΓ/ΔΑ</c:v>
                </c:pt>
              </c:strCache>
            </c:strRef>
          </c:cat>
          <c:val>
            <c:numRef>
              <c:f>Sheet1!$E$60:$E$64</c:f>
              <c:numCache>
                <c:formatCode>0.0</c:formatCode>
                <c:ptCount val="5"/>
                <c:pt idx="0">
                  <c:v>30.606124223975037</c:v>
                </c:pt>
                <c:pt idx="1">
                  <c:v>22.230553139589443</c:v>
                </c:pt>
                <c:pt idx="2">
                  <c:v>36.061542152775814</c:v>
                </c:pt>
                <c:pt idx="3">
                  <c:v>8.6005058533025203</c:v>
                </c:pt>
                <c:pt idx="4">
                  <c:v>2.5012746303571936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C8-4E21-A408-05B346CDCA1E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EA-446C-A927-FC8B6978369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FF6-4E09-872F-09FE2C7E8BE8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FF6-4E09-872F-09FE2C7E8BE8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EA-446C-A927-FC8B69783694}"/>
              </c:ext>
            </c:extLst>
          </c:dPt>
          <c:dLbls>
            <c:dLbl>
              <c:idx val="0"/>
              <c:layout>
                <c:manualLayout>
                  <c:x val="3.0006952943199298E-3"/>
                  <c:y val="8.0571191810598991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EA-446C-A927-FC8B69783694}"/>
                </c:ext>
              </c:extLst>
            </c:dLbl>
            <c:dLbl>
              <c:idx val="3"/>
              <c:layout>
                <c:manualLayout>
                  <c:x val="-3.5842807039149487E-2"/>
                  <c:y val="-0.10559363788760433"/>
                </c:manualLayout>
              </c:layout>
              <c:numFmt formatCode="0.0%" sourceLinked="0"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4226183603882372E-2"/>
                      <c:h val="0.112403227369076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FEA-446C-A927-FC8B69783694}"/>
                </c:ext>
              </c:extLst>
            </c:dLbl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Sheet1!$B$68:$B$71</c:f>
              <c:strCache>
                <c:ptCount val="4"/>
                <c:pt idx="0">
                  <c:v>Έχει βελτιωθεί</c:v>
                </c:pt>
                <c:pt idx="1">
                  <c:v>Έχει παραμείνει η ίδια</c:v>
                </c:pt>
                <c:pt idx="2">
                  <c:v>Έχει χειροτερέψει</c:v>
                </c:pt>
                <c:pt idx="3">
                  <c:v>ΔΓ/ΔΑ</c:v>
                </c:pt>
              </c:strCache>
            </c:strRef>
          </c:cat>
          <c:val>
            <c:numRef>
              <c:f>Sheet1!$E$68:$E$71</c:f>
              <c:numCache>
                <c:formatCode>0.0</c:formatCode>
                <c:ptCount val="4"/>
                <c:pt idx="0">
                  <c:v>1.548550920233124</c:v>
                </c:pt>
                <c:pt idx="1">
                  <c:v>26.738245908686284</c:v>
                </c:pt>
                <c:pt idx="2">
                  <c:v>71.416289276110149</c:v>
                </c:pt>
                <c:pt idx="3">
                  <c:v>0.29691389497045706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EA-446C-A927-FC8B69783694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441309205850744"/>
          <c:y val="0.17607810826695119"/>
          <c:w val="0.1755869079414927"/>
          <c:h val="0.52123713368054547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E7-4109-9657-A6A9123EF191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E7-4109-9657-A6A9123EF191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E7-4109-9657-A6A9123EF191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6E7-4109-9657-A6A9123EF191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Sheet1!$B$75:$B$78</c:f>
              <c:strCache>
                <c:ptCount val="4"/>
                <c:pt idx="0">
                  <c:v>Μπορώ να τους πληρώσω χωρίς δυσκολία</c:v>
                </c:pt>
                <c:pt idx="1">
                  <c:v>Μπορώ να τους πληρώσω με δυσκολία</c:v>
                </c:pt>
                <c:pt idx="2">
                  <c:v>Δεν μπορώ να τους πληρώσω</c:v>
                </c:pt>
                <c:pt idx="3">
                  <c:v>ΔΓ/ΔΑ</c:v>
                </c:pt>
              </c:strCache>
            </c:strRef>
          </c:cat>
          <c:val>
            <c:numRef>
              <c:f>Sheet1!$E$75:$E$78</c:f>
              <c:numCache>
                <c:formatCode>0.0</c:formatCode>
                <c:ptCount val="4"/>
                <c:pt idx="0">
                  <c:v>22.948344979955625</c:v>
                </c:pt>
                <c:pt idx="1">
                  <c:v>68.328184826400545</c:v>
                </c:pt>
                <c:pt idx="2">
                  <c:v>7.0479560927330676</c:v>
                </c:pt>
                <c:pt idx="3">
                  <c:v>1.6755141009107268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81-480C-9FDC-B84F102799E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674935794316051"/>
          <c:y val="0.18410678267524305"/>
          <c:w val="0.29543050520444492"/>
          <c:h val="0.64075253080418848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0.03232</cdr:x>
      <cdr:y>0.7877</cdr:y>
    </cdr:from>
    <cdr:to>
      <cdr:x>0.09042</cdr:x>
      <cdr:y>0.87791</cdr:y>
    </cdr:to>
    <cdr:pic>
      <cdr:nvPicPr>
        <cdr:cNvPr id="5" name="Γραφικό 5">
          <a:extLst xmlns:a="http://schemas.openxmlformats.org/drawingml/2006/main">
            <a:ext uri="{FF2B5EF4-FFF2-40B4-BE49-F238E27FC236}">
              <a16:creationId xmlns:a16="http://schemas.microsoft.com/office/drawing/2014/main" xmlns="" id="{D45511B9-8E3B-493D-93E3-ACB464847A9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xmlns="" val="0"/>
            </a:ext>
            <a:ext uri="{96DAC541-7B7A-43D3-8B79-37D633B846F1}">
              <asvg:svgBlip xmlns:asvg="http://schemas.microsoft.com/office/drawing/2016/SVG/main" xmlns="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14964" y="4483266"/>
          <a:ext cx="566098" cy="51345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0.11436</cdr:x>
      <cdr:y>0.78551</cdr:y>
    </cdr:from>
    <cdr:to>
      <cdr:x>0.19646</cdr:x>
      <cdr:y>0.8703</cdr:y>
    </cdr:to>
    <cdr:pic>
      <cdr:nvPicPr>
        <cdr:cNvPr id="6" name="Εικόνα 5">
          <a:extLst xmlns:a="http://schemas.openxmlformats.org/drawingml/2006/main">
            <a:ext uri="{FF2B5EF4-FFF2-40B4-BE49-F238E27FC236}">
              <a16:creationId xmlns:a16="http://schemas.microsoft.com/office/drawing/2014/main" xmlns="" id="{9E5650FA-1ED8-474F-BD5E-2F1D1DD2C80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 cstate="print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114370" y="4470828"/>
          <a:ext cx="799987" cy="4826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0.19499</cdr:x>
      <cdr:y>0.78328</cdr:y>
    </cdr:from>
    <cdr:to>
      <cdr:x>0.2768</cdr:x>
      <cdr:y>0.87791</cdr:y>
    </cdr:to>
    <cdr:pic>
      <cdr:nvPicPr>
        <cdr:cNvPr id="7" name="Εικόνα 6">
          <a:extLst xmlns:a="http://schemas.openxmlformats.org/drawingml/2006/main">
            <a:ext uri="{FF2B5EF4-FFF2-40B4-BE49-F238E27FC236}">
              <a16:creationId xmlns:a16="http://schemas.microsoft.com/office/drawing/2014/main" xmlns="" id="{015F427C-E252-4119-BA3C-3445D5F52A6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 cstate="print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900040" y="4458127"/>
          <a:ext cx="797122" cy="53859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0.29275</cdr:x>
      <cdr:y>0.79221</cdr:y>
    </cdr:from>
    <cdr:to>
      <cdr:x>0.35596</cdr:x>
      <cdr:y>0.85022</cdr:y>
    </cdr:to>
    <cdr:pic>
      <cdr:nvPicPr>
        <cdr:cNvPr id="8" name="Εικόνα 7">
          <a:extLst xmlns:a="http://schemas.openxmlformats.org/drawingml/2006/main">
            <a:ext uri="{FF2B5EF4-FFF2-40B4-BE49-F238E27FC236}">
              <a16:creationId xmlns:a16="http://schemas.microsoft.com/office/drawing/2014/main" xmlns="" id="{94D89C63-D446-405F-A115-7B5BF3132AB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 cstate="print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852540" y="4508927"/>
          <a:ext cx="615978" cy="3302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0.3523</cdr:x>
      <cdr:y>0.77882</cdr:y>
    </cdr:from>
    <cdr:to>
      <cdr:x>0.43711</cdr:x>
      <cdr:y>0.8655</cdr:y>
    </cdr:to>
    <cdr:pic>
      <cdr:nvPicPr>
        <cdr:cNvPr id="9" name="Εικόνα 8">
          <a:extLst xmlns:a="http://schemas.openxmlformats.org/drawingml/2006/main">
            <a:ext uri="{FF2B5EF4-FFF2-40B4-BE49-F238E27FC236}">
              <a16:creationId xmlns:a16="http://schemas.microsoft.com/office/drawing/2014/main" xmlns="" id="{AA8D6B68-51BA-4993-844D-93197056F90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 cstate="print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432864" y="4432727"/>
          <a:ext cx="826398" cy="493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0.45706</cdr:x>
      <cdr:y>0.78105</cdr:y>
    </cdr:from>
    <cdr:to>
      <cdr:x>0.52712</cdr:x>
      <cdr:y>0.83683</cdr:y>
    </cdr:to>
    <cdr:pic>
      <cdr:nvPicPr>
        <cdr:cNvPr id="10" name="Εικόνα 9">
          <a:extLst xmlns:a="http://schemas.openxmlformats.org/drawingml/2006/main">
            <a:ext uri="{FF2B5EF4-FFF2-40B4-BE49-F238E27FC236}">
              <a16:creationId xmlns:a16="http://schemas.microsoft.com/office/drawing/2014/main" xmlns="" id="{CDA93990-CBA4-4081-8BDE-71FA014CB08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7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4453674" y="4445426"/>
          <a:ext cx="682628" cy="31750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35645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34478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50731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90446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8529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33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10595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8243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38245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74677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48225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4/4/2022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59162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E96292-D480-4E4D-9AFF-3B8FDB57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E1A-276F-416A-AE28-59CF87755C76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483895-E460-47F1-8944-23485E48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671710-FCF6-4497-AD47-B10005FD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404D-87B7-49AE-BDB9-FD67317CFC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1300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8D6FEB-74E6-4883-B95E-D0AD09A0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5EE5-DF41-4E06-B113-9E9D573984A4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11BEF1-8B92-4712-B0E7-0B703328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484564-D000-422D-9552-E2231229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83BC2-45BE-49A6-A052-F638DAD3C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711166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699" y="2024378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99" y="5434056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1FF083-DD06-4FCE-8D4A-8396D6E4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4CE06-8548-4C63-AF3B-87D3E1A0D5ED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FA1404-7582-45B8-A623-6BB7BE81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8A525B-18E8-49B6-99AD-D3892D44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334F0-7DC3-46F3-96E3-C0848E978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23564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6897C1E-6E86-4519-A348-E2683E73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2FB5-D421-4893-A315-0471F44D272B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D137EA0-0909-4B74-941B-4843B71F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9137022-A3EC-4E99-ABCC-8F0297BA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35106-D560-4DA1-8ED3-37D99C3EBB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29450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4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4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32E2B11-5151-41F4-B61B-F9A181EA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B72B-4F24-445D-B277-1EB1C8ED4267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AC59B129-C5DD-4FB0-A1D3-42211A21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1A6F56D4-5600-4D5E-B26D-409CB5EC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1916-7CE4-4B90-BA39-546B743BB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83013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1D57907-5C6F-47EB-A399-1ED2D062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C27B2-78BA-49CC-812B-CC01EED22CF4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BC1C0BE-247F-49DE-A120-58727BD2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3C26F59-E10A-4374-B94F-96DC2A34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12EAD-FC08-4D35-890B-56612FA939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9491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46441269-C196-4EE0-A842-6C6D6AD2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036E0-48F0-4C0E-99A2-7373DF73CA95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2B631C0F-8C02-4D81-A163-64ABE8A9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EA88302-0B50-45BA-B804-0EFD53C77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EC37-998D-4A94-8B73-226E65286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6684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56D0059-686C-4177-B5DA-E5481E1D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F807-9BD4-42AC-BA8C-E598C00E786D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BEEDE8B-35E4-4DB3-A2D5-DC3ECE20B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4258BC4-2A90-4425-AED9-70A16EC2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A112-2E20-4BB9-AA9B-32FC4AEA8E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084059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C449768-7D02-41A2-B79A-225D115E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9DFC9-A9A5-49BD-A44B-B472FF18B57A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B3987FD-08D6-406B-B3D1-3B95A156E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9B6FD04-5473-4E26-9503-DC6A0207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D8FD6-2BAA-49F8-BC00-22BB284C3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627294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C6986C-9825-455F-AECD-B0404216E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F3D7-AC8D-4874-A78D-EE4DF50CAEBC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5BD531-C18E-46BA-90B9-6719322F3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7FB6A0-A671-4846-9039-6C8CE33C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E34FD-B226-44A0-98D5-65DB41914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509884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5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41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1823B0-D91B-47BD-AA46-8C4DE9DD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DB2C-D111-4486-BB07-C9C0541E9C7F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0A8ACF-04B7-4E78-84C6-2A58FCC3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792A31-AC5A-4748-A8D6-CB431C33C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0CBC6-B13E-4087-AFC2-30007BA71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683478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3CC0C0E-B864-4788-A84F-D516430DE60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1330-C5F5-4942-A6F1-5DB59EFD25F4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4D3D3C66-A6EC-45D7-B2CD-4C2453580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3699C53B-DE93-421C-9238-BB27C20B961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53A96-6203-4EF7-97B8-BDCD17B1A6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610208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8714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1232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5551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04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57379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92356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288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9558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6626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946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60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0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 smtClean="0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A7B-2213-4F66-9C86-3D7BFA39177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xmlns="" val="19852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1082650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2" indent="-270662" algn="l" defTabSz="1082650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8547A961-D890-479B-AA2D-431F61FBC0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6BB1928C-DDEC-4DE2-A68F-FF9B563D53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E16BCC-43F1-4268-9A22-8225CA854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21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9F6902F-3607-4A15-9DDF-6C345E8E261C}" type="datetimeFigureOut">
              <a:rPr lang="en-US"/>
              <a:pPr>
                <a:defRPr/>
              </a:pPr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9549AA-DB0F-47E1-9C79-A359B7AC3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21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E55AA0-B7E2-4BF7-A635-9E27F4139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21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3DF99BD-1DC2-4D71-BD31-D547B718E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9387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5pPr>
      <a:lvl6pPr marL="541325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6pPr>
      <a:lvl7pPr marL="1082650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7pPr>
      <a:lvl8pPr marL="1623974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8pPr>
      <a:lvl9pPr marL="2165299" algn="l" rtl="0" fontAlgn="base">
        <a:lnSpc>
          <a:spcPct val="90000"/>
        </a:lnSpc>
        <a:spcBef>
          <a:spcPct val="0"/>
        </a:spcBef>
        <a:spcAft>
          <a:spcPct val="0"/>
        </a:spcAft>
        <a:defRPr sz="5210">
          <a:solidFill>
            <a:schemeClr val="tx1"/>
          </a:solidFill>
          <a:latin typeface="Calibri Light" pitchFamily="34" charset="0"/>
        </a:defRPr>
      </a:lvl9pPr>
    </p:titleStyle>
    <p:bodyStyle>
      <a:lvl1pPr marL="270662" indent="-270662" algn="l" rtl="0" eaLnBrk="0" fontAlgn="base" hangingPunct="0">
        <a:lnSpc>
          <a:spcPct val="90000"/>
        </a:lnSpc>
        <a:spcBef>
          <a:spcPts val="118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rtl="0" eaLnBrk="0" fontAlgn="base" hangingPunct="0">
        <a:lnSpc>
          <a:spcPct val="90000"/>
        </a:lnSpc>
        <a:spcBef>
          <a:spcPts val="592"/>
        </a:spcBef>
        <a:spcAft>
          <a:spcPct val="0"/>
        </a:spcAft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430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3" Type="http://schemas.openxmlformats.org/officeDocument/2006/relationships/image" Target="../media/image17.jpeg"/><Relationship Id="rId7" Type="http://schemas.openxmlformats.org/officeDocument/2006/relationships/image" Target="../media/image15.jpeg"/><Relationship Id="rId12" Type="http://schemas.openxmlformats.org/officeDocument/2006/relationships/image" Target="../media/image9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5.png"/><Relationship Id="rId5" Type="http://schemas.openxmlformats.org/officeDocument/2006/relationships/image" Target="../media/image19.jpeg"/><Relationship Id="rId15" Type="http://schemas.openxmlformats.org/officeDocument/2006/relationships/image" Target="../media/image2.png"/><Relationship Id="rId10" Type="http://schemas.openxmlformats.org/officeDocument/2006/relationships/image" Target="../media/image4.jpeg"/><Relationship Id="rId4" Type="http://schemas.openxmlformats.org/officeDocument/2006/relationships/image" Target="../media/image18.jpeg"/><Relationship Id="rId9" Type="http://schemas.openxmlformats.org/officeDocument/2006/relationships/image" Target="../media/image4.svg"/><Relationship Id="rId1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2.pn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sv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6831" y="4597401"/>
            <a:ext cx="3917966" cy="1371600"/>
          </a:xfrm>
        </p:spPr>
        <p:txBody>
          <a:bodyPr anchor="b">
            <a:normAutofit fontScale="90000"/>
          </a:bodyPr>
          <a:lstStyle/>
          <a:p>
            <a:pPr lvl="0" defTabSz="9144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l-GR" altLang="el-GR" sz="2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ΑΠΡΙΛΙΟΣ 2022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3182" y="641261"/>
            <a:ext cx="4329018" cy="130319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l-GR" altLang="en-US" sz="2400" b="1" dirty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rPr>
              <a:t>ΠΑΝΕΛΛΑΔΙΚΗ ΠΟΛΙΤΙΚΗ   ΕΡΕΥΝΑ</a:t>
            </a:r>
          </a:p>
          <a:p>
            <a:pPr eaLnBrk="1" hangingPunct="1"/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/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02" r="12457" b="-1"/>
          <a:stretch/>
        </p:blipFill>
        <p:spPr bwMode="auto">
          <a:xfrm>
            <a:off x="3403601" y="1944458"/>
            <a:ext cx="3797300" cy="171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027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Θεωρείτε ότι η εισβολή της Ρωσίας στην Ουκρανία θα έχει ως αποτέλεσμα στην χώρα μας παραπέρα άνοδο των τιμών  της ενέργειας και των καταναλωτικών προϊόντων και μια σοβαρή Οικονομική Κρίση;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4658147"/>
              </p:ext>
            </p:extLst>
          </p:nvPr>
        </p:nvGraphicFramePr>
        <p:xfrm>
          <a:off x="541338" y="1892300"/>
          <a:ext cx="9744075" cy="5360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609AC319-D4BE-45DE-9B72-786229CFBC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154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Θεωρείτε ότι η εισβολή της Ρωσίας στην Ουκρανία θα έχει ως αποτέλεσμα στην χώρα μας παραπέρα άνοδο των τιμών  της ενέργειας και των καταναλωτικών προϊόντων και μια σοβαρή Οικονομική Κρίση;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5633760"/>
              </p:ext>
            </p:extLst>
          </p:nvPr>
        </p:nvGraphicFramePr>
        <p:xfrm>
          <a:off x="737135" y="1879600"/>
          <a:ext cx="9105900" cy="46100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0736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Θεωρείτε ότι η εισβολή της Ρωσίας στην Ουκρανία θα έχει ως αποτέλεσμα στην χώρα μας παραπέρα άνοδο των τιμών  της ενέργειας και των καταναλωτικών προϊόντων και μια σοβαρή Οικονομική Κρίση;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67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ΝΑΙ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ΜΑΛΛΟΝ ΝΑΙ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ΜΑΛΛΟΝ ΟΧΙ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ΟΧΙ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ΔΓ/ΔΑ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80,5%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79,4%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14,7%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15,6%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2,2%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15,6%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86F76EC0-E2D0-4FA3-8211-5304B73538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83715" y="3441700"/>
            <a:ext cx="741267" cy="42359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383A3F6D-CCE5-4C18-9D34-E88B018BBA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40" y="3920586"/>
            <a:ext cx="1236931" cy="420562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A7E076AF-FFFC-4488-8013-F5276BE31A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715" y="4466184"/>
            <a:ext cx="948129" cy="469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421C2199-F178-4869-9431-56728EDCA1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715" y="4946099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EDB576B2-4B84-4866-B421-11A8D21A992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8406" y="5478344"/>
            <a:ext cx="931918" cy="4205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82D21A6F-59F8-45C0-9883-1EEAAC8AC7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001" y="5999715"/>
            <a:ext cx="836727" cy="38917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64C24E28-86F5-437E-BEF3-4BE72FCC778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9511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694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Πιστεύετε ότι τα ενεργειακά και οικονομικά προβλήματα που δημιουργούνται μπορούν να αντιμετωπιστούν από κάθε χώρα από μόνη της ή στην περίπτωση της Ευρώπης χρειάζονται μέτρα και έκτακτες οικονομικές πρωτοβουλίες από την Ευρωπαϊκή ένωση;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2856029"/>
              </p:ext>
            </p:extLst>
          </p:nvPr>
        </p:nvGraphicFramePr>
        <p:xfrm>
          <a:off x="541338" y="1841500"/>
          <a:ext cx="9744075" cy="5411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A8367E67-9311-41C0-9E2B-0E358F56B1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4248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τα ενεργειακά και οικονομικά προβλήματα που δημιουργούνται μπορούν να αντιμετωπιστούν από κάθε χώρα από μόνη της ή στην περίπτωση της Ευρώπης χρειάζονται μέτρα και έκτακτες οικονομικές πρωτοβουλίες από την Ευρωπαϊκή ένωση;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4778984"/>
              </p:ext>
            </p:extLst>
          </p:nvPr>
        </p:nvGraphicFramePr>
        <p:xfrm>
          <a:off x="744340" y="2112449"/>
          <a:ext cx="9338072" cy="480905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4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308197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Πιστεύετε ότι τα ενεργειακά και οικονομικά προβλήματα που δημιουργούνται μπορούν να αντιμετωπιστούν από κάθε χώρα από μόνη της ή στην περίπτωση της Ευρώπης χρειάζονται μέτρα και έκτακτες οικονομικές πρωτοβουλίες από την Ευρωπαϊκή ένωση;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000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Μπορούν να αντιμετωπιστούν από κάθε χώρα μόνη της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Χρειάζονται πρωτοβουλίες ης Ε.Ε για την στήριξη των μελών-κρατών της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ΔΓ/ΔΑ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84,6%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22,1%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74,9%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3,0%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86,6%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56,8%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38,7%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61,3%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4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27,6%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dirty="0">
                <a:solidFill>
                  <a:schemeClr val="accent2"/>
                </a:solidFill>
              </a:rPr>
              <a:t>*</a:t>
            </a:r>
            <a:r>
              <a:rPr lang="el-GR" sz="1600" b="1" dirty="0">
                <a:solidFill>
                  <a:schemeClr val="accent2"/>
                </a:solidFill>
              </a:rPr>
              <a:t>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578B792A-9B61-4636-8C30-CA71E51B88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91715" y="4233202"/>
            <a:ext cx="741267" cy="42359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AFDA4C02-82E1-4C7E-A7BF-2A8A434B00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3882" y="4700595"/>
            <a:ext cx="1236931" cy="42359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D3754842-5159-4DBE-A49D-BF2D30266F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4853" y="5194443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9359A230-4DF6-4EA0-B260-86F191C87A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3882" y="5593267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715BBA7C-1600-4036-A542-80D72E81BD8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4269" y="6062591"/>
            <a:ext cx="931918" cy="4205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8792F1F9-4A79-41D8-8666-E6B07A103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0675" y="6483153"/>
            <a:ext cx="836727" cy="38917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2EE25651-0F50-4228-939D-8F696B7F5FE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97074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Ποια θεωρείτε ως βασική αιτία για το κύμα ανατιμήσεων στην ενέργεια και τα καταναλωτικά προιόντα;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0257449"/>
              </p:ext>
            </p:extLst>
          </p:nvPr>
        </p:nvGraphicFramePr>
        <p:xfrm>
          <a:off x="541338" y="1612900"/>
          <a:ext cx="9744075" cy="5640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2045A6FC-26FB-4A2E-910E-C499464F25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Ποια θεωρείτε ως βασική αιτία για το κύμα ανατιμήσεων στην ενέργεια και τα καταναλωτικά προιόντα;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3182120"/>
              </p:ext>
            </p:extLst>
          </p:nvPr>
        </p:nvGraphicFramePr>
        <p:xfrm>
          <a:off x="747409" y="1866900"/>
          <a:ext cx="9105900" cy="44449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9624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Ποια θεωρείτε ως βασική αιτία για το κύμα ανατιμήσεων στην ενέργεια και τα καταναλωτικά προιόντα;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128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Η Διεθνής συγκυρία λόγω της εισβολής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Η Ελληνική Κυβέρνηση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Η κερδοσκοπία των Επιχειρήσεων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Άλλο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52,0%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31,2%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34,3%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19,4%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35,8%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15,6%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25,8%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624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2781D5A3-82B8-4E8F-A563-BD09FC33B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86915" y="3344202"/>
            <a:ext cx="741267" cy="42359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82FC6A2-7F86-4FEC-B272-1C17CD52ED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9082" y="3845852"/>
            <a:ext cx="1236931" cy="42359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05F62A4F-7664-4211-97A9-64A9E2F1E4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3441" y="4382194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EF29C13C-0A89-4FA6-B89B-5365805577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792" y="4841521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F9F50BAC-121A-4236-8618-08099A9BAF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792" y="5362221"/>
            <a:ext cx="931918" cy="4205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3E6291E5-855E-4521-BF60-AB08968E6B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792" y="5831545"/>
            <a:ext cx="836727" cy="38917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2BCAFCC4-DEDE-44E2-9674-99E8B51314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2893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090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Η προσωπική σας οικονομική κατάσταση έχει βελτιωθεί ή έχει χειροτερέψει τους τελευταίους μήνες;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5515789"/>
              </p:ext>
            </p:extLst>
          </p:nvPr>
        </p:nvGraphicFramePr>
        <p:xfrm>
          <a:off x="541338" y="1803400"/>
          <a:ext cx="9744075" cy="544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BBDD9307-C40E-4DCD-87F4-651197A7CF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0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Η προσωπική σας οικονομική κατάσταση έχει βελτιωθεί ή έχει χειροτερέψει τους τελευταίους μήνες;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0280893"/>
              </p:ext>
            </p:extLst>
          </p:nvPr>
        </p:nvGraphicFramePr>
        <p:xfrm>
          <a:off x="744338" y="1663700"/>
          <a:ext cx="9338070" cy="53085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676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4799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Η προσωπική σας οικονομική κατάσταση έχει βελτιωθεί ή έχει χειροτερέψει τους τελευταίους μήνες;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79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Έχει βελτιωθεί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Έχει παραμείνει η ίδια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Έχει χειροτερέψει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ΔΓ/ΔΑ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34,9%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62,3%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1,1%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20,2%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78,6%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35,8%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64,2%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75,0%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87,1%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5436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35,7%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64,3%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AA4E998C-A78F-4098-BBE4-E841D43C9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39779" y="3804267"/>
            <a:ext cx="741267" cy="42359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169CB9F4-D4F4-473E-B25C-546E577FEA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1948" y="4304639"/>
            <a:ext cx="1236931" cy="42359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1D22AF97-A3BF-4420-AC1E-929A9CAC95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6350" y="4865103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0FBBA3EB-47DC-42F7-9416-A8D1E933A5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2509" y="5365397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2439203-6D13-4D85-BDEA-A28C0282F37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6101" y="5927064"/>
            <a:ext cx="931918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444272EC-2202-4E21-8709-9BFC2F2A0C6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9286" y="6456362"/>
            <a:ext cx="836727" cy="423593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1EFD66FF-DEC8-431C-9CFC-DB166A9A39D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422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68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Τους λογαριασμούς ενέργειας ( φυσικό αέριο, ηλεκτρικό ρεύμα, πετρέλαιο) αυτή την περίοδο: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46694488"/>
              </p:ext>
            </p:extLst>
          </p:nvPr>
        </p:nvGraphicFramePr>
        <p:xfrm>
          <a:off x="541338" y="1587500"/>
          <a:ext cx="9744075" cy="566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EE35E49A-1D3B-4F2E-BFEC-E05D112D7B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Τους λογαριασμούς ενέργειας ( φυσικό αέριο, ηλεκτρικό ρεύμα, πετρέλαιο) αυτή την περίοδο: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862605"/>
              </p:ext>
            </p:extLst>
          </p:nvPr>
        </p:nvGraphicFramePr>
        <p:xfrm>
          <a:off x="1003300" y="1587500"/>
          <a:ext cx="8915400" cy="56260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128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Τους λογαριασμούς ενέργειας ( φυσικό αέριο, ηλεκτρικό ρεύμα, πετρέλαιο) αυτή την περίοδο...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82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Μπορώ να τους πληρώσω χωρίς δυσκολία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Μπορώ να τους πληρώσω με δυσκολία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Δεν μπορώ να τους πληρώσω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27,8%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64,0%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18,3%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38,8%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56,7%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65,9%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77,4%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7495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44,8%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44,8%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005A2F01-D6A8-4450-B0D3-8DB13F9756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68379" y="4216400"/>
            <a:ext cx="839944" cy="32957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AE460003-B589-404D-8408-EDDD0CCB55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885" y="4638982"/>
            <a:ext cx="1236931" cy="42359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163925D2-32DF-4434-8F9A-BBED8CC620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0194" y="5213539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3C49FAEB-6953-4EA3-8A34-22C0E7F0CBF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8379" y="5691628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EAA9C105-F509-4B85-B101-A85B69813A1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8299" y="6175104"/>
            <a:ext cx="931918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986362F1-E288-49F3-8C80-E2C7B5A0190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7163" y="6670642"/>
            <a:ext cx="626437" cy="47122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03AD947B-2E55-4DA2-9FE7-B4E276D615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7648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" name="Rectangle 142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10826747" cy="188348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7206560" cy="188348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06554" y="-1"/>
            <a:ext cx="3620193" cy="188348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7912" y="-1"/>
            <a:ext cx="10418834" cy="189140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8" y="348741"/>
            <a:ext cx="8787811" cy="12238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altLang="en-US" sz="4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Ταυτότητα Έρευνας</a:t>
            </a: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99" y="2044700"/>
            <a:ext cx="9789919" cy="53721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defTabSz="914400"/>
            <a:endParaRPr lang="en-US" altLang="en-US" sz="800" dirty="0"/>
          </a:p>
          <a:p>
            <a:pPr indent="-228600" defTabSz="914400"/>
            <a:r>
              <a:rPr lang="en-US" altLang="en-US" sz="1200" b="1" dirty="0"/>
              <a:t>Η </a:t>
            </a:r>
            <a:r>
              <a:rPr lang="en-US" altLang="en-US" sz="1200" b="1" dirty="0" err="1"/>
              <a:t>Έρευν</a:t>
            </a:r>
            <a:r>
              <a:rPr lang="en-US" altLang="en-US" sz="1200" b="1" dirty="0"/>
              <a:t>α πραγματοποιήθηκε από την Opinion Poll Ε.Π.Ε – Αριθμός Μητρώου Ε.Σ.Ρ. 49.</a:t>
            </a:r>
          </a:p>
          <a:p>
            <a:pPr indent="-228600" defTabSz="914400"/>
            <a:r>
              <a:rPr lang="en-US" altLang="en-US" sz="1200" b="1" dirty="0"/>
              <a:t>ΕΝΤΟΛΕΑΣ: mononews.gr</a:t>
            </a:r>
          </a:p>
          <a:p>
            <a:pPr indent="-228600" defTabSz="914400"/>
            <a:r>
              <a:rPr lang="en-US" altLang="en-US" sz="1200" b="1" dirty="0"/>
              <a:t> ΕΞΕΤΑΖΟΜΕΝΟΣ ΠΛΗΘΥΣΜΟΣ: </a:t>
            </a:r>
            <a:r>
              <a:rPr lang="en-US" altLang="en-US" sz="1200" b="1" i="1" dirty="0" err="1"/>
              <a:t>Ηλικί</a:t>
            </a:r>
            <a:r>
              <a:rPr lang="en-US" altLang="en-US" sz="1200" b="1" i="1" dirty="0"/>
              <a:t>ας άνω των 17, με δικαίωμα    ψήφου</a:t>
            </a:r>
          </a:p>
          <a:p>
            <a:pPr marL="260147" indent="-228600" defTabSz="914400"/>
            <a:r>
              <a:rPr lang="en-US" altLang="en-US" sz="1200" b="1" i="1" dirty="0"/>
              <a:t>ΜΕΓΕΘΟΣ ΔΕΙΓΜΑΤΟΣ:   1.001  </a:t>
            </a:r>
            <a:r>
              <a:rPr lang="en-US" altLang="en-US" sz="1200" b="1" i="1" dirty="0" err="1"/>
              <a:t>Νοικοκυριά</a:t>
            </a:r>
            <a:endParaRPr lang="en-US" altLang="en-US" sz="1200" b="1" i="1" dirty="0"/>
          </a:p>
          <a:p>
            <a:pPr marL="260147" indent="-228600" defTabSz="914400"/>
            <a:r>
              <a:rPr lang="en-US" altLang="en-US" sz="1200" b="1" dirty="0"/>
              <a:t>ΧΡΟΝΙΚΟ ΔΙΑΣΤΗΜΑ: από 30 Μα</a:t>
            </a:r>
            <a:r>
              <a:rPr lang="en-US" altLang="en-US" sz="1200" b="1" dirty="0" err="1"/>
              <a:t>ρτίου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έως</a:t>
            </a:r>
            <a:r>
              <a:rPr lang="en-US" altLang="en-US" sz="1200" b="1" dirty="0"/>
              <a:t> 1 Απ</a:t>
            </a:r>
            <a:r>
              <a:rPr lang="en-US" altLang="en-US" sz="1200" b="1" dirty="0" err="1"/>
              <a:t>ρίλιου</a:t>
            </a:r>
            <a:r>
              <a:rPr lang="en-US" altLang="en-US" sz="1200" b="1" dirty="0"/>
              <a:t>    2022</a:t>
            </a:r>
          </a:p>
          <a:p>
            <a:pPr marL="260147" indent="-228600" defTabSz="914400"/>
            <a:r>
              <a:rPr lang="en-US" altLang="en-US" sz="1200" b="1" dirty="0"/>
              <a:t>ΠΕΡΙΟΧΗ ΔΙΕΞΑΓΩΓΗΣ: Πα</a:t>
            </a:r>
            <a:r>
              <a:rPr lang="en-US" altLang="en-US" sz="1200" b="1" dirty="0" err="1"/>
              <a:t>νελλ</a:t>
            </a:r>
            <a:r>
              <a:rPr lang="en-US" altLang="en-US" sz="1200" b="1" dirty="0"/>
              <a:t>αδική κάλυψη</a:t>
            </a:r>
          </a:p>
          <a:p>
            <a:pPr marL="260147" indent="-228600" defTabSz="914400"/>
            <a:r>
              <a:rPr lang="en-US" altLang="en-US" sz="1200" b="1" dirty="0"/>
              <a:t>ΜΕΘΟΔΟΣ ΔΕΙΓΜΑΤΟΛΗΨΙΑΣ: </a:t>
            </a:r>
            <a:r>
              <a:rPr lang="en-US" altLang="en-US" sz="1200" b="1" dirty="0" err="1"/>
              <a:t>Πολυστ</a:t>
            </a:r>
            <a:r>
              <a:rPr lang="en-US" altLang="en-US" sz="12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/>
            <a:r>
              <a:rPr lang="en-US" altLang="en-US" sz="1200" b="1" dirty="0"/>
              <a:t>ΜΕΘΟΔΟΣ ΣΥΛΛΟΓΗΣ ΣΤΟΙΧΕΙΩΝ: </a:t>
            </a:r>
            <a:r>
              <a:rPr lang="en-US" altLang="en-US" sz="1200" b="1" dirty="0" err="1"/>
              <a:t>Τηλεφωνικές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συνεντεύξεις</a:t>
            </a:r>
            <a:r>
              <a:rPr lang="en-US" altLang="en-US" sz="1200" b="1" dirty="0"/>
              <a:t> β</a:t>
            </a:r>
            <a:r>
              <a:rPr lang="en-US" altLang="en-US" sz="1200" b="1" dirty="0" err="1"/>
              <a:t>άσει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ηλεκτρονικού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ερωτημ</a:t>
            </a:r>
            <a:r>
              <a:rPr lang="en-US" altLang="en-US" sz="1200" b="1" dirty="0"/>
              <a:t>ατολογίου (CATI).</a:t>
            </a:r>
          </a:p>
          <a:p>
            <a:pPr marL="260147" indent="-228600" defTabSz="914400"/>
            <a:r>
              <a:rPr lang="en-US" altLang="en-US" sz="1200" b="1" dirty="0"/>
              <a:t> ΣΤΑΘΜΙΣΗ: </a:t>
            </a:r>
            <a:r>
              <a:rPr lang="en-US" altLang="en-US" sz="1200" b="1" dirty="0" err="1"/>
              <a:t>Έγινε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στάθμιση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με</a:t>
            </a:r>
            <a:r>
              <a:rPr lang="en-US" altLang="en-US" sz="1200" b="1" dirty="0"/>
              <a:t> β</a:t>
            </a:r>
            <a:r>
              <a:rPr lang="en-US" altLang="en-US" sz="1200" b="1" dirty="0" err="1"/>
              <a:t>άση</a:t>
            </a:r>
            <a:r>
              <a:rPr lang="en-US" altLang="en-US" sz="1200" b="1" dirty="0"/>
              <a:t> τα απ</a:t>
            </a:r>
            <a:r>
              <a:rPr lang="en-US" altLang="en-US" sz="1200" b="1" dirty="0" err="1"/>
              <a:t>οτελέσμ</a:t>
            </a:r>
            <a:r>
              <a:rPr lang="en-US" altLang="en-US" sz="1200" b="1" dirty="0"/>
              <a:t>ατα των  βουλευτικών εκλογών του  Ιουλίου 2019. </a:t>
            </a:r>
          </a:p>
          <a:p>
            <a:pPr marL="260147" indent="-228600" defTabSz="914400"/>
            <a:r>
              <a:rPr lang="en-US" altLang="en-US" sz="1200" b="1" dirty="0" err="1"/>
              <a:t>Ποσοστό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ελέγχου</a:t>
            </a:r>
            <a:r>
              <a:rPr lang="en-US" altLang="en-US" sz="1200" b="1" dirty="0"/>
              <a:t>: 18,3%</a:t>
            </a:r>
          </a:p>
          <a:p>
            <a:pPr marL="260147" indent="-228600" defTabSz="914400"/>
            <a:r>
              <a:rPr lang="en-US" altLang="en-US" sz="1200" b="1" dirty="0" err="1"/>
              <a:t>Τρό</a:t>
            </a:r>
            <a:r>
              <a:rPr lang="en-US" altLang="en-US" sz="1200" b="1" dirty="0"/>
              <a:t>πος ελέγχου: Ταυτόχρονη συνακρόαση τηλεφωνικής κλήσης και θέαση οθόνης</a:t>
            </a:r>
          </a:p>
          <a:p>
            <a:pPr marL="260147" indent="-228600" defTabSz="914400"/>
            <a:r>
              <a:rPr lang="en-US" altLang="en-US" sz="1200" b="1" dirty="0" err="1"/>
              <a:t>Προσω</a:t>
            </a:r>
            <a:r>
              <a:rPr lang="en-US" altLang="en-US" sz="1200" b="1" dirty="0"/>
              <a:t>πικό  field: Εργαστήκαν 21  ερευνητές και 1 επόπτης</a:t>
            </a:r>
          </a:p>
          <a:p>
            <a:pPr marL="260147" indent="-228600" defTabSz="914400"/>
            <a:r>
              <a:rPr lang="en-US" altLang="en-US" sz="1200" b="1" dirty="0"/>
              <a:t>ΜΕΓΙΣΤΟ ΣΤΑΤΙΣΤΙΚΟ ΣΦΑΛΜΑ: +/-3 %</a:t>
            </a:r>
          </a:p>
          <a:p>
            <a:pPr marL="260147" indent="-228600" defTabSz="914400"/>
            <a:endParaRPr lang="en-US" altLang="en-US" sz="1200" b="1" dirty="0"/>
          </a:p>
          <a:p>
            <a:pPr marL="0" marR="133014" lvl="0" indent="-228600" defTabSz="914400" fontAlgn="auto">
              <a:spcBef>
                <a:spcPts val="765"/>
              </a:spcBef>
              <a:spcAft>
                <a:spcPts val="0"/>
              </a:spcAft>
              <a:buClrTx/>
              <a:buSzTx/>
              <a:tabLst>
                <a:tab pos="183110" algn="l"/>
              </a:tabLst>
              <a:defRPr/>
            </a:pPr>
            <a:r>
              <a:rPr kumimoji="0" lang="en-US" sz="12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Η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Opinion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Poll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ΕΠΕ.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Είν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αι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μέλος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ΣΕΔΕΑ,</a:t>
            </a:r>
            <a:r>
              <a:rPr kumimoji="0" lang="en-US" sz="12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 ESOMAR,</a:t>
            </a:r>
            <a:r>
              <a:rPr kumimoji="0" lang="en-US" sz="1200" b="1" i="0" u="none" strike="noStrike" cap="none" spc="9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WAPOR</a:t>
            </a:r>
            <a:r>
              <a:rPr kumimoji="0" lang="en-US" sz="12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τηρεί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τον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κανονισμό</a:t>
            </a:r>
            <a:r>
              <a:rPr kumimoji="0" lang="en-US" sz="12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200" b="1" i="0" u="none" strike="noStrike" cap="none" spc="18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Π.Ε.Σ.Σ.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τους</a:t>
            </a:r>
            <a:r>
              <a:rPr kumimoji="0" lang="en-US" sz="12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διεθνείς</a:t>
            </a:r>
            <a:r>
              <a:rPr lang="en-US" sz="1200" b="1" spc="5" dirty="0"/>
              <a:t> </a:t>
            </a:r>
            <a:r>
              <a:rPr kumimoji="0" lang="en-US" sz="12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κώδικες</a:t>
            </a:r>
            <a:r>
              <a:rPr kumimoji="0" lang="en-US" sz="12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2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δεοντολογί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ας</a:t>
            </a:r>
            <a:r>
              <a:rPr kumimoji="0" lang="en-US" sz="12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για</a:t>
            </a:r>
            <a:r>
              <a:rPr kumimoji="0" lang="en-US" sz="12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την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διεξαγωγή</a:t>
            </a:r>
            <a:r>
              <a:rPr kumimoji="0" lang="en-US" sz="12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 </a:t>
            </a:r>
            <a:r>
              <a:rPr kumimoji="0" lang="en-US" sz="1200" b="1" i="0" u="none" strike="noStrike" cap="none" spc="-367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δημοσιοποίηση</a:t>
            </a:r>
            <a:r>
              <a:rPr kumimoji="0" lang="en-US" sz="1200" b="1" i="0" u="none" strike="noStrike" cap="none" spc="4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ερευνών</a:t>
            </a:r>
            <a:r>
              <a:rPr kumimoji="0" lang="en-US" sz="1200" b="1" i="0" u="none" strike="noStrike" cap="none" spc="-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κοινής</a:t>
            </a:r>
            <a:r>
              <a:rPr kumimoji="0" lang="en-US" sz="12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2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γνώμης.</a:t>
            </a:r>
            <a:endParaRPr kumimoji="0" lang="en-US" sz="12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indent="-228600" defTabSz="914400"/>
            <a:endParaRPr lang="en-US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22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διαπιστώνετε από την προσωπική σας εμπειρία όταν πηγαίνετε στο supermarket ως προς τις τιμές των προϊόντων συγκριτικά με ένα χρόνο πριν;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8961430"/>
              </p:ext>
            </p:extLst>
          </p:nvPr>
        </p:nvGraphicFramePr>
        <p:xfrm>
          <a:off x="541338" y="1714500"/>
          <a:ext cx="9744075" cy="553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43C3025B-D87A-48E4-A4AC-F238A11CD3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Τι διαπιστώνετε από την προσωπική σας εμπειρία όταν πηγαίνετε στο supermarket ως προς τις τιμές των προϊόντων συγκριτικά με ένα χρόνο πριν;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5422481"/>
              </p:ext>
            </p:extLst>
          </p:nvPr>
        </p:nvGraphicFramePr>
        <p:xfrm>
          <a:off x="744340" y="1968500"/>
          <a:ext cx="9338070" cy="504190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676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953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Τι διαπιστώνετε από την προσωπική σας εμπειρία όταν πηγαίνετε στο </a:t>
                      </a:r>
                      <a:r>
                        <a:rPr lang="el-GR" sz="1400" b="1" u="none" strike="noStrike" dirty="0" err="1">
                          <a:effectLst/>
                        </a:rPr>
                        <a:t>supermarket</a:t>
                      </a:r>
                      <a:r>
                        <a:rPr lang="el-GR" sz="1400" b="1" u="none" strike="noStrike" dirty="0">
                          <a:effectLst/>
                        </a:rPr>
                        <a:t> ως προς τις τιμές των προϊόντων συγκριτικά με ένα χρόνο πριν;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53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Έχουν αυξηθεί πολύ ή αρκετά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Έχουν αυξηθεί λίγο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Δεν έχουν αυξηθεί ή και έχουν μειωθεί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ΔΓ/ΔΑ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68,5%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25,2%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2,1%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90,8%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77,6%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93,5%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537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89,7%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D654A16C-9037-466D-B3FA-5BD1665AA9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41379" y="4060031"/>
            <a:ext cx="839944" cy="32957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7A348A3B-8CDB-4181-9B7B-842C6D2FC6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885" y="4489451"/>
            <a:ext cx="1236931" cy="42359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596C43E1-08F9-4AFD-9DF4-8BF29DEFCC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885" y="5012885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F682BDF7-6F96-4DE6-98BE-244E0F08F4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5813" y="5520677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5E144A2C-8B1A-474F-B5D3-630142E4AC6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5813" y="5990001"/>
            <a:ext cx="931918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7AAF402-1D4F-489E-A5EA-F9EEE83D7D8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4577" y="6517399"/>
            <a:ext cx="626437" cy="302502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A4A4A259-DDD1-4EFE-8058-9CCA77DBB07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11150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090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Τούς τελευταίους μήνες έχετε πληρώσει τις υποχρεώσεις σας για την εξυπηρέτηση των δανείων σας και των καρτών σας;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8824904"/>
              </p:ext>
            </p:extLst>
          </p:nvPr>
        </p:nvGraphicFramePr>
        <p:xfrm>
          <a:off x="541338" y="1325563"/>
          <a:ext cx="9744075" cy="592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7C3089D7-294C-4D71-AA77-6F8CEB90A4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Τούς τελευταίους μήνες έχετε πληρώσει τις υποχρεώσεις σας για την εξυπηρέτηση των δανείων σας και των καρτών σας;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0686350"/>
              </p:ext>
            </p:extLst>
          </p:nvPr>
        </p:nvGraphicFramePr>
        <p:xfrm>
          <a:off x="744340" y="1841500"/>
          <a:ext cx="9338070" cy="54737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676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058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Τούς τελευταίους μήνες έχετε πληρώσει τις υποχρεώσεις σας για την εξυπηρέτηση των δανείων σας και των καρτών σας;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58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ΝΑΙ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ΟΧΙ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ΔΕΝ ΕΧΩ ΔΑΝΕΙΑ ή ΚΑΡΤΕΣ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ΔΓ/ΔΑ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42,1%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45,0%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58,2%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29,9%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56,8%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29,5%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208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62,1%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27,6%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3D3A3AD5-392B-4D8F-B912-150D16A2C6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41379" y="4060031"/>
            <a:ext cx="839944" cy="40795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81C25555-E712-4CC5-9FC5-C7A9B1103E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885" y="4618831"/>
            <a:ext cx="1236931" cy="44846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2F334889-6B44-49C0-AFA0-6D4E5BF9FE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885" y="5218149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630532E9-3265-4785-9CE0-2B4457D908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5504" y="5713449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171C21BF-55DF-4065-92E6-099154938E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5504" y="6236164"/>
            <a:ext cx="1057793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A770BAC-A660-4375-A283-FF642D3C8D6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3730" y="6765462"/>
            <a:ext cx="537753" cy="454366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0F602EF4-94FD-464A-BD7D-9502031B981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82268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011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Είστε ικανοποιημένος/η από τα μέτρα που έχει λάβει η Κυβέρνηση για την αντιμετώπιση των φαινομένων ακρίβειας και την στήριξη των πιο ευάλωτων κοινωνικών ομάδων;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3784847"/>
              </p:ext>
            </p:extLst>
          </p:nvPr>
        </p:nvGraphicFramePr>
        <p:xfrm>
          <a:off x="744340" y="1727200"/>
          <a:ext cx="9338072" cy="552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B068214E-6DC0-4FD3-A84D-7F655B61F4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884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Είστε ικανοποιημένος/η από τα μέτρα που έχει λάβει η Κυβέρνηση για την αντιμετώπιση των φαινομένων ακρίβειας και την στήριξη των πιο ευάλωτων κοινωνικών ομάδων;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3420439"/>
              </p:ext>
            </p:extLst>
          </p:nvPr>
        </p:nvGraphicFramePr>
        <p:xfrm>
          <a:off x="767958" y="1790700"/>
          <a:ext cx="9105900" cy="53467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683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Είστε ικανοποιημένος/η από τα μέτρα που έχει λάβει η Κυβέρνηση για την αντιμετώπιση των φαινομένων ακρίβειας και την στήριξη των πιο ευάλωτων κοινωνικών ομάδων;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91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27,0%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28,8%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28,2%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71,9%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14,9%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47,8%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8,9%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6912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79,3%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3A259FB3-6C71-44AF-B763-B75A49EA6E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50879" y="3568700"/>
            <a:ext cx="839944" cy="49133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C0DD14EE-5AB8-414F-A9BD-23F54212B5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385" y="4239815"/>
            <a:ext cx="1236931" cy="44846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E0DEC05F-337E-474E-946E-444ADF44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94" y="4868068"/>
            <a:ext cx="948129" cy="4079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3FC579D9-0E12-430D-BCE7-5B35F92A342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003" y="5384312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17D4DB2-2D7B-406B-85E5-156F2FB7E2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236" y="5979848"/>
            <a:ext cx="1057793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C0838586-7BC1-43C2-B42A-276BA7D4CA6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1973" y="6586198"/>
            <a:ext cx="537753" cy="454366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E4EB3443-3A93-425C-A3E6-5D804892622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6568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Είστε συνολικά ικανοποιημένος από το Κυβερνητικό έργο;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4401902"/>
              </p:ext>
            </p:extLst>
          </p:nvPr>
        </p:nvGraphicFramePr>
        <p:xfrm>
          <a:off x="541338" y="1479550"/>
          <a:ext cx="9744075" cy="577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24258B27-B019-4452-BE78-D68CCCC251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Είστε συνολικά ικανοποιημένος από το Κυβερνητικό έργο;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772527"/>
              </p:ext>
            </p:extLst>
          </p:nvPr>
        </p:nvGraphicFramePr>
        <p:xfrm>
          <a:off x="809055" y="1574800"/>
          <a:ext cx="9105900" cy="534670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6833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Είστε συνολικά ικανοποιημένος από το Κυβερνητικό έργο;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83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ΜΑΛΛΟΝ ΝΑΙ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42,0%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27,8%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0,9%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9,1%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13,4%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32,8%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34,3%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75,6%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19,4%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12,9%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67,7%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79,3%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rgbClr val="C00000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D9B18F9D-9248-463D-92F7-99F064C9B9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7379" y="3009900"/>
            <a:ext cx="839944" cy="49133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1B4E3463-1DA7-4C76-BE68-63B10C3930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885" y="3671094"/>
            <a:ext cx="1236931" cy="44846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EECC79DB-0F99-45E5-9858-0476853476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9194" y="4361894"/>
            <a:ext cx="1266555" cy="4484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C12FAFC0-5506-4346-A5BA-85F9CC3BD7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4716" y="5051209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42A2ED75-17CE-42D0-B4A4-1EA1E74A1E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379" y="5691720"/>
            <a:ext cx="1057793" cy="529298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26B5D0AE-561F-4FCB-973A-8D233B8C41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9570" y="6360378"/>
            <a:ext cx="537753" cy="454366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5E638D09-F930-4C6E-9672-D2FEB0C00F8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42949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αν είχαμε σήμερα Κυβέρνηση ΣΥΡΙΖΑ, θα είχε χειριστεί καλύτερα όλη αυτή την κρίση με τον πόλεμο, την ενεργειακή κρίση και τις ανατιμήσεις;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0067484"/>
              </p:ext>
            </p:extLst>
          </p:nvPr>
        </p:nvGraphicFramePr>
        <p:xfrm>
          <a:off x="541338" y="1676400"/>
          <a:ext cx="9744075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FC308137-5963-4D9F-BB63-9FDCD7BC6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Πιστεύετε ότι αν είχαμε σήμερα Κυβέρνηση ΣΥΡΙΖΑ, θα είχε χειριστεί καλύτερα όλη αυτή την κρίση με τον πόλεμο, την ενεργειακή κρίση και τις ανατιμήσεις;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0235162"/>
              </p:ext>
            </p:extLst>
          </p:nvPr>
        </p:nvGraphicFramePr>
        <p:xfrm>
          <a:off x="839876" y="1549400"/>
          <a:ext cx="9105900" cy="530859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5999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Πιστεύετε ότι αν είχαμε σήμερα Κυβέρνηση ΣΥΡΙΖΑ, θα είχε χειριστεί καλύτερα όλη αυτή την κρίση με τον πόλεμο, την ενεργειακή κρίση και τις ανατιμήσεις;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ΝΑΙ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82,5%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25,2%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18,3%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18,3%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66,2%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8,9%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11,1%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22,6%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74,2%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2658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10,3%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62,1%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17,2%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rgbClr val="C00000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3054DB41-AD04-4EA8-9DBE-D1127E6B1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9810" y="3378200"/>
            <a:ext cx="811844" cy="45720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D517F42E-E0F1-4F2C-A85F-D57291C87B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743" y="3962401"/>
            <a:ext cx="811844" cy="42564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D595C892-3BBC-4C3F-8689-7677A26C23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492" y="4516236"/>
            <a:ext cx="820162" cy="4572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911E13AB-3423-41A9-9D74-92243B0108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2522" y="5101622"/>
            <a:ext cx="738101" cy="552650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6DC80DC7-761E-4D5F-AE0D-DEA2E18AD6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492" y="5694264"/>
            <a:ext cx="898195" cy="5541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795E8F30-3333-43C3-B4B4-94A73B68EC1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0237" y="6375100"/>
            <a:ext cx="682670" cy="317478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311645E7-7667-4869-9C71-1132828E597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0728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Ποιο θεωρείτε ως το πιο βασικό πρόβλημα που αντιμετωπίζει η χώρα σήμερα; 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(</a:t>
            </a:r>
            <a:r>
              <a:rPr lang="el-GR" sz="2000" b="1" dirty="0">
                <a:solidFill>
                  <a:srgbClr val="C00000"/>
                </a:solidFill>
              </a:rPr>
              <a:t>έως 2 επιλογές</a:t>
            </a:r>
            <a:r>
              <a:rPr lang="el-GR" sz="2000" b="1" dirty="0"/>
              <a:t>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8789324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911E0F23-C41D-41B3-B2E3-12BAA09581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Ποιος πιστεύετε ότι μπορεί να χειριστεί καλύτερα: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3951445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E7F72125-963F-456A-9A6E-73D0908A72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sz="2000" b="1" dirty="0"/>
              <a:t>Ποιον από τους Πολιτικούς αρχηγούς θεωρείτε καταλληλότερο για Πρωθυπουργό;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083563"/>
              </p:ext>
            </p:extLst>
          </p:nvPr>
        </p:nvGraphicFramePr>
        <p:xfrm>
          <a:off x="541338" y="1092200"/>
          <a:ext cx="9758362" cy="616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59D4F7C1-A9C8-404F-A0C7-0B4F1C97B0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40" y="7208856"/>
            <a:ext cx="1028743" cy="663939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C2EB516A-C7B9-4AAE-830B-42E091C26F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5358" y="7208855"/>
            <a:ext cx="1028743" cy="66393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9B09F97-32AE-42CA-89C6-FF10734931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6376" y="7208854"/>
            <a:ext cx="1073363" cy="66393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61B8967D-6994-4D60-8623-5FFB5BFFEE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7394" y="7231071"/>
            <a:ext cx="954944" cy="663939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35CF4E99-1F22-400F-892D-F4F6D5BA72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9993" y="7218561"/>
            <a:ext cx="954945" cy="676449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0F7820B-17F5-4D81-8A4A-9CE418CD30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5631" y="7208854"/>
            <a:ext cx="1001318" cy="676449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xmlns="" id="{6A34D334-173B-4280-984C-894BF4B6C62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68854" y="754082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Ποιον από τους Πολιτικούς αρχηγούς θεωρείτε καταλληλότερο για Πρωθυπουργό;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8458492"/>
              </p:ext>
            </p:extLst>
          </p:nvPr>
        </p:nvGraphicFramePr>
        <p:xfrm>
          <a:off x="850896" y="1723547"/>
          <a:ext cx="9231516" cy="457254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0438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75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2572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8656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Ποιον από τους Πολιτικούς αρχηγούς θεωρείτε καταλληλότερο για Πρωθυπουργό;(ΑΥΘΟΡΜΗΤΗ ΑΠΑΝΤΗΣΗ, ΧΩΡΙΣ ΑΝΑΦΟΡΑ ΟΝΟΜΑΤΩΝ)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79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Κυριάκος Μητσοτάκης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Αλέξης Τσίπρας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Νίκος Ανδρουλάκης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Δημήτρης </a:t>
                      </a:r>
                      <a:r>
                        <a:rPr lang="el-GR" sz="1200" b="1" u="none" strike="noStrike" dirty="0" err="1">
                          <a:effectLst/>
                        </a:rPr>
                        <a:t>Κουτσούμπας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Κυριάκος </a:t>
                      </a:r>
                      <a:r>
                        <a:rPr lang="el-GR" sz="1200" b="1" u="none" strike="noStrike" dirty="0" err="1">
                          <a:effectLst/>
                        </a:rPr>
                        <a:t>Βελόπουλος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 err="1">
                          <a:effectLst/>
                        </a:rPr>
                        <a:t>Γιάνης</a:t>
                      </a:r>
                      <a:r>
                        <a:rPr lang="el-GR" sz="1200" b="1" u="none" strike="noStrike" dirty="0">
                          <a:effectLst/>
                        </a:rPr>
                        <a:t> </a:t>
                      </a:r>
                      <a:r>
                        <a:rPr lang="el-GR" sz="1200" b="1" u="none" strike="noStrike" dirty="0" err="1">
                          <a:effectLst/>
                        </a:rPr>
                        <a:t>Βαρουφάκης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Κανέναν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987">
                <a:tc>
                  <a:txBody>
                    <a:bodyPr/>
                    <a:lstStyle/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71,6%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15,7%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987">
                <a:tc>
                  <a:txBody>
                    <a:bodyPr/>
                    <a:lstStyle/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43,3%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0063">
                <a:tc>
                  <a:txBody>
                    <a:bodyPr/>
                    <a:lstStyle/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29,9%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21,5%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9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7006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198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17,2%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rgbClr val="C00000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D8CC775-1F13-43B2-9092-3F73487F2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3536" y="2281617"/>
            <a:ext cx="767633" cy="49542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DF2CB55-1E43-4A12-AE08-CB76217455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7567" y="2296427"/>
            <a:ext cx="770097" cy="562911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FAB8DFF9-FECA-4596-8D6D-241A055FC1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1702" y="2361193"/>
            <a:ext cx="709688" cy="45802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9C424173-3C82-4920-A9AE-CFAAEFA5F7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4186" y="2322329"/>
            <a:ext cx="841988" cy="516871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3C13961-11E4-451F-8915-8D333BA88E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8931" y="2281617"/>
            <a:ext cx="660969" cy="468207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1282AC96-DD92-4C31-A92D-771BD47886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52696" y="2281617"/>
            <a:ext cx="825366" cy="557583"/>
          </a:xfrm>
          <a:prstGeom prst="rect">
            <a:avLst/>
          </a:prstGeom>
        </p:spPr>
      </p:pic>
      <p:pic>
        <p:nvPicPr>
          <p:cNvPr id="12" name="Γραφικό 5">
            <a:extLst>
              <a:ext uri="{FF2B5EF4-FFF2-40B4-BE49-F238E27FC236}">
                <a16:creationId xmlns:a16="http://schemas.microsoft.com/office/drawing/2014/main" xmlns="" id="{5226EFFD-DB47-426E-88B4-C0DBD3E2BE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13910" y="3238500"/>
            <a:ext cx="811844" cy="317500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41951761-CEF6-4482-9BA3-07440CC59EF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0782" y="3609613"/>
            <a:ext cx="738100" cy="347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D60B9DD9-189F-4ECD-8D62-7A772F3CEC2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3910" y="4135820"/>
            <a:ext cx="820162" cy="5541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1B379DB6-BE11-4D58-AE0E-327A74A63E7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5971" y="4869027"/>
            <a:ext cx="738101" cy="292002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xmlns="" id="{5A25B049-B1A6-40DB-BA36-72467EB51EC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3910" y="5184413"/>
            <a:ext cx="898195" cy="5541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xmlns="" id="{0DB48F1E-0D03-4569-A3E1-AD05BC6C67D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9435" y="5944506"/>
            <a:ext cx="682670" cy="317478"/>
          </a:xfrm>
          <a:prstGeom prst="rect">
            <a:avLst/>
          </a:prstGeom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xmlns="" id="{929EF90A-5F23-46C3-95CD-1B9B6F0570F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95443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Πιστεύετε ότι θα ήταν καλό να γίνουν άμεσα πρόωρες εκλογές για την αλλαγή Κυβέρνησης ή ότι είναι καλύτερα να γίνουν στο τέλος της τετραετίας;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4885929"/>
              </p:ext>
            </p:extLst>
          </p:nvPr>
        </p:nvGraphicFramePr>
        <p:xfrm>
          <a:off x="541338" y="1139825"/>
          <a:ext cx="9744075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43C493D4-5B95-49F1-AE2A-67BB263D7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852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Πιστεύετε ότι θα ήταν καλό να γίνουν άμεσα πρόωρες εκλογές για την αλλαγή Κυβέρνησης ή ότι είναι καλύτερα να γίνουν στο τέλος της τετραετίας;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6156487"/>
              </p:ext>
            </p:extLst>
          </p:nvPr>
        </p:nvGraphicFramePr>
        <p:xfrm>
          <a:off x="739381" y="1797050"/>
          <a:ext cx="9338070" cy="483869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676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76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711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Πιστεύετε ότι θα ήταν καλό να γίνουν άμεσα πρόωρες εκλογές για την αλλαγή Κυβέρνησης ή ότι είναι καλύτερα να γίνουν στο τέλος της τετραετίας;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716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Να γίνουν άμεσα πρόωρες εκλογές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Να γίνουν το Φθινόπωρο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Να γίνουν οι εκλογές στο τέλος της τετραετίας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28,6%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46,9%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14,7%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77,9%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20,5%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20,5%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5069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/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27,6%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62,1%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10,3%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</a:t>
            </a:r>
            <a:r>
              <a:rPr lang="el-GR" sz="1600" b="1" dirty="0">
                <a:solidFill>
                  <a:srgbClr val="C00000"/>
                </a:solidFill>
              </a:rPr>
              <a:t>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8FCEAD94-D5CB-48CB-8C8D-74CD2B02C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11040" y="3949700"/>
            <a:ext cx="1020960" cy="37703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A5C324D-59B2-4200-9188-8F8A767BBF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9441" y="4436622"/>
            <a:ext cx="1020960" cy="349292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DB44BF77-6B30-4F53-A9F9-8DB5788348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9441" y="4886481"/>
            <a:ext cx="820162" cy="3492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95AFED1A-8FBB-4B9A-B6D1-CBDD7E6791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469" y="5336341"/>
            <a:ext cx="879531" cy="349292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053ABE46-2627-474A-9EEB-3698B42EBE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3805" y="5786200"/>
            <a:ext cx="898195" cy="34929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2CCBBE95-2EEB-4E25-A9FE-AE7CA4BB21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8586" y="6178066"/>
            <a:ext cx="682670" cy="31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9033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2935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/>
              <a:t>Και αν πρόκυπτε θέμα εκλογών και ψηφίζαμε την ερχόμενη Κυριακή, εσείς ποιο κόμμα θα ψηφίζατε;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4545215"/>
              </p:ext>
            </p:extLst>
          </p:nvPr>
        </p:nvGraphicFramePr>
        <p:xfrm>
          <a:off x="541338" y="1561673"/>
          <a:ext cx="9744075" cy="569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C94E4DCE-C44E-4D36-B5D4-FDCEC663CB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376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l-GR" sz="2000" b="1" dirty="0"/>
              <a:t>Αν πρόκυπτε θέμα εκλογών και ψηφίζαμε την ερχόμενη Κυριακή, εσείς ποιο κόμμα θα ψηφίζατε 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016013"/>
              </p:ext>
            </p:extLst>
          </p:nvPr>
        </p:nvGraphicFramePr>
        <p:xfrm>
          <a:off x="688402" y="1738870"/>
          <a:ext cx="9449946" cy="522626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114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31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5908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271638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2021</a:t>
                      </a:r>
                      <a:endParaRPr lang="el-GR" sz="1400" b="1" i="0" u="none" strike="noStrike" dirty="0">
                        <a:solidFill>
                          <a:srgbClr val="C00000"/>
                        </a:solidFill>
                        <a:effectLst/>
                        <a:highlight>
                          <a:srgbClr val="00FFFF"/>
                        </a:highlight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 dirty="0">
                          <a:solidFill>
                            <a:srgbClr val="C00000"/>
                          </a:solidFill>
                          <a:effectLst/>
                          <a:highlight>
                            <a:srgbClr val="00FFFF"/>
                          </a:highlight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4562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u="none" strike="noStrike">
                          <a:effectLst/>
                        </a:rPr>
                        <a:t> 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ΦΕΒΡΟΥΑΡΙΟΣ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ΟΚΤΩΒΡΙΟΣ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ΦΕΒΡΟΥΑΡΙΟΣ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ΑΠΡΙΛΙΟΣ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0630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38,6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37,3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37,8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6856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21,4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20,2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20,4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0647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6,5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7,1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6,8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574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5,1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5,3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5,4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65149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3,2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4,4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>
                          <a:effectLst/>
                        </a:rPr>
                        <a:t>4,2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4204">
                <a:tc>
                  <a:txBody>
                    <a:bodyPr/>
                    <a:lstStyle/>
                    <a:p>
                      <a:pPr algn="ctr" rtl="0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2,7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3,1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u="none" strike="noStrike" dirty="0">
                          <a:effectLst/>
                        </a:rPr>
                        <a:t>2,9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" name="Γραφικό 5">
            <a:extLst>
              <a:ext uri="{FF2B5EF4-FFF2-40B4-BE49-F238E27FC236}">
                <a16:creationId xmlns:a16="http://schemas.microsoft.com/office/drawing/2014/main" xmlns="" id="{7844E3AB-2250-4C27-991C-32A93F333F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4340" y="3060699"/>
            <a:ext cx="1020960" cy="53340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C4C94D92-6C9B-4273-BBEB-118DFEE9B2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41" y="3695700"/>
            <a:ext cx="1020960" cy="6857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0008EC05-43C9-4934-AB62-782E58FF14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6238" y="4581069"/>
            <a:ext cx="820162" cy="5541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0DBEF83A-B3E2-4978-BA3D-48B9E9DC3DA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6238" y="5244441"/>
            <a:ext cx="909062" cy="359636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FFEE824E-F3E2-4A5B-AC02-4C40FB4E7F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0005" y="5844978"/>
            <a:ext cx="898195" cy="5541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7B5391ED-CB6F-4B2C-86E0-260966FEB8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7767" y="6539713"/>
            <a:ext cx="682670" cy="317478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xmlns="" id="{4F9EEB50-2E35-4BE9-A8E0-14DDE20CA5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63393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22045"/>
            <a:ext cx="9338072" cy="124165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/>
              <a:t>Και αν πρόκυπτε θέμα εκλογών και ψηφίζαμε την ερχόμενη Κυριακή, εσείς ποιο κόμμα θα ψηφίζατε;</a:t>
            </a:r>
            <a:br>
              <a:rPr lang="el-GR" sz="2000" b="1" dirty="0"/>
            </a:br>
            <a:r>
              <a:rPr lang="el-GR" sz="2000" b="1" dirty="0"/>
              <a:t>Επι των εγκύρων.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6713606"/>
              </p:ext>
            </p:extLst>
          </p:nvPr>
        </p:nvGraphicFramePr>
        <p:xfrm>
          <a:off x="541338" y="1663700"/>
          <a:ext cx="9744075" cy="558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Γραφικό 5">
            <a:extLst>
              <a:ext uri="{FF2B5EF4-FFF2-40B4-BE49-F238E27FC236}">
                <a16:creationId xmlns:a16="http://schemas.microsoft.com/office/drawing/2014/main" xmlns="" id="{8262E0A4-87BA-4E78-9967-07DEC26061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77410" y="6996567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150A6FE9-F5F1-4783-A902-E7D2A6595B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5680" y="7074247"/>
            <a:ext cx="799989" cy="482592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F5300E58-5117-44A3-B870-A253FC96F8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4784" y="7077772"/>
            <a:ext cx="797163" cy="538598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A9474FA5-F6CD-45F1-BD2B-7BEAB8DA7E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46388" y="7179837"/>
            <a:ext cx="615923" cy="330171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25A85508-E84D-436D-8F9C-5F450A7978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2809" y="7169851"/>
            <a:ext cx="826395" cy="493350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FB67C850-CA72-4216-9305-A962C8D958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1085" y="7169851"/>
            <a:ext cx="682670" cy="317478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D2A92B83-BE23-4BF8-B673-2FCDC0ACEE2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423" y="7523047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2908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3">
            <a:extLst>
              <a:ext uri="{FF2B5EF4-FFF2-40B4-BE49-F238E27FC236}">
                <a16:creationId xmlns:a16="http://schemas.microsoft.com/office/drawing/2014/main" xmlns="" id="{F2F260EC-D3D8-4F95-B84D-A14F5A0C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202" y="4657758"/>
            <a:ext cx="4687832" cy="1084555"/>
          </a:xfrm>
        </p:spPr>
        <p:txBody>
          <a:bodyPr/>
          <a:lstStyle/>
          <a:p>
            <a:pPr eaLnBrk="1" hangingPunct="1"/>
            <a:r>
              <a:rPr lang="el-GR" altLang="el-GR" sz="3789" b="1" dirty="0">
                <a:solidFill>
                  <a:srgbClr val="C00000"/>
                </a:solidFill>
                <a:latin typeface="Calibri" panose="020F0502020204030204" pitchFamily="34" charset="0"/>
              </a:rPr>
              <a:t>ΤΕΛΟΣ ΠΑΡΟΥΣΙΑΣΗΣ</a:t>
            </a:r>
            <a:endParaRPr lang="en-US" altLang="el-GR" sz="3789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45059" name="Picture 5">
            <a:extLst>
              <a:ext uri="{FF2B5EF4-FFF2-40B4-BE49-F238E27FC236}">
                <a16:creationId xmlns:a16="http://schemas.microsoft.com/office/drawing/2014/main" xmlns="" id="{79302708-10F3-4F88-B588-564556B267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3299" y="223679"/>
            <a:ext cx="5315634" cy="276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για την επίθεση της Ρωσίας στην Ουκρανία την κύρια ευθύνη έχει: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6722647"/>
              </p:ext>
            </p:extLst>
          </p:nvPr>
        </p:nvGraphicFramePr>
        <p:xfrm>
          <a:off x="541337" y="1312863"/>
          <a:ext cx="9744075" cy="597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864FDBD6-2A0D-4DAE-A614-96EADC8AF2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ότι για την επίθεση της Ρωσίας στην Ουκρανία την κύρια ευθύνη έχει: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0687257"/>
              </p:ext>
            </p:extLst>
          </p:nvPr>
        </p:nvGraphicFramePr>
        <p:xfrm>
          <a:off x="744340" y="1549400"/>
          <a:ext cx="9338071" cy="523240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7218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4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40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40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40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8415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Θεωρείτε ότι για την επίθεση της Ρωσίας στην Ουκρανία την κύρια ευθύνη έχει...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33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O Πούτιν και η Ρωσία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Οι χώρες της Δύσης (Η.Π.Α, Ε.Ε)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Η Ουκρανία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4,2%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35,5%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45,8%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13,4%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50,7%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34,3%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10,4%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53,3%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17,8%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48,4%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415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* 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44,8%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34,5%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10,3%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 Ενδεικτικές αναλύσεις λόγω χαμηλής βάσης(Μ&lt;60)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083F2ACB-A1B5-4973-8F85-CE11E1EAF7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208" y="7372766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Γραφικό 6">
            <a:extLst>
              <a:ext uri="{FF2B5EF4-FFF2-40B4-BE49-F238E27FC236}">
                <a16:creationId xmlns:a16="http://schemas.microsoft.com/office/drawing/2014/main" xmlns="" id="{5F2AEE35-1F11-4DA6-B6AE-1D64E2FE95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28404" y="3383206"/>
            <a:ext cx="548946" cy="37816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450EDC75-16EA-49F5-A2BF-BA5638D296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6764" y="3980774"/>
            <a:ext cx="1112227" cy="37816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B50BDE84-57EB-4842-ADBD-8AE3E1AFA6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2969" y="4508882"/>
            <a:ext cx="948129" cy="469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CC703502-2D14-4123-BB15-E11D164305C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2969" y="5111984"/>
            <a:ext cx="766264" cy="4107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1C3695B-1CDC-49BB-AA06-0B0916768EB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5275" y="5759229"/>
            <a:ext cx="862368" cy="38917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xmlns="" id="{F7F8AC37-70A2-40CF-856C-CCF262D3210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3781" y="6192743"/>
            <a:ext cx="836727" cy="3891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B1ED035-606A-4DA9-9CAE-0D4E7413D4BC}"/>
              </a:ext>
            </a:extLst>
          </p:cNvPr>
          <p:cNvSpPr txBox="1"/>
          <p:nvPr/>
        </p:nvSpPr>
        <p:spPr>
          <a:xfrm>
            <a:off x="744339" y="5063637"/>
            <a:ext cx="4594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200" b="1" u="none" strike="noStrike" dirty="0">
                <a:effectLst/>
              </a:rPr>
              <a:t>*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xmlns="" val="231072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/>
              <a:t>Στην κρίση αυτή η Ελλάδα συντάχθηκε εξαρχής μαζί με όλες τις δυτικές χώρες. Αυτό θεωρείτε ότι είναι σωστό για τα συμφέροντά της χώρας μας ή όχι;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0376827"/>
              </p:ext>
            </p:extLst>
          </p:nvPr>
        </p:nvGraphicFramePr>
        <p:xfrm>
          <a:off x="541338" y="1479550"/>
          <a:ext cx="9744075" cy="577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D8D9DC7F-1050-4980-9D66-D66357211A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2654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000" b="1" dirty="0"/>
              <a:t>Στην κρίση αυτή η Ελλάδα συντάχθηκε εξαρχής μαζί με όλες τις δυτικές χώρες. Αυτό θεωρείτε ότι είναι σωστό για τα συμφέροντά της χώρας μας ή όχι;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4891276"/>
              </p:ext>
            </p:extLst>
          </p:nvPr>
        </p:nvGraphicFramePr>
        <p:xfrm>
          <a:off x="798781" y="1663700"/>
          <a:ext cx="9105900" cy="539749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794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Στην κρίση αυτή η Ελλάδα συντάχθηκε εξαρχής μαζί με όλες τις δυτικές χώρες. Αυτό θεωρείτε ότι είναι σωστό για τα συμφέροντά της χώρας μας ή όχι;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ΝΑΙ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ΜΑΛΛΟΝ 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ΟΧΙ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50,0%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20,5%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19,5%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45,6%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16,2%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62,2%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2583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72,4%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10,3%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 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125138FB-678E-4D37-9F3A-97398D5CC1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27232" y="3456242"/>
            <a:ext cx="741267" cy="51065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45923165-931F-4037-A5F1-A92C8080F7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2069" y="4136501"/>
            <a:ext cx="1236931" cy="420562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3E39ADC1-8530-4661-84AE-A551B982F2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0370" y="4726671"/>
            <a:ext cx="948129" cy="469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39C9BCCD-2711-4C6F-87D0-8ED81FE1EB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9269" y="5290111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1BB12B1-8F0D-4D71-B82A-C89B4F3BA6A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2411" y="5929043"/>
            <a:ext cx="931918" cy="4205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09AC5F12-8537-4F9B-B159-B4DB37B93C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0006" y="6555588"/>
            <a:ext cx="836727" cy="38917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B4C8240A-0365-45D3-8CB0-5EDB40F5E3A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200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προσωπικά που αισθάνεστε ότι βρίσκεστε πιο κοντά;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0405604"/>
              </p:ext>
            </p:extLst>
          </p:nvPr>
        </p:nvGraphicFramePr>
        <p:xfrm>
          <a:off x="744341" y="1139825"/>
          <a:ext cx="9338072" cy="611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FDD708D6-5FFB-47CE-9838-A505FA83A3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1382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προσωπικά που αισθάνεστε ότι βρίσκεστε πιο κοντά;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8840371"/>
              </p:ext>
            </p:extLst>
          </p:nvPr>
        </p:nvGraphicFramePr>
        <p:xfrm>
          <a:off x="901522" y="1412042"/>
          <a:ext cx="8909230" cy="506730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288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1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1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1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41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572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Εσείς προσωπικά που αισθάνεστε ότι βρίσκεστε πιο κοντά;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72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Στο Δυτικό κόσμο (Ευρώπη)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Στη Ρωσία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Εξίσου και στους δύο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Σε κανέναν από τους δύο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>
                          <a:effectLst/>
                        </a:rPr>
                        <a:t>ΔΓ/ΔΑ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84,0%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4,2%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1,8%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71,0%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10,3%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5,3%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88,1%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7,5%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1,5%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24,4%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8,9%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u="none" strike="noStrike" dirty="0">
                          <a:effectLst/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26,7%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40,0%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3,3%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5720">
                <a:tc>
                  <a:txBody>
                    <a:bodyPr/>
                    <a:lstStyle/>
                    <a:p>
                      <a:pPr algn="l" fontAlgn="t"/>
                      <a:r>
                        <a:rPr lang="el-GR" sz="1400" b="1" dirty="0">
                          <a:solidFill>
                            <a:schemeClr val="accent2"/>
                          </a:solidFill>
                        </a:rPr>
                        <a:t>*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46,4%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17,9%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 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>
                          <a:effectLst/>
                        </a:rPr>
                        <a:t>35,7%</a:t>
                      </a:r>
                      <a:endParaRPr lang="el-GR" sz="14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dirty="0">
                          <a:effectLst/>
                        </a:rPr>
                        <a:t> </a:t>
                      </a:r>
                      <a:endParaRPr lang="el-GR" sz="14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51452" y="7315200"/>
            <a:ext cx="5835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6" name="Γραφικό 5">
            <a:extLst>
              <a:ext uri="{FF2B5EF4-FFF2-40B4-BE49-F238E27FC236}">
                <a16:creationId xmlns:a16="http://schemas.microsoft.com/office/drawing/2014/main" xmlns="" id="{F33DD1F7-381D-4339-99B5-9460456EDF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3732" y="3075242"/>
            <a:ext cx="741267" cy="51065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055F0A1D-8DB1-492C-9AFC-6FD72102A9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522" y="3735413"/>
            <a:ext cx="1236931" cy="420562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0791E6B9-1C5E-44EC-B101-550D78193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5922" y="4283433"/>
            <a:ext cx="948129" cy="469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E2741276-4877-4EAB-A402-A260270733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9489" y="4853515"/>
            <a:ext cx="875510" cy="46932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73403B7-37FC-4B9C-B755-CFABA40C0A1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8406" y="5478344"/>
            <a:ext cx="931918" cy="420562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1C49B8E5-2DC0-43FB-B0E1-005CDF1F981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3732" y="5969670"/>
            <a:ext cx="836727" cy="389175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535DFD2A-5439-4312-94F8-90ACEE656EE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256" y="7396363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2848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2092</Words>
  <Application>Microsoft Office PowerPoint</Application>
  <PresentationFormat>B4 (ISO) (250x353 χιλ.)</PresentationFormat>
  <Paragraphs>709</Paragraphs>
  <Slides>38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38</vt:i4>
      </vt:variant>
    </vt:vector>
  </HeadingPairs>
  <TitlesOfParts>
    <vt:vector size="42" baseType="lpstr">
      <vt:lpstr>Office Theme</vt:lpstr>
      <vt:lpstr>1_Office Theme</vt:lpstr>
      <vt:lpstr>2_Office Theme</vt:lpstr>
      <vt:lpstr>3_Office Theme</vt:lpstr>
      <vt:lpstr>  ΑΠΡΙΛΙΟΣ 2022</vt:lpstr>
      <vt:lpstr>Ταυτότητα Έρευνας</vt:lpstr>
      <vt:lpstr>Ποιο θεωρείτε ως το πιο βασικό πρόβλημα που αντιμετωπίζει η χώρα σήμερα;  (έως 2 επιλογές)</vt:lpstr>
      <vt:lpstr>Θεωρείτε ότι για την επίθεση της Ρωσίας στην Ουκρανία την κύρια ευθύνη έχει:</vt:lpstr>
      <vt:lpstr>Θεωρείτε ότι για την επίθεση της Ρωσίας στην Ουκρανία την κύρια ευθύνη έχει:</vt:lpstr>
      <vt:lpstr>Στην κρίση αυτή η Ελλάδα συντάχθηκε εξαρχής μαζί με όλες τις δυτικές χώρες. Αυτό θεωρείτε ότι είναι σωστό για τα συμφέροντά της χώρας μας ή όχι;</vt:lpstr>
      <vt:lpstr>Στην κρίση αυτή η Ελλάδα συντάχθηκε εξαρχής μαζί με όλες τις δυτικές χώρες. Αυτό θεωρείτε ότι είναι σωστό για τα συμφέροντά της χώρας μας ή όχι;</vt:lpstr>
      <vt:lpstr>Εσείς προσωπικά που αισθάνεστε ότι βρίσκεστε πιο κοντά;</vt:lpstr>
      <vt:lpstr>Εσείς προσωπικά που αισθάνεστε ότι βρίσκεστε πιο κοντά;</vt:lpstr>
      <vt:lpstr>Θεωρείτε ότι η εισβολή της Ρωσίας στην Ουκρανία θα έχει ως αποτέλεσμα στην χώρα μας παραπέρα άνοδο των τιμών  της ενέργειας και των καταναλωτικών προϊόντων και μια σοβαρή Οικονομική Κρίση;</vt:lpstr>
      <vt:lpstr>Θεωρείτε ότι η εισβολή της Ρωσίας στην Ουκρανία θα έχει ως αποτέλεσμα στην χώρα μας παραπέρα άνοδο των τιμών  της ενέργειας και των καταναλωτικών προϊόντων και μια σοβαρή Οικονομική Κρίση;</vt:lpstr>
      <vt:lpstr>Πιστεύετε ότι τα ενεργειακά και οικονομικά προβλήματα που δημιουργούνται μπορούν να αντιμετωπιστούν από κάθε χώρα από μόνη της ή στην περίπτωση της Ευρώπης χρειάζονται μέτρα και έκτακτες οικονομικές πρωτοβουλίες από την Ευρωπαϊκή ένωση;</vt:lpstr>
      <vt:lpstr>Πιστεύετε ότι τα ενεργειακά και οικονομικά προβλήματα που δημιουργούνται μπορούν να αντιμετωπιστούν από κάθε χώρα από μόνη της ή στην περίπτωση της Ευρώπης χρειάζονται μέτρα και έκτακτες οικονομικές πρωτοβουλίες από την Ευρωπαϊκή ένωση;</vt:lpstr>
      <vt:lpstr>Ποια θεωρείτε ως βασική αιτία για το κύμα ανατιμήσεων στην ενέργεια και τα καταναλωτικά προιόντα;</vt:lpstr>
      <vt:lpstr>Ποια θεωρείτε ως βασική αιτία για το κύμα ανατιμήσεων στην ενέργεια και τα καταναλωτικά προιόντα;</vt:lpstr>
      <vt:lpstr>Η προσωπική σας οικονομική κατάσταση έχει βελτιωθεί ή έχει χειροτερέψει τους τελευταίους μήνες;</vt:lpstr>
      <vt:lpstr>Η προσωπική σας οικονομική κατάσταση έχει βελτιωθεί ή έχει χειροτερέψει τους τελευταίους μήνες;</vt:lpstr>
      <vt:lpstr>Τους λογαριασμούς ενέργειας ( φυσικό αέριο, ηλεκτρικό ρεύμα, πετρέλαιο) αυτή την περίοδο:</vt:lpstr>
      <vt:lpstr>Τους λογαριασμούς ενέργειας ( φυσικό αέριο, ηλεκτρικό ρεύμα, πετρέλαιο) αυτή την περίοδο:</vt:lpstr>
      <vt:lpstr>Τι διαπιστώνετε από την προσωπική σας εμπειρία όταν πηγαίνετε στο supermarket ως προς τις τιμές των προϊόντων συγκριτικά με ένα χρόνο πριν;</vt:lpstr>
      <vt:lpstr>Τι διαπιστώνετε από την προσωπική σας εμπειρία όταν πηγαίνετε στο supermarket ως προς τις τιμές των προϊόντων συγκριτικά με ένα χρόνο πριν;</vt:lpstr>
      <vt:lpstr>Τούς τελευταίους μήνες έχετε πληρώσει τις υποχρεώσεις σας για την εξυπηρέτηση των δανείων σας και των καρτών σας;</vt:lpstr>
      <vt:lpstr>Τούς τελευταίους μήνες έχετε πληρώσει τις υποχρεώσεις σας για την εξυπηρέτηση των δανείων σας και των καρτών σας;</vt:lpstr>
      <vt:lpstr>Είστε ικανοποιημένος/η από τα μέτρα που έχει λάβει η Κυβέρνηση για την αντιμετώπιση των φαινομένων ακρίβειας και την στήριξη των πιο ευάλωτων κοινωνικών ομάδων;</vt:lpstr>
      <vt:lpstr>Είστε ικανοποιημένος/η από τα μέτρα που έχει λάβει η Κυβέρνηση για την αντιμετώπιση των φαινομένων ακρίβειας και την στήριξη των πιο ευάλωτων κοινωνικών ομάδων;</vt:lpstr>
      <vt:lpstr>Είστε συνολικά ικανοποιημένος από το Κυβερνητικό έργο;</vt:lpstr>
      <vt:lpstr>Είστε συνολικά ικανοποιημένος από το Κυβερνητικό έργο;</vt:lpstr>
      <vt:lpstr>Πιστεύετε ότι αν είχαμε σήμερα Κυβέρνηση ΣΥΡΙΖΑ, θα είχε χειριστεί καλύτερα όλη αυτή την κρίση με τον πόλεμο, την ενεργειακή κρίση και τις ανατιμήσεις;</vt:lpstr>
      <vt:lpstr>Πιστεύετε ότι αν είχαμε σήμερα Κυβέρνηση ΣΥΡΙΖΑ, θα είχε χειριστεί καλύτερα όλη αυτή την κρίση με τον πόλεμο, την ενεργειακή κρίση και τις ανατιμήσεις;</vt:lpstr>
      <vt:lpstr>Ποιος πιστεύετε ότι μπορεί να χειριστεί καλύτερα:</vt:lpstr>
      <vt:lpstr>Ποιον από τους Πολιτικούς αρχηγούς θεωρείτε καταλληλότερο για Πρωθυπουργό;</vt:lpstr>
      <vt:lpstr>Ποιον από τους Πολιτικούς αρχηγούς θεωρείτε καταλληλότερο για Πρωθυπουργό;</vt:lpstr>
      <vt:lpstr>Πιστεύετε ότι θα ήταν καλό να γίνουν άμεσα πρόωρες εκλογές για την αλλαγή Κυβέρνησης ή ότι είναι καλύτερα να γίνουν στο τέλος της τετραετίας;</vt:lpstr>
      <vt:lpstr>Πιστεύετε ότι θα ήταν καλό να γίνουν άμεσα πρόωρες εκλογές για την αλλαγή Κυβέρνησης ή ότι είναι καλύτερα να γίνουν στο τέλος της τετραετίας;</vt:lpstr>
      <vt:lpstr>Και αν πρόκυπτε θέμα εκλογών και ψηφίζαμε την ερχόμενη Κυριακή, εσείς ποιο κόμμα θα ψηφίζατε;</vt:lpstr>
      <vt:lpstr>Αν πρόκυπτε θέμα εκλογών και ψηφίζαμε την ερχόμενη Κυριακή, εσείς ποιο κόμμα θα ψηφίζατε ;</vt:lpstr>
      <vt:lpstr>Και αν πρόκυπτε θέμα εκλογών και ψηφίζαμε την ερχόμενη Κυριακή, εσείς ποιο κόμμα θα ψηφίζατε; Επι των εγκύρων.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161</cp:revision>
  <dcterms:created xsi:type="dcterms:W3CDTF">2021-02-20T11:15:26Z</dcterms:created>
  <dcterms:modified xsi:type="dcterms:W3CDTF">2022-04-04T05:55:47Z</dcterms:modified>
</cp:coreProperties>
</file>