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9"/>
  </p:notesMasterIdLst>
  <p:handoutMasterIdLst>
    <p:handoutMasterId r:id="rId10"/>
  </p:handoutMasterIdLst>
  <p:sldIdLst>
    <p:sldId id="256" r:id="rId2"/>
    <p:sldId id="473" r:id="rId3"/>
    <p:sldId id="604" r:id="rId4"/>
    <p:sldId id="606" r:id="rId5"/>
    <p:sldId id="607" r:id="rId6"/>
    <p:sldId id="605" r:id="rId7"/>
    <p:sldId id="608"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agis Toniolos" initials="PTO" lastIdx="1" clrIdx="0">
    <p:extLst>
      <p:ext uri="{19B8F6BF-5375-455C-9EA6-DF929625EA0E}">
        <p15:presenceInfo xmlns="" xmlns:p15="http://schemas.microsoft.com/office/powerpoint/2012/main" userId="Panagis Toniol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898C0"/>
    <a:srgbClr val="4C85B4"/>
    <a:srgbClr val="5D90BB"/>
    <a:srgbClr val="014785"/>
    <a:srgbClr val="94B6D2"/>
    <a:srgbClr val="FF0000"/>
    <a:srgbClr val="77A3C7"/>
    <a:srgbClr val="467CA8"/>
    <a:srgbClr val="75A1C5"/>
    <a:srgbClr val="31557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0" autoAdjust="0"/>
    <p:restoredTop sz="93546" autoAdjust="0"/>
  </p:normalViewPr>
  <p:slideViewPr>
    <p:cSldViewPr>
      <p:cViewPr varScale="1">
        <p:scale>
          <a:sx n="109" d="100"/>
          <a:sy n="109" d="100"/>
        </p:scale>
        <p:origin x="-552" y="-78"/>
      </p:cViewPr>
      <p:guideLst>
        <p:guide orient="horz" pos="2160"/>
        <p:guide pos="3840"/>
      </p:guideLst>
    </p:cSldViewPr>
  </p:slideViewPr>
  <p:outlineViewPr>
    <p:cViewPr>
      <p:scale>
        <a:sx n="33" d="100"/>
        <a:sy n="33" d="100"/>
      </p:scale>
      <p:origin x="0" y="2604"/>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78" d="100"/>
          <a:sy n="78" d="100"/>
        </p:scale>
        <p:origin x="3978"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E9A28F2-2431-4A04-A692-58E11C4FDDEC}" type="datetimeFigureOut">
              <a:rPr lang="el-GR" smtClean="0"/>
              <a:pPr/>
              <a:t>3/8/2022</a:t>
            </a:fld>
            <a:endParaRPr lang="el-G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ED31057-65B1-4683-91EB-CC0B00124245}" type="slidenum">
              <a:rPr lang="el-GR" smtClean="0"/>
              <a:pPr/>
              <a:t>‹#›</a:t>
            </a:fld>
            <a:endParaRPr lang="el-GR"/>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D26537-2C95-48F4-A88E-813F4C39EDF1}" type="datetimeFigureOut">
              <a:rPr lang="en-US" smtClean="0"/>
              <a:pPr/>
              <a:t>8/3/2022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8948A4B-9111-42D7-BC46-F8C655E654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48A4B-9111-42D7-BC46-F8C655E6547E}" type="slidenum">
              <a:rPr lang="en-US" smtClean="0"/>
              <a:pPr/>
              <a:t>1</a:t>
            </a:fld>
            <a:endParaRPr lang="en-US"/>
          </a:p>
        </p:txBody>
      </p:sp>
    </p:spTree>
    <p:extLst>
      <p:ext uri="{BB962C8B-B14F-4D97-AF65-F5344CB8AC3E}">
        <p14:creationId xmlns="" xmlns:p14="http://schemas.microsoft.com/office/powerpoint/2010/main" val="252553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768" y="4715153"/>
            <a:ext cx="5438140" cy="4712662"/>
          </a:xfrm>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8948A4B-9111-42D7-BC46-F8C655E6547E}" type="slidenum">
              <a:rPr lang="en-US" smtClean="0"/>
              <a:pPr/>
              <a:t>2</a:t>
            </a:fld>
            <a:endParaRPr lang="en-US"/>
          </a:p>
        </p:txBody>
      </p:sp>
    </p:spTree>
    <p:extLst>
      <p:ext uri="{BB962C8B-B14F-4D97-AF65-F5344CB8AC3E}">
        <p14:creationId xmlns="" xmlns:p14="http://schemas.microsoft.com/office/powerpoint/2010/main" val="310678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8948A4B-9111-42D7-BC46-F8C655E6547E}" type="slidenum">
              <a:rPr lang="en-US" smtClean="0"/>
              <a:pPr/>
              <a:t>3</a:t>
            </a:fld>
            <a:endParaRPr lang="en-US"/>
          </a:p>
        </p:txBody>
      </p:sp>
    </p:spTree>
    <p:extLst>
      <p:ext uri="{BB962C8B-B14F-4D97-AF65-F5344CB8AC3E}">
        <p14:creationId xmlns="" xmlns:p14="http://schemas.microsoft.com/office/powerpoint/2010/main" val="316315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8948A4B-9111-42D7-BC46-F8C655E6547E}" type="slidenum">
              <a:rPr lang="en-US" smtClean="0"/>
              <a:pPr/>
              <a:t>4</a:t>
            </a:fld>
            <a:endParaRPr lang="en-US"/>
          </a:p>
        </p:txBody>
      </p:sp>
    </p:spTree>
    <p:extLst>
      <p:ext uri="{BB962C8B-B14F-4D97-AF65-F5344CB8AC3E}">
        <p14:creationId xmlns="" xmlns:p14="http://schemas.microsoft.com/office/powerpoint/2010/main" val="412101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8948A4B-9111-42D7-BC46-F8C655E6547E}" type="slidenum">
              <a:rPr lang="en-US" smtClean="0"/>
              <a:pPr/>
              <a:t>5</a:t>
            </a:fld>
            <a:endParaRPr lang="en-US"/>
          </a:p>
        </p:txBody>
      </p:sp>
    </p:spTree>
    <p:extLst>
      <p:ext uri="{BB962C8B-B14F-4D97-AF65-F5344CB8AC3E}">
        <p14:creationId xmlns="" xmlns:p14="http://schemas.microsoft.com/office/powerpoint/2010/main" val="138658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8948A4B-9111-42D7-BC46-F8C655E6547E}" type="slidenum">
              <a:rPr lang="en-US" smtClean="0"/>
              <a:pPr/>
              <a:t>6</a:t>
            </a:fld>
            <a:endParaRPr lang="en-US"/>
          </a:p>
        </p:txBody>
      </p:sp>
    </p:spTree>
    <p:extLst>
      <p:ext uri="{BB962C8B-B14F-4D97-AF65-F5344CB8AC3E}">
        <p14:creationId xmlns="" xmlns:p14="http://schemas.microsoft.com/office/powerpoint/2010/main" val="272587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8948A4B-9111-42D7-BC46-F8C655E6547E}" type="slidenum">
              <a:rPr lang="en-US" smtClean="0"/>
              <a:pPr/>
              <a:t>7</a:t>
            </a:fld>
            <a:endParaRPr lang="en-US"/>
          </a:p>
        </p:txBody>
      </p:sp>
    </p:spTree>
    <p:extLst>
      <p:ext uri="{BB962C8B-B14F-4D97-AF65-F5344CB8AC3E}">
        <p14:creationId xmlns="" xmlns:p14="http://schemas.microsoft.com/office/powerpoint/2010/main" val="156396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D849ACE-E956-4AAC-BDFC-B0719AC7FE60}" type="datetime1">
              <a:rPr lang="el-GR" smtClean="0"/>
              <a:pPr/>
              <a:t>3/8/2022</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r>
              <a:rPr lang="en-US"/>
              <a:t>Prepared by Eleftheria Koussia, ADT-OMEGA S.A.</a:t>
            </a: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82EA8877-860A-4570-B2A9-0FCD21AEE0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3C3683-A3B4-4481-8355-AB326077B991}" type="datetime1">
              <a:rPr lang="el-GR" smtClean="0"/>
              <a:pPr/>
              <a:t>3/8/2022</a:t>
            </a:fld>
            <a:endParaRPr lang="en-US"/>
          </a:p>
        </p:txBody>
      </p:sp>
      <p:sp>
        <p:nvSpPr>
          <p:cNvPr id="5" name="Footer Placeholder 4"/>
          <p:cNvSpPr>
            <a:spLocks noGrp="1"/>
          </p:cNvSpPr>
          <p:nvPr>
            <p:ph type="ftr" sz="quarter" idx="11"/>
          </p:nvPr>
        </p:nvSpPr>
        <p:spPr/>
        <p:txBody>
          <a:bodyPr/>
          <a:lstStyle/>
          <a:p>
            <a:r>
              <a:rPr lang="en-US"/>
              <a:t>Prepared by Eleftheria Koussia, ADT-OMEGA S.A.</a:t>
            </a:r>
          </a:p>
        </p:txBody>
      </p:sp>
      <p:sp>
        <p:nvSpPr>
          <p:cNvPr id="6" name="Slide Number Placeholder 5"/>
          <p:cNvSpPr>
            <a:spLocks noGrp="1"/>
          </p:cNvSpPr>
          <p:nvPr>
            <p:ph type="sldNum" sz="quarter" idx="12"/>
          </p:nvPr>
        </p:nvSpPr>
        <p:spPr/>
        <p:txBody>
          <a:bodyPr/>
          <a:lstStyle/>
          <a:p>
            <a:fld id="{82EA8877-860A-4570-B2A9-0FCD21AEE0A6}"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E8F19AD2-E184-466B-9B0F-62A412CBB093}" type="datetime1">
              <a:rPr lang="el-GR" smtClean="0"/>
              <a:pPr/>
              <a:t>3/8/2022</a:t>
            </a:fld>
            <a:endParaRPr lang="en-US"/>
          </a:p>
        </p:txBody>
      </p:sp>
      <p:sp>
        <p:nvSpPr>
          <p:cNvPr id="5" name="Footer Placeholder 4"/>
          <p:cNvSpPr>
            <a:spLocks noGrp="1"/>
          </p:cNvSpPr>
          <p:nvPr>
            <p:ph type="ftr" sz="quarter" idx="11"/>
          </p:nvPr>
        </p:nvSpPr>
        <p:spPr>
          <a:xfrm>
            <a:off x="609602" y="6248208"/>
            <a:ext cx="7431311" cy="365125"/>
          </a:xfrm>
        </p:spPr>
        <p:txBody>
          <a:bodyPr/>
          <a:lstStyle/>
          <a:p>
            <a:r>
              <a:rPr lang="en-US"/>
              <a:t>Prepared by Eleftheria Koussia, ADT-OMEGA S.A.</a:t>
            </a: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82EA8877-860A-4570-B2A9-0FCD21AEE0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F827FD6-5D8E-4A15-90BB-6CB13FCEDA4C}" type="datetime1">
              <a:rPr lang="el-GR" smtClean="0"/>
              <a:pPr/>
              <a:t>3/8/2022</a:t>
            </a:fld>
            <a:endParaRPr lang="en-US"/>
          </a:p>
        </p:txBody>
      </p:sp>
      <p:sp>
        <p:nvSpPr>
          <p:cNvPr id="5" name="Footer Placeholder 4"/>
          <p:cNvSpPr>
            <a:spLocks noGrp="1"/>
          </p:cNvSpPr>
          <p:nvPr>
            <p:ph type="ftr" sz="quarter" idx="11"/>
          </p:nvPr>
        </p:nvSpPr>
        <p:spPr/>
        <p:txBody>
          <a:bodyPr/>
          <a:lstStyle/>
          <a:p>
            <a:r>
              <a:rPr lang="en-US"/>
              <a:t>Prepared by Eleftheria Koussia, ADT-OMEGA S.A.</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2EA8877-860A-4570-B2A9-0FCD21AEE0A6}"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0069F5D-D931-4B15-A78E-1AFF853E799B}" type="datetime1">
              <a:rPr lang="el-GR" smtClean="0"/>
              <a:pPr/>
              <a:t>3/8/2022</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82EA8877-860A-4570-B2A9-0FCD21AEE0A6}" type="slidenum">
              <a:rPr lang="en-US" smtClean="0"/>
              <a:pPr/>
              <a:t>‹#›</a:t>
            </a:fld>
            <a:endParaRPr lang="en-US"/>
          </a:p>
        </p:txBody>
      </p:sp>
      <p:sp>
        <p:nvSpPr>
          <p:cNvPr id="14" name="Footer Placeholder 13"/>
          <p:cNvSpPr>
            <a:spLocks noGrp="1"/>
          </p:cNvSpPr>
          <p:nvPr>
            <p:ph type="ftr" sz="quarter" idx="12"/>
          </p:nvPr>
        </p:nvSpPr>
        <p:spPr/>
        <p:txBody>
          <a:bodyPr/>
          <a:lstStyle/>
          <a:p>
            <a:r>
              <a:rPr lang="en-US"/>
              <a:t>Prepared by Eleftheria Koussia, ADT-OMEGA S.A.</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99C0965-3A1C-4545-BFA1-EA3A86624A50}" type="datetime1">
              <a:rPr lang="el-GR" smtClean="0"/>
              <a:pPr/>
              <a:t>3/8/2022</a:t>
            </a:fld>
            <a:endParaRPr lang="en-US"/>
          </a:p>
        </p:txBody>
      </p:sp>
      <p:sp>
        <p:nvSpPr>
          <p:cNvPr id="10" name="Slide Number Placeholder 9"/>
          <p:cNvSpPr>
            <a:spLocks noGrp="1"/>
          </p:cNvSpPr>
          <p:nvPr>
            <p:ph type="sldNum" sz="quarter" idx="16"/>
          </p:nvPr>
        </p:nvSpPr>
        <p:spPr/>
        <p:txBody>
          <a:bodyPr rtlCol="0"/>
          <a:lstStyle/>
          <a:p>
            <a:fld id="{82EA8877-860A-4570-B2A9-0FCD21AEE0A6}"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a:t>Prepared by Eleftheria Koussia, ADT-OMEGA S.A.</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BA5DD92-10B5-44B9-8BF7-FD3E3203221D}" type="datetime1">
              <a:rPr lang="el-GR" smtClean="0"/>
              <a:pPr/>
              <a:t>3/8/2022</a:t>
            </a:fld>
            <a:endParaRPr lang="en-US"/>
          </a:p>
        </p:txBody>
      </p:sp>
      <p:sp>
        <p:nvSpPr>
          <p:cNvPr id="12" name="Slide Number Placeholder 11"/>
          <p:cNvSpPr>
            <a:spLocks noGrp="1"/>
          </p:cNvSpPr>
          <p:nvPr>
            <p:ph type="sldNum" sz="quarter" idx="16"/>
          </p:nvPr>
        </p:nvSpPr>
        <p:spPr/>
        <p:txBody>
          <a:bodyPr rtlCol="0"/>
          <a:lstStyle/>
          <a:p>
            <a:fld id="{82EA8877-860A-4570-B2A9-0FCD21AEE0A6}"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a:t>Prepared by Eleftheria Koussia, ADT-OMEGA S.A.</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D5337E6-5B03-40D8-92E2-0AEB2B5EB23C}" type="datetime1">
              <a:rPr lang="el-GR" smtClean="0"/>
              <a:pPr/>
              <a:t>3/8/2022</a:t>
            </a:fld>
            <a:endParaRPr lang="en-US"/>
          </a:p>
        </p:txBody>
      </p:sp>
      <p:sp>
        <p:nvSpPr>
          <p:cNvPr id="4" name="Footer Placeholder 3"/>
          <p:cNvSpPr>
            <a:spLocks noGrp="1"/>
          </p:cNvSpPr>
          <p:nvPr>
            <p:ph type="ftr" sz="quarter" idx="11"/>
          </p:nvPr>
        </p:nvSpPr>
        <p:spPr/>
        <p:txBody>
          <a:bodyPr/>
          <a:lstStyle/>
          <a:p>
            <a:r>
              <a:rPr lang="en-US"/>
              <a:t>Prepared by Eleftheria Koussia, ADT-OMEGA S.A.</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EA8877-860A-4570-B2A9-0FCD21AEE0A6}"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D463F-C6BC-4242-9AF2-ED5CF657E78B}" type="datetime1">
              <a:rPr lang="el-GR" smtClean="0"/>
              <a:pPr/>
              <a:t>3/8/2022</a:t>
            </a:fld>
            <a:endParaRPr lang="en-US"/>
          </a:p>
        </p:txBody>
      </p:sp>
      <p:sp>
        <p:nvSpPr>
          <p:cNvPr id="3" name="Footer Placeholder 2"/>
          <p:cNvSpPr>
            <a:spLocks noGrp="1"/>
          </p:cNvSpPr>
          <p:nvPr>
            <p:ph type="ftr" sz="quarter" idx="11"/>
          </p:nvPr>
        </p:nvSpPr>
        <p:spPr/>
        <p:txBody>
          <a:bodyPr/>
          <a:lstStyle/>
          <a:p>
            <a:r>
              <a:rPr lang="en-US"/>
              <a:t>Prepared by Eleftheria Koussia, ADT-OMEGA S.A.</a:t>
            </a: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82EA8877-860A-4570-B2A9-0FCD21AEE0A6}"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CA30E88-3511-4D4B-A9D1-6D28B146F7F1}" type="datetime1">
              <a:rPr lang="el-GR" smtClean="0"/>
              <a:pPr/>
              <a:t>3/8/2022</a:t>
            </a:fld>
            <a:endParaRPr lang="en-US"/>
          </a:p>
        </p:txBody>
      </p:sp>
      <p:sp>
        <p:nvSpPr>
          <p:cNvPr id="6" name="Footer Placeholder 5"/>
          <p:cNvSpPr>
            <a:spLocks noGrp="1"/>
          </p:cNvSpPr>
          <p:nvPr>
            <p:ph type="ftr" sz="quarter" idx="11"/>
          </p:nvPr>
        </p:nvSpPr>
        <p:spPr/>
        <p:txBody>
          <a:bodyPr/>
          <a:lstStyle/>
          <a:p>
            <a:r>
              <a:rPr lang="en-US"/>
              <a:t>Prepared by Eleftheria Koussia, ADT-OMEGA S.A.</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2EA8877-860A-4570-B2A9-0FCD21AEE0A6}"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1EB230F6-56B6-4DF4-AFAE-F5948D0241CE}" type="datetime1">
              <a:rPr lang="el-GR" smtClean="0"/>
              <a:pPr/>
              <a:t>3/8/2022</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82EA8877-860A-4570-B2A9-0FCD21AEE0A6}"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r>
              <a:rPr lang="en-US"/>
              <a:t>Prepared by Eleftheria Koussia, ADT-OMEGA S.A.</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857E0BAC-2A72-47A1-A283-A585D18BEBC2}" type="datetime1">
              <a:rPr lang="el-GR" smtClean="0"/>
              <a:pPr/>
              <a:t>3/8/2022</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2EA8877-860A-4570-B2A9-0FCD21AEE0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r"/>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478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48680"/>
            <a:ext cx="12192000" cy="2808312"/>
          </a:xfrm>
          <a:effectLst>
            <a:reflection endPos="0" dist="50800" dir="5400000" sy="-100000" algn="bl" rotWithShape="0"/>
            <a:softEdge rad="228600"/>
          </a:effectLst>
          <a:scene3d>
            <a:camera prst="orthographicFront">
              <a:rot lat="0" lon="300000" rev="0"/>
            </a:camera>
            <a:lightRig rig="threePt" dir="t"/>
          </a:scene3d>
        </p:spPr>
        <p:txBody>
          <a:bodyPr>
            <a:noAutofit/>
          </a:bodyPr>
          <a:lstStyle/>
          <a:p>
            <a:pPr algn="ctr">
              <a:lnSpc>
                <a:spcPct val="150000"/>
              </a:lnSpc>
              <a:spcBef>
                <a:spcPts val="1800"/>
              </a:spcBef>
              <a:spcAft>
                <a:spcPts val="1200"/>
              </a:spcAft>
            </a:pPr>
            <a:r>
              <a:rPr lang="el-GR" sz="4200" i="1" cap="none" dirty="0">
                <a:solidFill>
                  <a:schemeClr val="tx1"/>
                </a:solidFill>
                <a:latin typeface="+mn-lt"/>
                <a:ea typeface="Adobe Ming Std L" panose="02020300000000000000" pitchFamily="18" charset="-128"/>
                <a:cs typeface="Segoe UI Light" panose="020B0502040204020203" pitchFamily="34" charset="0"/>
              </a:rPr>
              <a:t>ΒΕΛΤΙΩΣΗ ΤΟΥ ΟΔΙΚΟΥ ΑΞΟΝΑ</a:t>
            </a:r>
            <a:br>
              <a:rPr lang="el-GR" sz="4200" i="1" cap="none" dirty="0">
                <a:solidFill>
                  <a:schemeClr val="tx1"/>
                </a:solidFill>
                <a:latin typeface="+mn-lt"/>
                <a:ea typeface="Adobe Ming Std L" panose="02020300000000000000" pitchFamily="18" charset="-128"/>
                <a:cs typeface="Segoe UI Light" panose="020B0502040204020203" pitchFamily="34" charset="0"/>
              </a:rPr>
            </a:br>
            <a:r>
              <a:rPr lang="el-GR" sz="4200" i="1" cap="none" dirty="0">
                <a:solidFill>
                  <a:schemeClr val="tx1"/>
                </a:solidFill>
                <a:latin typeface="+mn-lt"/>
                <a:ea typeface="Adobe Ming Std L" panose="02020300000000000000" pitchFamily="18" charset="-128"/>
                <a:cs typeface="Segoe UI Light" panose="020B0502040204020203" pitchFamily="34" charset="0"/>
              </a:rPr>
              <a:t>ΑΡΓΟΣΤΟΛΙ – ΠΟΡΟΣ</a:t>
            </a:r>
            <a:br>
              <a:rPr lang="el-GR" sz="4200" i="1" cap="none" dirty="0">
                <a:solidFill>
                  <a:schemeClr val="tx1"/>
                </a:solidFill>
                <a:latin typeface="+mn-lt"/>
                <a:ea typeface="Adobe Ming Std L" panose="02020300000000000000" pitchFamily="18" charset="-128"/>
                <a:cs typeface="Segoe UI Light" panose="020B0502040204020203" pitchFamily="34" charset="0"/>
              </a:rPr>
            </a:br>
            <a:r>
              <a:rPr lang="el-GR" sz="4200" i="1" cap="none" dirty="0">
                <a:solidFill>
                  <a:schemeClr val="tx1"/>
                </a:solidFill>
                <a:latin typeface="+mn-lt"/>
                <a:ea typeface="Adobe Ming Std L" panose="02020300000000000000" pitchFamily="18" charset="-128"/>
                <a:cs typeface="Segoe UI Light" panose="020B0502040204020203" pitchFamily="34" charset="0"/>
              </a:rPr>
              <a:t>ΤΗΣ </a:t>
            </a:r>
            <a:r>
              <a:rPr lang="el-GR" sz="4200" i="1" cap="none" dirty="0" err="1">
                <a:solidFill>
                  <a:schemeClr val="tx1"/>
                </a:solidFill>
                <a:latin typeface="+mn-lt"/>
                <a:ea typeface="Adobe Ming Std L" panose="02020300000000000000" pitchFamily="18" charset="-128"/>
                <a:cs typeface="Segoe UI Light" panose="020B0502040204020203" pitchFamily="34" charset="0"/>
              </a:rPr>
              <a:t>Π.Ε</a:t>
            </a:r>
            <a:r>
              <a:rPr lang="el-GR" sz="4200" i="1" cap="none" dirty="0">
                <a:solidFill>
                  <a:schemeClr val="tx1"/>
                </a:solidFill>
                <a:latin typeface="+mn-lt"/>
                <a:ea typeface="Adobe Ming Std L" panose="02020300000000000000" pitchFamily="18" charset="-128"/>
                <a:cs typeface="Segoe UI Light" panose="020B0502040204020203" pitchFamily="34" charset="0"/>
              </a:rPr>
              <a:t>. ΚΕΦΑΛΟΝΙΑΣ</a:t>
            </a:r>
            <a:endParaRPr lang="en-US" sz="3600" b="1" i="1" cap="small" dirty="0">
              <a:solidFill>
                <a:srgbClr val="014785"/>
              </a:solidFill>
              <a:latin typeface="+mn-lt"/>
              <a:ea typeface="Adobe Ming Std L" panose="02020300000000000000" pitchFamily="18" charset="-128"/>
              <a:cs typeface="Segoe UI Light" panose="020B0502040204020203" pitchFamily="34" charset="0"/>
            </a:endParaRPr>
          </a:p>
        </p:txBody>
      </p:sp>
      <p:sp>
        <p:nvSpPr>
          <p:cNvPr id="4" name="Title 1"/>
          <p:cNvSpPr txBox="1">
            <a:spLocks/>
          </p:cNvSpPr>
          <p:nvPr/>
        </p:nvSpPr>
        <p:spPr>
          <a:xfrm>
            <a:off x="3143672" y="6189157"/>
            <a:ext cx="6997038" cy="432048"/>
          </a:xfrm>
          <a:prstGeom prst="rect">
            <a:avLst/>
          </a:prstGeom>
        </p:spPr>
        <p:txBody>
          <a:bodyPr vert="horz" anchor="b">
            <a:normAutofit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l-GR" sz="2400" b="1" cap="none" dirty="0">
                <a:solidFill>
                  <a:schemeClr val="tx1"/>
                </a:solidFill>
                <a:latin typeface="Arial Nova Light" panose="020B0304020202020204" pitchFamily="34" charset="0"/>
              </a:rPr>
              <a:t>Ιούλιος 2022</a:t>
            </a:r>
            <a:endParaRPr lang="en-US" sz="2400" b="1" cap="none" dirty="0">
              <a:solidFill>
                <a:schemeClr val="tx1"/>
              </a:solidFill>
              <a:latin typeface="Arial Nova Light" panose="020B0304020202020204" pitchFamily="34" charset="0"/>
            </a:endParaRPr>
          </a:p>
        </p:txBody>
      </p:sp>
      <p:sp>
        <p:nvSpPr>
          <p:cNvPr id="8" name="Rectangle 7">
            <a:extLst>
              <a:ext uri="{FF2B5EF4-FFF2-40B4-BE49-F238E27FC236}">
                <a16:creationId xmlns="" xmlns:a16="http://schemas.microsoft.com/office/drawing/2014/main" id="{8922EF55-E2C4-446B-BBD4-6F447353A9D0}"/>
              </a:ext>
            </a:extLst>
          </p:cNvPr>
          <p:cNvSpPr/>
          <p:nvPr/>
        </p:nvSpPr>
        <p:spPr>
          <a:xfrm>
            <a:off x="10140709" y="6021286"/>
            <a:ext cx="203763" cy="7799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 xmlns:a16="http://schemas.microsoft.com/office/drawing/2014/main" id="{D28D9327-0303-0663-E454-892284863A5C}"/>
              </a:ext>
            </a:extLst>
          </p:cNvPr>
          <p:cNvSpPr txBox="1">
            <a:spLocks/>
          </p:cNvSpPr>
          <p:nvPr/>
        </p:nvSpPr>
        <p:spPr>
          <a:xfrm>
            <a:off x="0" y="4077072"/>
            <a:ext cx="12192000" cy="900098"/>
          </a:xfrm>
          <a:prstGeom prst="rect">
            <a:avLst/>
          </a:prstGeom>
          <a:effectLst>
            <a:reflection endPos="0" dist="50800" dir="5400000" sy="-100000" algn="bl" rotWithShape="0"/>
            <a:softEdge rad="228600"/>
          </a:effectLst>
          <a:scene3d>
            <a:camera prst="orthographicFront">
              <a:rot lat="0" lon="300000" rev="0"/>
            </a:camera>
            <a:lightRig rig="threePt" dir="t"/>
          </a:scene3d>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lnSpc>
                <a:spcPct val="150000"/>
              </a:lnSpc>
              <a:spcBef>
                <a:spcPts val="1800"/>
              </a:spcBef>
              <a:spcAft>
                <a:spcPts val="1200"/>
              </a:spcAft>
            </a:pPr>
            <a:r>
              <a:rPr lang="el-GR" sz="4200" b="1" cap="none" dirty="0">
                <a:solidFill>
                  <a:schemeClr val="accent2"/>
                </a:solidFill>
                <a:latin typeface="+mn-lt"/>
                <a:ea typeface="Adobe Ming Std L" panose="02020300000000000000" pitchFamily="18" charset="-128"/>
                <a:cs typeface="Segoe UI Light" panose="020B0502040204020203" pitchFamily="34" charset="0"/>
              </a:rPr>
              <a:t>ΠΑΡΟΥΣΙΑΣΗ ΕΡΓΟΥ</a:t>
            </a:r>
            <a:endParaRPr lang="en-US" sz="3600" b="1" cap="small" dirty="0">
              <a:solidFill>
                <a:schemeClr val="accent2"/>
              </a:solidFill>
              <a:latin typeface="+mn-lt"/>
              <a:ea typeface="Adobe Ming Std L" panose="02020300000000000000" pitchFamily="18" charset="-128"/>
              <a:cs typeface="Segoe UI Light" panose="020B0502040204020203" pitchFamily="34" charset="0"/>
            </a:endParaRPr>
          </a:p>
        </p:txBody>
      </p:sp>
      <p:sp>
        <p:nvSpPr>
          <p:cNvPr id="3" name="Rectangle 2">
            <a:extLst>
              <a:ext uri="{FF2B5EF4-FFF2-40B4-BE49-F238E27FC236}">
                <a16:creationId xmlns="" xmlns:a16="http://schemas.microsoft.com/office/drawing/2014/main" id="{540FAC83-1780-0D11-7CBD-09E4B48C925E}"/>
              </a:ext>
            </a:extLst>
          </p:cNvPr>
          <p:cNvSpPr/>
          <p:nvPr/>
        </p:nvSpPr>
        <p:spPr>
          <a:xfrm>
            <a:off x="-24680" y="6040016"/>
            <a:ext cx="3024336" cy="734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10" descr="A close up of a sign&#10;&#10;Description automatically generated">
            <a:extLst>
              <a:ext uri="{FF2B5EF4-FFF2-40B4-BE49-F238E27FC236}">
                <a16:creationId xmlns="" xmlns:a16="http://schemas.microsoft.com/office/drawing/2014/main" id="{2071957D-6B4E-4224-AAC4-4E01BB63982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470" y="6040015"/>
            <a:ext cx="4061306" cy="734297"/>
          </a:xfrm>
          <a:prstGeom prst="rect">
            <a:avLst/>
          </a:prstGeom>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476672"/>
            <a:ext cx="10704632" cy="742528"/>
          </a:xfrm>
        </p:spPr>
        <p:txBody>
          <a:bodyPr>
            <a:noAutofit/>
          </a:bodyPr>
          <a:lstStyle/>
          <a:p>
            <a:pPr algn="ctr"/>
            <a:r>
              <a:rPr lang="el-GR" sz="3600" dirty="0">
                <a:solidFill>
                  <a:schemeClr val="accent2"/>
                </a:solidFill>
                <a:latin typeface="+mn-lt"/>
              </a:rPr>
              <a:t>Σκοπιμότητα του </a:t>
            </a:r>
            <a:r>
              <a:rPr lang="el-GR" sz="3600" dirty="0" smtClean="0">
                <a:solidFill>
                  <a:schemeClr val="accent2"/>
                </a:solidFill>
                <a:latin typeface="+mn-lt"/>
              </a:rPr>
              <a:t>έργου</a:t>
            </a:r>
            <a:endParaRPr lang="el-GR" sz="3600" dirty="0">
              <a:solidFill>
                <a:schemeClr val="accent2"/>
              </a:solidFill>
              <a:latin typeface="+mn-lt"/>
            </a:endParaRPr>
          </a:p>
        </p:txBody>
      </p:sp>
      <p:sp>
        <p:nvSpPr>
          <p:cNvPr id="3" name="Slide Number Placeholder 2"/>
          <p:cNvSpPr>
            <a:spLocks noGrp="1"/>
          </p:cNvSpPr>
          <p:nvPr>
            <p:ph type="sldNum" sz="quarter" idx="12"/>
          </p:nvPr>
        </p:nvSpPr>
        <p:spPr/>
        <p:txBody>
          <a:bodyPr>
            <a:normAutofit fontScale="85000" lnSpcReduction="20000"/>
          </a:bodyPr>
          <a:lstStyle/>
          <a:p>
            <a:fld id="{82EA8877-860A-4570-B2A9-0FCD21AEE0A6}" type="slidenum">
              <a:rPr lang="en-US" smtClean="0"/>
              <a:pPr/>
              <a:t>2</a:t>
            </a:fld>
            <a:endParaRPr lang="en-US"/>
          </a:p>
        </p:txBody>
      </p:sp>
      <p:sp>
        <p:nvSpPr>
          <p:cNvPr id="20" name="TextBox 19">
            <a:extLst>
              <a:ext uri="{FF2B5EF4-FFF2-40B4-BE49-F238E27FC236}">
                <a16:creationId xmlns="" xmlns:a16="http://schemas.microsoft.com/office/drawing/2014/main" id="{8B0482A6-9A75-42D9-B398-737415B4C27D}"/>
              </a:ext>
            </a:extLst>
          </p:cNvPr>
          <p:cNvSpPr txBox="1"/>
          <p:nvPr/>
        </p:nvSpPr>
        <p:spPr>
          <a:xfrm>
            <a:off x="4943872" y="1484784"/>
            <a:ext cx="7056784" cy="3355901"/>
          </a:xfrm>
          <a:prstGeom prst="rect">
            <a:avLst/>
          </a:prstGeom>
          <a:noFill/>
        </p:spPr>
        <p:txBody>
          <a:bodyPr wrap="square">
            <a:spAutoFit/>
          </a:bodyPr>
          <a:lstStyle/>
          <a:p>
            <a:pPr algn="just">
              <a:spcAft>
                <a:spcPts val="600"/>
              </a:spcAft>
            </a:pPr>
            <a:r>
              <a:rPr lang="el-GR" sz="1400" dirty="0">
                <a:solidFill>
                  <a:srgbClr val="014785"/>
                </a:solidFill>
              </a:rPr>
              <a:t>Η Κεφαλονιά είναι το μεγαλύτερο και πιο ορεινό νησί των Επτανήσων</a:t>
            </a:r>
            <a:r>
              <a:rPr lang="en-US" sz="1400" dirty="0">
                <a:solidFill>
                  <a:srgbClr val="014785"/>
                </a:solidFill>
              </a:rPr>
              <a:t>. </a:t>
            </a:r>
            <a:r>
              <a:rPr lang="el-GR" sz="1400" dirty="0">
                <a:solidFill>
                  <a:srgbClr val="014785"/>
                </a:solidFill>
              </a:rPr>
              <a:t>Έχει έκταση περίπου 773 </a:t>
            </a:r>
            <a:r>
              <a:rPr lang="el-GR" sz="1400" dirty="0" err="1">
                <a:solidFill>
                  <a:srgbClr val="014785"/>
                </a:solidFill>
              </a:rPr>
              <a:t>τ.χλμ</a:t>
            </a:r>
            <a:r>
              <a:rPr lang="el-GR" sz="1400" dirty="0">
                <a:solidFill>
                  <a:srgbClr val="014785"/>
                </a:solidFill>
              </a:rPr>
              <a:t>. και 40.000</a:t>
            </a:r>
            <a:r>
              <a:rPr lang="en-US" sz="1400" dirty="0">
                <a:solidFill>
                  <a:srgbClr val="014785"/>
                </a:solidFill>
              </a:rPr>
              <a:t> </a:t>
            </a:r>
            <a:r>
              <a:rPr lang="el-GR" sz="1400" dirty="0">
                <a:solidFill>
                  <a:srgbClr val="014785"/>
                </a:solidFill>
              </a:rPr>
              <a:t>περίπου μόνιμους κατοίκους. Την καλοκαιρινή περίοδο ο πληθυσμός πολλαπλασιάζεται.</a:t>
            </a:r>
            <a:endParaRPr lang="en-US" sz="1400" dirty="0">
              <a:solidFill>
                <a:srgbClr val="014785"/>
              </a:solidFill>
            </a:endParaRPr>
          </a:p>
          <a:p>
            <a:pPr algn="just">
              <a:spcAft>
                <a:spcPts val="600"/>
              </a:spcAft>
            </a:pPr>
            <a:r>
              <a:rPr lang="el-GR" sz="1400" b="1" dirty="0">
                <a:solidFill>
                  <a:srgbClr val="014785"/>
                </a:solidFill>
              </a:rPr>
              <a:t>Τα τελευταία 25 χρόνια ο Πόρος αντικατέστησε τη Σάμη ως το βασικό λιμάνι του νησιού, συνδεόμενος ακτοπλοϊκά με την Κυλλήνη (40χλμ) αντί της σύνδεσης Σάμης - Πάτρας (95χλμ), μειώνοντας κατ’ αυτόν το τρόπο τον χρόνο του θαλάσσιου ταξιδιού από 3</a:t>
            </a:r>
            <a:r>
              <a:rPr lang="en-US" sz="1400" b="1" dirty="0">
                <a:solidFill>
                  <a:srgbClr val="014785"/>
                </a:solidFill>
              </a:rPr>
              <a:t>,5</a:t>
            </a:r>
            <a:r>
              <a:rPr lang="el-GR" sz="1400" b="1" dirty="0">
                <a:solidFill>
                  <a:srgbClr val="014785"/>
                </a:solidFill>
              </a:rPr>
              <a:t> ώρες σε λιγότερο από 1,5 ώρα</a:t>
            </a:r>
            <a:r>
              <a:rPr lang="en-US" sz="1400" dirty="0">
                <a:solidFill>
                  <a:srgbClr val="014785"/>
                </a:solidFill>
              </a:rPr>
              <a:t>,</a:t>
            </a:r>
            <a:r>
              <a:rPr lang="el-GR" sz="1400" dirty="0">
                <a:solidFill>
                  <a:srgbClr val="014785"/>
                </a:solidFill>
              </a:rPr>
              <a:t> παρά την χρήση της υφιστάμενης εθνικής οδού Πατρών – Πύργου η οποία είναι ιδιαιτέρως επιβαρυμένη και επικίνδυνη.</a:t>
            </a:r>
            <a:endParaRPr lang="en-US" sz="1400" dirty="0">
              <a:solidFill>
                <a:srgbClr val="014785"/>
              </a:solidFill>
            </a:endParaRPr>
          </a:p>
          <a:p>
            <a:pPr algn="just">
              <a:spcAft>
                <a:spcPts val="600"/>
              </a:spcAft>
            </a:pPr>
            <a:r>
              <a:rPr lang="el-GR" sz="1400" dirty="0">
                <a:solidFill>
                  <a:srgbClr val="014785"/>
                </a:solidFill>
              </a:rPr>
              <a:t>Η επικείμενη ολοκλήρωση του αυτοκινητοδρόμου στο τμήμα αυτό, θα αυξήσει περαιτέρω το συγκριτικό πλεονέκτημα της ακτοπλοϊκής σύνδεσης Πόρου – Κυλλήνης έναντι της σύνδεσης Σάμης – Πάτρας η οποία εξακολουθεί να λειτουργεί με μειωμένο αριθμό δρομολογίων</a:t>
            </a:r>
            <a:r>
              <a:rPr lang="el-GR" sz="1400" dirty="0" smtClean="0">
                <a:solidFill>
                  <a:srgbClr val="014785"/>
                </a:solidFill>
              </a:rPr>
              <a:t>.</a:t>
            </a:r>
            <a:endParaRPr lang="en-US" sz="1400" dirty="0" smtClean="0">
              <a:solidFill>
                <a:srgbClr val="014785"/>
              </a:solidFill>
            </a:endParaRPr>
          </a:p>
          <a:p>
            <a:pPr algn="just">
              <a:spcAft>
                <a:spcPts val="600"/>
              </a:spcAft>
            </a:pPr>
            <a:endParaRPr lang="en-US" dirty="0">
              <a:solidFill>
                <a:srgbClr val="014785"/>
              </a:solidFill>
            </a:endParaRPr>
          </a:p>
          <a:p>
            <a:endParaRPr lang="el-GR" dirty="0"/>
          </a:p>
        </p:txBody>
      </p:sp>
      <p:sp>
        <p:nvSpPr>
          <p:cNvPr id="4" name="Rectangle 3">
            <a:extLst>
              <a:ext uri="{FF2B5EF4-FFF2-40B4-BE49-F238E27FC236}">
                <a16:creationId xmlns="" xmlns:a16="http://schemas.microsoft.com/office/drawing/2014/main" id="{959E15F5-58E0-4E60-A052-D3D7BACDDC46}"/>
              </a:ext>
            </a:extLst>
          </p:cNvPr>
          <p:cNvSpPr/>
          <p:nvPr/>
        </p:nvSpPr>
        <p:spPr>
          <a:xfrm>
            <a:off x="2999656" y="5373216"/>
            <a:ext cx="288032" cy="144016"/>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 xmlns:a16="http://schemas.microsoft.com/office/drawing/2014/main" id="{F7F6BF80-03ED-4AA3-BCB1-65F8B910B276}"/>
              </a:ext>
            </a:extLst>
          </p:cNvPr>
          <p:cNvSpPr/>
          <p:nvPr/>
        </p:nvSpPr>
        <p:spPr>
          <a:xfrm>
            <a:off x="3791744" y="5877272"/>
            <a:ext cx="288032" cy="144016"/>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a:extLst>
              <a:ext uri="{FF2B5EF4-FFF2-40B4-BE49-F238E27FC236}">
                <a16:creationId xmlns="" xmlns:a16="http://schemas.microsoft.com/office/drawing/2014/main" id="{76260D93-792E-40A2-912F-E51E186F78D1}"/>
              </a:ext>
            </a:extLst>
          </p:cNvPr>
          <p:cNvSpPr/>
          <p:nvPr/>
        </p:nvSpPr>
        <p:spPr>
          <a:xfrm>
            <a:off x="2855640" y="5168597"/>
            <a:ext cx="288032" cy="144016"/>
          </a:xfrm>
          <a:prstGeom prst="rect">
            <a:avLst/>
          </a:prstGeom>
          <a:solidFill>
            <a:srgbClr val="00B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4943872" y="4149080"/>
            <a:ext cx="7056784" cy="2539157"/>
          </a:xfrm>
          <a:prstGeom prst="rect">
            <a:avLst/>
          </a:prstGeom>
        </p:spPr>
        <p:txBody>
          <a:bodyPr wrap="square">
            <a:spAutoFit/>
          </a:bodyPr>
          <a:lstStyle/>
          <a:p>
            <a:pPr algn="just">
              <a:spcAft>
                <a:spcPts val="600"/>
              </a:spcAft>
            </a:pPr>
            <a:r>
              <a:rPr lang="el-GR" sz="1400" dirty="0" smtClean="0">
                <a:solidFill>
                  <a:srgbClr val="014785"/>
                </a:solidFill>
              </a:rPr>
              <a:t>Η διαμορφωθείσα κατάσταση έχει </a:t>
            </a:r>
            <a:r>
              <a:rPr lang="el-GR" sz="1400" b="1" dirty="0" smtClean="0">
                <a:solidFill>
                  <a:srgbClr val="014785"/>
                </a:solidFill>
              </a:rPr>
              <a:t>αναβαθμίσει την λειτουργική κατάταξη της επαρχιακής οδού Αργοστολίου – Πόρου</a:t>
            </a:r>
            <a:r>
              <a:rPr lang="el-GR" sz="1400" dirty="0" smtClean="0">
                <a:solidFill>
                  <a:srgbClr val="014785"/>
                </a:solidFill>
              </a:rPr>
              <a:t>, από μία οδό επικοινωνίας των οικισμών των Δημοτικών Ενοτήτων </a:t>
            </a:r>
            <a:r>
              <a:rPr lang="el-GR" sz="1400" dirty="0" err="1" smtClean="0">
                <a:solidFill>
                  <a:srgbClr val="014785"/>
                </a:solidFill>
              </a:rPr>
              <a:t>Λειβαθούς</a:t>
            </a:r>
            <a:r>
              <a:rPr lang="el-GR" sz="1400" dirty="0" smtClean="0">
                <a:solidFill>
                  <a:srgbClr val="014785"/>
                </a:solidFill>
              </a:rPr>
              <a:t> και </a:t>
            </a:r>
            <a:r>
              <a:rPr lang="el-GR" sz="1400" dirty="0" err="1" smtClean="0">
                <a:solidFill>
                  <a:srgbClr val="014785"/>
                </a:solidFill>
              </a:rPr>
              <a:t>Ελειού</a:t>
            </a:r>
            <a:r>
              <a:rPr lang="el-GR" sz="1400" dirty="0" smtClean="0">
                <a:solidFill>
                  <a:srgbClr val="014785"/>
                </a:solidFill>
              </a:rPr>
              <a:t> – </a:t>
            </a:r>
            <a:r>
              <a:rPr lang="el-GR" sz="1400" dirty="0" err="1" smtClean="0">
                <a:solidFill>
                  <a:srgbClr val="014785"/>
                </a:solidFill>
              </a:rPr>
              <a:t>Πρόνων</a:t>
            </a:r>
            <a:r>
              <a:rPr lang="el-GR" sz="1400" dirty="0" smtClean="0">
                <a:solidFill>
                  <a:srgbClr val="014785"/>
                </a:solidFill>
              </a:rPr>
              <a:t> με το Αργοστόλι, </a:t>
            </a:r>
            <a:r>
              <a:rPr lang="el-GR" sz="1400" b="1" dirty="0" smtClean="0">
                <a:solidFill>
                  <a:srgbClr val="014785"/>
                </a:solidFill>
              </a:rPr>
              <a:t>στον κύριο οδικό άξονα του νησιού</a:t>
            </a:r>
            <a:r>
              <a:rPr lang="el-GR" sz="1400" dirty="0" smtClean="0">
                <a:solidFill>
                  <a:srgbClr val="014785"/>
                </a:solidFill>
              </a:rPr>
              <a:t>.</a:t>
            </a:r>
            <a:r>
              <a:rPr lang="en-US" sz="1400" dirty="0" smtClean="0">
                <a:solidFill>
                  <a:srgbClr val="014785"/>
                </a:solidFill>
              </a:rPr>
              <a:t> </a:t>
            </a:r>
            <a:r>
              <a:rPr lang="el-GR" sz="1400" dirty="0" smtClean="0">
                <a:solidFill>
                  <a:srgbClr val="014785"/>
                </a:solidFill>
              </a:rPr>
              <a:t>Ο υφιστάμενος οδικός άξονας έχει μήκος 37χλμ περίπου από τον Κόμβο </a:t>
            </a:r>
            <a:r>
              <a:rPr lang="el-GR" sz="1400" dirty="0" err="1" smtClean="0">
                <a:solidFill>
                  <a:srgbClr val="014785"/>
                </a:solidFill>
              </a:rPr>
              <a:t>Κουτάβου</a:t>
            </a:r>
            <a:r>
              <a:rPr lang="el-GR" sz="1400" dirty="0" smtClean="0">
                <a:solidFill>
                  <a:srgbClr val="014785"/>
                </a:solidFill>
              </a:rPr>
              <a:t> στην έξοδο του Αργοστολίου μέχρι την είσοδο του Πόρου.</a:t>
            </a:r>
            <a:endParaRPr lang="en-US" sz="1400" dirty="0" smtClean="0">
              <a:solidFill>
                <a:srgbClr val="014785"/>
              </a:solidFill>
            </a:endParaRPr>
          </a:p>
          <a:p>
            <a:pPr algn="just">
              <a:spcAft>
                <a:spcPts val="600"/>
              </a:spcAft>
            </a:pPr>
            <a:r>
              <a:rPr lang="el-GR" sz="1400" b="1" dirty="0" smtClean="0">
                <a:solidFill>
                  <a:srgbClr val="014785"/>
                </a:solidFill>
              </a:rPr>
              <a:t>Η οδός διέρχεται μέσα από πληθώρα οικισμών (</a:t>
            </a:r>
            <a:r>
              <a:rPr lang="el-GR" sz="1400" b="1" dirty="0" err="1" smtClean="0">
                <a:solidFill>
                  <a:srgbClr val="014785"/>
                </a:solidFill>
              </a:rPr>
              <a:t>Τραυλιάτα</a:t>
            </a:r>
            <a:r>
              <a:rPr lang="el-GR" sz="1400" b="1" dirty="0" smtClean="0">
                <a:solidFill>
                  <a:srgbClr val="014785"/>
                </a:solidFill>
              </a:rPr>
              <a:t>, </a:t>
            </a:r>
            <a:r>
              <a:rPr lang="el-GR" sz="1400" b="1" dirty="0" err="1" smtClean="0">
                <a:solidFill>
                  <a:srgbClr val="014785"/>
                </a:solidFill>
              </a:rPr>
              <a:t>Περατάτα</a:t>
            </a:r>
            <a:r>
              <a:rPr lang="el-GR" sz="1400" b="1" dirty="0" smtClean="0">
                <a:solidFill>
                  <a:srgbClr val="014785"/>
                </a:solidFill>
              </a:rPr>
              <a:t>, </a:t>
            </a:r>
            <a:r>
              <a:rPr lang="el-GR" sz="1400" b="1" dirty="0" err="1" smtClean="0">
                <a:solidFill>
                  <a:srgbClr val="014785"/>
                </a:solidFill>
              </a:rPr>
              <a:t>Βλαχάτα</a:t>
            </a:r>
            <a:r>
              <a:rPr lang="el-GR" sz="1400" b="1" dirty="0" smtClean="0">
                <a:solidFill>
                  <a:srgbClr val="014785"/>
                </a:solidFill>
              </a:rPr>
              <a:t>, Πλατειές, </a:t>
            </a:r>
            <a:r>
              <a:rPr lang="el-GR" sz="1400" b="1" dirty="0" err="1" smtClean="0">
                <a:solidFill>
                  <a:srgbClr val="014785"/>
                </a:solidFill>
              </a:rPr>
              <a:t>Βαλεριάνο</a:t>
            </a:r>
            <a:r>
              <a:rPr lang="el-GR" sz="1400" b="1" dirty="0" smtClean="0">
                <a:solidFill>
                  <a:srgbClr val="014785"/>
                </a:solidFill>
              </a:rPr>
              <a:t>, Πάστρα, Αγία Ειρήνη, </a:t>
            </a:r>
            <a:r>
              <a:rPr lang="el-GR" sz="1400" b="1" dirty="0" err="1" smtClean="0">
                <a:solidFill>
                  <a:srgbClr val="014785"/>
                </a:solidFill>
              </a:rPr>
              <a:t>Τζανάτα</a:t>
            </a:r>
            <a:r>
              <a:rPr lang="el-GR" sz="1400" b="1" dirty="0" smtClean="0">
                <a:solidFill>
                  <a:srgbClr val="014785"/>
                </a:solidFill>
              </a:rPr>
              <a:t>) και </a:t>
            </a:r>
            <a:r>
              <a:rPr lang="el-GR" sz="1400" b="1" dirty="0" err="1" smtClean="0">
                <a:solidFill>
                  <a:srgbClr val="014785"/>
                </a:solidFill>
              </a:rPr>
              <a:t>παροδίων</a:t>
            </a:r>
            <a:r>
              <a:rPr lang="el-GR" sz="1400" b="1" dirty="0" smtClean="0">
                <a:solidFill>
                  <a:srgbClr val="014785"/>
                </a:solidFill>
              </a:rPr>
              <a:t> χρήσεων με γεωμετρικά χαρακτηριστικά και διατομή που μεταβάλλονται σημαντικά ανά τμήματα. </a:t>
            </a:r>
            <a:r>
              <a:rPr lang="el-GR" sz="1400" dirty="0" smtClean="0">
                <a:solidFill>
                  <a:srgbClr val="014785"/>
                </a:solidFill>
              </a:rPr>
              <a:t>Τα παραπάνω έχουν ως συνέπεια, η μέση ταχύτητα να μην υπερβαίνει τα 50χλμ/ώρα </a:t>
            </a:r>
            <a:r>
              <a:rPr lang="el-GR" sz="1400" b="1" dirty="0" smtClean="0">
                <a:solidFill>
                  <a:srgbClr val="014785"/>
                </a:solidFill>
              </a:rPr>
              <a:t>χωρίς να δίδεται δυνατότητα προσπέρασης</a:t>
            </a:r>
            <a:r>
              <a:rPr lang="el-GR" sz="1400" dirty="0" smtClean="0">
                <a:solidFill>
                  <a:srgbClr val="014785"/>
                </a:solidFill>
              </a:rPr>
              <a:t>, με συνέπεια αυξημένη επικινδυνότητα και χρόνο διαδρομής που φθάνει τη μία ώρα.</a:t>
            </a:r>
            <a:endParaRPr lang="en-US" sz="1400" dirty="0">
              <a:solidFill>
                <a:srgbClr val="014785"/>
              </a:solidFill>
            </a:endParaRPr>
          </a:p>
        </p:txBody>
      </p:sp>
      <p:pic>
        <p:nvPicPr>
          <p:cNvPr id="12" name="Content Placeholder 13">
            <a:extLst>
              <a:ext uri="{FF2B5EF4-FFF2-40B4-BE49-F238E27FC236}">
                <a16:creationId xmlns="" xmlns:a16="http://schemas.microsoft.com/office/drawing/2014/main" id="{07E5AC3D-1A5A-44EC-A3CC-7F4236367EE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5360" y="1628800"/>
            <a:ext cx="4315054" cy="4988966"/>
          </a:xfrm>
          <a:prstGeom prst="rect">
            <a:avLst/>
          </a:prstGeom>
        </p:spPr>
      </p:pic>
      <p:sp>
        <p:nvSpPr>
          <p:cNvPr id="13" name="12 - Θέση περιεχομένου"/>
          <p:cNvSpPr>
            <a:spLocks noGrp="1"/>
          </p:cNvSpPr>
          <p:nvPr>
            <p:ph sz="quarter" idx="1"/>
          </p:nvPr>
        </p:nvSpPr>
        <p:spPr/>
        <p:txBody>
          <a:bodyPr/>
          <a:lstStyle/>
          <a:p>
            <a:endParaRPr lang="en-US" dirty="0" smtClean="0"/>
          </a:p>
          <a:p>
            <a:endParaRPr lang="el-GR" dirty="0"/>
          </a:p>
        </p:txBody>
      </p:sp>
      <p:grpSp>
        <p:nvGrpSpPr>
          <p:cNvPr id="14" name="Group 31">
            <a:extLst>
              <a:ext uri="{FF2B5EF4-FFF2-40B4-BE49-F238E27FC236}">
                <a16:creationId xmlns="" xmlns:a16="http://schemas.microsoft.com/office/drawing/2014/main" id="{36E06ECD-82F3-4643-B3BE-CA24E5D574EF}"/>
              </a:ext>
            </a:extLst>
          </p:cNvPr>
          <p:cNvGrpSpPr/>
          <p:nvPr/>
        </p:nvGrpSpPr>
        <p:grpSpPr>
          <a:xfrm>
            <a:off x="1631504" y="4941168"/>
            <a:ext cx="2981922" cy="1656184"/>
            <a:chOff x="3359696" y="2636912"/>
            <a:chExt cx="2592288" cy="2952328"/>
          </a:xfrm>
        </p:grpSpPr>
        <p:sp>
          <p:nvSpPr>
            <p:cNvPr id="15" name="TextBox 15">
              <a:extLst>
                <a:ext uri="{FF2B5EF4-FFF2-40B4-BE49-F238E27FC236}">
                  <a16:creationId xmlns="" xmlns:a16="http://schemas.microsoft.com/office/drawing/2014/main" id="{80014694-8255-4103-83E0-77FEBCDAEAE1}"/>
                </a:ext>
              </a:extLst>
            </p:cNvPr>
            <p:cNvSpPr txBox="1"/>
            <p:nvPr/>
          </p:nvSpPr>
          <p:spPr>
            <a:xfrm>
              <a:off x="3791744" y="3398579"/>
              <a:ext cx="1800200" cy="707886"/>
            </a:xfrm>
            <a:prstGeom prst="rect">
              <a:avLst/>
            </a:prstGeom>
            <a:noFill/>
          </p:spPr>
          <p:txBody>
            <a:bodyPr wrap="square" rtlCol="0">
              <a:spAutoFit/>
            </a:bodyPr>
            <a:lstStyle/>
            <a:p>
              <a:pPr algn="ctr"/>
              <a:r>
                <a:rPr lang="el-GR" sz="2000" b="1" dirty="0">
                  <a:solidFill>
                    <a:srgbClr val="D31416"/>
                  </a:solidFill>
                  <a:latin typeface="Arial" panose="020B0604020202020204" pitchFamily="34" charset="0"/>
                  <a:cs typeface="Arial" panose="020B0604020202020204" pitchFamily="34" charset="0"/>
                </a:rPr>
                <a:t>ΠΕΡΙΟΧΗ ΕΡΓΟΥ</a:t>
              </a:r>
            </a:p>
          </p:txBody>
        </p:sp>
        <p:sp>
          <p:nvSpPr>
            <p:cNvPr id="16" name="Oval 14">
              <a:extLst>
                <a:ext uri="{FF2B5EF4-FFF2-40B4-BE49-F238E27FC236}">
                  <a16:creationId xmlns="" xmlns:a16="http://schemas.microsoft.com/office/drawing/2014/main" id="{8B8D640F-244D-447C-ACFF-8F7400920189}"/>
                </a:ext>
              </a:extLst>
            </p:cNvPr>
            <p:cNvSpPr/>
            <p:nvPr/>
          </p:nvSpPr>
          <p:spPr>
            <a:xfrm>
              <a:off x="3359696" y="2636912"/>
              <a:ext cx="2592288" cy="2952328"/>
            </a:xfrm>
            <a:prstGeom prst="ellipse">
              <a:avLst/>
            </a:prstGeom>
            <a:noFill/>
            <a:ln w="63500">
              <a:solidFill>
                <a:srgbClr val="D3141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7" name="Picture 3" descr="A close up of a sign&#10;&#10;Description automatically generated">
            <a:extLst>
              <a:ext uri="{FF2B5EF4-FFF2-40B4-BE49-F238E27FC236}">
                <a16:creationId xmlns="" xmlns:a16="http://schemas.microsoft.com/office/drawing/2014/main" id="{DCFAC494-4D00-4637-89C2-3CCBB4C2020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9336" y="0"/>
            <a:ext cx="4588227" cy="764704"/>
          </a:xfrm>
          <a:prstGeom prst="rect">
            <a:avLst/>
          </a:prstGeom>
        </p:spPr>
      </p:pic>
    </p:spTree>
    <p:extLst>
      <p:ext uri="{BB962C8B-B14F-4D97-AF65-F5344CB8AC3E}">
        <p14:creationId xmlns="" xmlns:p14="http://schemas.microsoft.com/office/powerpoint/2010/main" val="21325099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620688"/>
            <a:ext cx="10704632" cy="598512"/>
          </a:xfrm>
        </p:spPr>
        <p:txBody>
          <a:bodyPr>
            <a:noAutofit/>
          </a:bodyPr>
          <a:lstStyle/>
          <a:p>
            <a:pPr algn="ctr"/>
            <a:r>
              <a:rPr lang="el-GR" sz="3600" dirty="0">
                <a:solidFill>
                  <a:schemeClr val="accent2"/>
                </a:solidFill>
                <a:latin typeface="+mn-lt"/>
              </a:rPr>
              <a:t>Προτεινόμενη Λύση (1/3)</a:t>
            </a:r>
          </a:p>
        </p:txBody>
      </p:sp>
      <p:sp>
        <p:nvSpPr>
          <p:cNvPr id="3" name="Slide Number Placeholder 2"/>
          <p:cNvSpPr>
            <a:spLocks noGrp="1"/>
          </p:cNvSpPr>
          <p:nvPr>
            <p:ph type="sldNum" sz="quarter" idx="12"/>
          </p:nvPr>
        </p:nvSpPr>
        <p:spPr/>
        <p:txBody>
          <a:bodyPr>
            <a:normAutofit fontScale="85000" lnSpcReduction="20000"/>
          </a:bodyPr>
          <a:lstStyle/>
          <a:p>
            <a:fld id="{82EA8877-860A-4570-B2A9-0FCD21AEE0A6}" type="slidenum">
              <a:rPr lang="en-US" smtClean="0"/>
              <a:pPr/>
              <a:t>3</a:t>
            </a:fld>
            <a:endParaRPr lang="en-US" dirty="0"/>
          </a:p>
        </p:txBody>
      </p:sp>
      <p:grpSp>
        <p:nvGrpSpPr>
          <p:cNvPr id="12" name="Group 11">
            <a:extLst>
              <a:ext uri="{FF2B5EF4-FFF2-40B4-BE49-F238E27FC236}">
                <a16:creationId xmlns="" xmlns:a16="http://schemas.microsoft.com/office/drawing/2014/main" id="{605909E3-ADB6-0B3B-9DF6-C940025734AA}"/>
              </a:ext>
            </a:extLst>
          </p:cNvPr>
          <p:cNvGrpSpPr/>
          <p:nvPr/>
        </p:nvGrpSpPr>
        <p:grpSpPr>
          <a:xfrm>
            <a:off x="416814" y="1628800"/>
            <a:ext cx="11511834" cy="4752528"/>
            <a:chOff x="416814" y="1628800"/>
            <a:chExt cx="11511834" cy="4752528"/>
          </a:xfrm>
        </p:grpSpPr>
        <p:sp>
          <p:nvSpPr>
            <p:cNvPr id="9" name="Content Placeholder 5">
              <a:extLst>
                <a:ext uri="{FF2B5EF4-FFF2-40B4-BE49-F238E27FC236}">
                  <a16:creationId xmlns="" xmlns:a16="http://schemas.microsoft.com/office/drawing/2014/main" id="{1810873C-F25C-BDE1-0D98-9897F0EE78FA}"/>
                </a:ext>
              </a:extLst>
            </p:cNvPr>
            <p:cNvSpPr txBox="1">
              <a:spLocks/>
            </p:cNvSpPr>
            <p:nvPr/>
          </p:nvSpPr>
          <p:spPr>
            <a:xfrm>
              <a:off x="1492624" y="1628800"/>
              <a:ext cx="10436024" cy="475252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1800"/>
                </a:spcBef>
                <a:buFont typeface="Wingdings"/>
                <a:buNone/>
              </a:pPr>
              <a:r>
                <a:rPr lang="el-GR" sz="2200" dirty="0">
                  <a:solidFill>
                    <a:srgbClr val="014785"/>
                  </a:solidFill>
                </a:rPr>
                <a:t>Προβλέπονται οι ακόλουθες εργασίες κατά μήκος της οδού</a:t>
              </a:r>
              <a:r>
                <a:rPr lang="en-US" sz="2200" dirty="0">
                  <a:solidFill>
                    <a:srgbClr val="014785"/>
                  </a:solidFill>
                </a:rPr>
                <a:t>:</a:t>
              </a:r>
            </a:p>
            <a:p>
              <a:pPr marL="354013" indent="-354013">
                <a:spcBef>
                  <a:spcPts val="1800"/>
                </a:spcBef>
                <a:buFont typeface="Wingdings"/>
                <a:buNone/>
              </a:pPr>
              <a:r>
                <a:rPr lang="en-US" sz="2200" dirty="0">
                  <a:solidFill>
                    <a:srgbClr val="014785"/>
                  </a:solidFill>
                </a:rPr>
                <a:t>1.	</a:t>
              </a:r>
              <a:r>
                <a:rPr lang="el-GR" sz="2200" b="1" dirty="0">
                  <a:solidFill>
                    <a:srgbClr val="014785"/>
                  </a:solidFill>
                </a:rPr>
                <a:t>Τμήματα εντός οικισμών συνολικού μήκους 14χλμ</a:t>
              </a:r>
              <a:r>
                <a:rPr lang="en-US" sz="2200" dirty="0">
                  <a:solidFill>
                    <a:srgbClr val="014785"/>
                  </a:solidFill>
                </a:rPr>
                <a:t>:</a:t>
              </a:r>
            </a:p>
            <a:p>
              <a:pPr marL="354013" indent="-354013">
                <a:spcBef>
                  <a:spcPts val="0"/>
                </a:spcBef>
                <a:buFont typeface="Wingdings"/>
                <a:buNone/>
              </a:pPr>
              <a:r>
                <a:rPr lang="en-US" sz="2200" dirty="0">
                  <a:solidFill>
                    <a:srgbClr val="014785"/>
                  </a:solidFill>
                </a:rPr>
                <a:t>	</a:t>
              </a:r>
              <a:r>
                <a:rPr lang="el-GR" sz="2200" dirty="0">
                  <a:solidFill>
                    <a:srgbClr val="014785"/>
                  </a:solidFill>
                </a:rPr>
                <a:t>Ήπια μέτρα βελτίωσης της οδικής ασφάλειας (</a:t>
              </a:r>
              <a:r>
                <a:rPr lang="el-GR" sz="2200" dirty="0" err="1">
                  <a:solidFill>
                    <a:srgbClr val="014785"/>
                  </a:solidFill>
                </a:rPr>
                <a:t>πεζοδιαβάσεις</a:t>
              </a:r>
              <a:r>
                <a:rPr lang="el-GR" sz="2200" dirty="0">
                  <a:solidFill>
                    <a:srgbClr val="014785"/>
                  </a:solidFill>
                </a:rPr>
                <a:t>, προστατευτικά στοιχεία, </a:t>
              </a:r>
              <a:r>
                <a:rPr lang="el-GR" sz="2200" dirty="0" err="1">
                  <a:solidFill>
                    <a:srgbClr val="014785"/>
                  </a:solidFill>
                </a:rPr>
                <a:t>κλπ</a:t>
              </a:r>
              <a:r>
                <a:rPr lang="el-GR" sz="2200" dirty="0">
                  <a:solidFill>
                    <a:srgbClr val="014785"/>
                  </a:solidFill>
                </a:rPr>
                <a:t>).</a:t>
              </a:r>
            </a:p>
            <a:p>
              <a:pPr marL="354013" indent="-354013">
                <a:spcBef>
                  <a:spcPts val="2400"/>
                </a:spcBef>
                <a:buFont typeface="Wingdings"/>
                <a:buNone/>
              </a:pPr>
              <a:r>
                <a:rPr lang="el-GR" sz="2200" dirty="0">
                  <a:solidFill>
                    <a:srgbClr val="014785"/>
                  </a:solidFill>
                </a:rPr>
                <a:t>2</a:t>
              </a:r>
              <a:r>
                <a:rPr lang="en-US" sz="2200" dirty="0">
                  <a:solidFill>
                    <a:srgbClr val="014785"/>
                  </a:solidFill>
                </a:rPr>
                <a:t>.	</a:t>
              </a:r>
              <a:r>
                <a:rPr lang="el-GR" sz="2200" b="1" dirty="0">
                  <a:solidFill>
                    <a:srgbClr val="014785"/>
                  </a:solidFill>
                </a:rPr>
                <a:t>Τμήματα εκτός οικισμών με παρόδιες χρήσεις συνολικού μήκους 8χλμ</a:t>
              </a:r>
              <a:r>
                <a:rPr lang="en-US" sz="2200" dirty="0">
                  <a:solidFill>
                    <a:srgbClr val="014785"/>
                  </a:solidFill>
                </a:rPr>
                <a:t>:</a:t>
              </a:r>
            </a:p>
            <a:p>
              <a:pPr marL="354013" indent="-354013">
                <a:spcBef>
                  <a:spcPts val="0"/>
                </a:spcBef>
                <a:buFont typeface="Wingdings"/>
                <a:buNone/>
              </a:pPr>
              <a:r>
                <a:rPr lang="en-US" sz="2200" dirty="0">
                  <a:solidFill>
                    <a:srgbClr val="014785"/>
                  </a:solidFill>
                </a:rPr>
                <a:t>	</a:t>
              </a:r>
              <a:r>
                <a:rPr lang="el-GR" sz="2200" dirty="0">
                  <a:solidFill>
                    <a:srgbClr val="014785"/>
                  </a:solidFill>
                </a:rPr>
                <a:t>Βελτίωση της χάραξης και </a:t>
              </a:r>
              <a:r>
                <a:rPr lang="el-GR" sz="2200" dirty="0" err="1">
                  <a:solidFill>
                    <a:srgbClr val="014785"/>
                  </a:solidFill>
                </a:rPr>
                <a:t>διαπλάτυνση</a:t>
              </a:r>
              <a:r>
                <a:rPr lang="el-GR" sz="2200" dirty="0">
                  <a:solidFill>
                    <a:srgbClr val="014785"/>
                  </a:solidFill>
                </a:rPr>
                <a:t> της οδού σε σταθερό πλάτος 7,50μ).</a:t>
              </a:r>
            </a:p>
            <a:p>
              <a:pPr marL="355600" indent="-355600">
                <a:spcBef>
                  <a:spcPts val="4200"/>
                </a:spcBef>
                <a:buFont typeface="Wingdings"/>
                <a:buNone/>
              </a:pPr>
              <a:r>
                <a:rPr lang="el-GR" sz="2200" dirty="0">
                  <a:solidFill>
                    <a:srgbClr val="014785"/>
                  </a:solidFill>
                </a:rPr>
                <a:t>3.	</a:t>
              </a:r>
              <a:r>
                <a:rPr lang="el-GR" sz="2200" b="1" dirty="0">
                  <a:solidFill>
                    <a:srgbClr val="014785"/>
                  </a:solidFill>
                </a:rPr>
                <a:t>Υπεραστικά τμήματα συνολικού μήκους 15χλμ</a:t>
              </a:r>
              <a:r>
                <a:rPr lang="en-US" sz="2200" b="1" dirty="0">
                  <a:solidFill>
                    <a:srgbClr val="014785"/>
                  </a:solidFill>
                </a:rPr>
                <a:t>:</a:t>
              </a:r>
            </a:p>
            <a:p>
              <a:pPr marL="355600" indent="-355600">
                <a:spcBef>
                  <a:spcPts val="0"/>
                </a:spcBef>
                <a:buNone/>
              </a:pPr>
              <a:r>
                <a:rPr lang="en-US" sz="2200" dirty="0">
                  <a:solidFill>
                    <a:srgbClr val="014785"/>
                  </a:solidFill>
                </a:rPr>
                <a:t>	</a:t>
              </a:r>
              <a:r>
                <a:rPr lang="el-GR" sz="2200" dirty="0">
                  <a:solidFill>
                    <a:srgbClr val="014785"/>
                  </a:solidFill>
                </a:rPr>
                <a:t>Βελτίωση της χάραξης και πρόβλεψη 3</a:t>
              </a:r>
              <a:r>
                <a:rPr lang="el-GR" sz="2200" baseline="30000" dirty="0">
                  <a:solidFill>
                    <a:srgbClr val="014785"/>
                  </a:solidFill>
                </a:rPr>
                <a:t>ης </a:t>
              </a:r>
              <a:r>
                <a:rPr lang="el-GR" sz="2200" dirty="0">
                  <a:solidFill>
                    <a:srgbClr val="014785"/>
                  </a:solidFill>
                </a:rPr>
                <a:t> λωρίδας εναλλασσόμενης προσπέρασης με αύξηση του πλάτους της οδού στα 12,00μ).</a:t>
              </a:r>
            </a:p>
            <a:p>
              <a:pPr marL="355600" indent="-355600">
                <a:spcBef>
                  <a:spcPts val="1800"/>
                </a:spcBef>
                <a:buFont typeface="Wingdings"/>
                <a:buNone/>
              </a:pPr>
              <a:r>
                <a:rPr lang="el-GR" sz="2200" dirty="0">
                  <a:solidFill>
                    <a:srgbClr val="014785"/>
                  </a:solidFill>
                  <a:latin typeface="Arial Nova Light" panose="020B0304020202020204" pitchFamily="34" charset="0"/>
                </a:rPr>
                <a:t>	</a:t>
              </a:r>
              <a:r>
                <a:rPr lang="en-US" sz="2200" dirty="0">
                  <a:solidFill>
                    <a:srgbClr val="014785"/>
                  </a:solidFill>
                  <a:latin typeface="Arial Nova Light" panose="020B0304020202020204" pitchFamily="34" charset="0"/>
                </a:rPr>
                <a:t/>
              </a:r>
              <a:br>
                <a:rPr lang="en-US" sz="2200" dirty="0">
                  <a:solidFill>
                    <a:srgbClr val="014785"/>
                  </a:solidFill>
                  <a:latin typeface="Arial Nova Light" panose="020B0304020202020204" pitchFamily="34" charset="0"/>
                </a:rPr>
              </a:br>
              <a:endParaRPr lang="el-GR" sz="2200" dirty="0">
                <a:solidFill>
                  <a:srgbClr val="014785"/>
                </a:solidFill>
                <a:latin typeface="Arial Nova Light" panose="020B0304020202020204" pitchFamily="34" charset="0"/>
              </a:endParaRPr>
            </a:p>
          </p:txBody>
        </p:sp>
        <p:pic>
          <p:nvPicPr>
            <p:cNvPr id="11" name="Picture 10" descr="A picture containing shape&#10;&#10;Description automatically generated">
              <a:extLst>
                <a:ext uri="{FF2B5EF4-FFF2-40B4-BE49-F238E27FC236}">
                  <a16:creationId xmlns="" xmlns:a16="http://schemas.microsoft.com/office/drawing/2014/main" id="{E729BD33-E6C2-D0C2-137F-BED6E153C7C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6814" y="2132856"/>
              <a:ext cx="800100" cy="3096344"/>
            </a:xfrm>
            <a:prstGeom prst="rect">
              <a:avLst/>
            </a:prstGeom>
          </p:spPr>
        </p:pic>
      </p:grpSp>
      <p:pic>
        <p:nvPicPr>
          <p:cNvPr id="8" name="Picture 3" descr="A close up of a sign&#10;&#10;Description automatically generated">
            <a:extLst>
              <a:ext uri="{FF2B5EF4-FFF2-40B4-BE49-F238E27FC236}">
                <a16:creationId xmlns="" xmlns:a16="http://schemas.microsoft.com/office/drawing/2014/main" id="{DCFAC494-4D00-4637-89C2-3CCBB4C2020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1344" y="44624"/>
            <a:ext cx="5020276" cy="836712"/>
          </a:xfrm>
          <a:prstGeom prst="rect">
            <a:avLst/>
          </a:prstGeom>
        </p:spPr>
      </p:pic>
    </p:spTree>
    <p:extLst>
      <p:ext uri="{BB962C8B-B14F-4D97-AF65-F5344CB8AC3E}">
        <p14:creationId xmlns="" xmlns:p14="http://schemas.microsoft.com/office/powerpoint/2010/main" val="45165609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476672"/>
            <a:ext cx="10776640" cy="742528"/>
          </a:xfrm>
        </p:spPr>
        <p:txBody>
          <a:bodyPr>
            <a:noAutofit/>
          </a:bodyPr>
          <a:lstStyle/>
          <a:p>
            <a:pPr algn="ctr"/>
            <a:r>
              <a:rPr lang="el-GR" sz="3600" dirty="0">
                <a:solidFill>
                  <a:schemeClr val="accent2"/>
                </a:solidFill>
                <a:latin typeface="+mn-lt"/>
              </a:rPr>
              <a:t>Προτεινόμενη Λύση (2/3)</a:t>
            </a:r>
          </a:p>
        </p:txBody>
      </p:sp>
      <p:sp>
        <p:nvSpPr>
          <p:cNvPr id="3" name="Slide Number Placeholder 2"/>
          <p:cNvSpPr>
            <a:spLocks noGrp="1"/>
          </p:cNvSpPr>
          <p:nvPr>
            <p:ph type="sldNum" sz="quarter" idx="12"/>
          </p:nvPr>
        </p:nvSpPr>
        <p:spPr/>
        <p:txBody>
          <a:bodyPr>
            <a:normAutofit fontScale="85000" lnSpcReduction="20000"/>
          </a:bodyPr>
          <a:lstStyle/>
          <a:p>
            <a:fld id="{82EA8877-860A-4570-B2A9-0FCD21AEE0A6}" type="slidenum">
              <a:rPr lang="en-US" smtClean="0"/>
              <a:pPr/>
              <a:t>4</a:t>
            </a:fld>
            <a:endParaRPr lang="en-US" dirty="0"/>
          </a:p>
        </p:txBody>
      </p:sp>
      <p:pic>
        <p:nvPicPr>
          <p:cNvPr id="6" name="Picture 5" descr="Map&#10;&#10;Description automatically generated">
            <a:extLst>
              <a:ext uri="{FF2B5EF4-FFF2-40B4-BE49-F238E27FC236}">
                <a16:creationId xmlns="" xmlns:a16="http://schemas.microsoft.com/office/drawing/2014/main" id="{B74A3495-8E83-4959-14CF-853A82A66DE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43472" y="1581911"/>
            <a:ext cx="8990832" cy="5302286"/>
          </a:xfrm>
          <a:prstGeom prst="rect">
            <a:avLst/>
          </a:prstGeom>
        </p:spPr>
      </p:pic>
      <p:pic>
        <p:nvPicPr>
          <p:cNvPr id="7" name="Picture 3" descr="A close up of a sign&#10;&#10;Description automatically generated">
            <a:extLst>
              <a:ext uri="{FF2B5EF4-FFF2-40B4-BE49-F238E27FC236}">
                <a16:creationId xmlns="" xmlns:a16="http://schemas.microsoft.com/office/drawing/2014/main" id="{DCFAC494-4D00-4637-89C2-3CCBB4C2020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9336" y="0"/>
            <a:ext cx="5020276" cy="836712"/>
          </a:xfrm>
          <a:prstGeom prst="rect">
            <a:avLst/>
          </a:prstGeom>
        </p:spPr>
      </p:pic>
    </p:spTree>
    <p:extLst>
      <p:ext uri="{BB962C8B-B14F-4D97-AF65-F5344CB8AC3E}">
        <p14:creationId xmlns="" xmlns:p14="http://schemas.microsoft.com/office/powerpoint/2010/main" val="264903493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476672"/>
            <a:ext cx="10776640" cy="742528"/>
          </a:xfrm>
        </p:spPr>
        <p:txBody>
          <a:bodyPr>
            <a:noAutofit/>
          </a:bodyPr>
          <a:lstStyle/>
          <a:p>
            <a:pPr algn="ctr"/>
            <a:r>
              <a:rPr lang="el-GR" sz="3600" dirty="0">
                <a:solidFill>
                  <a:schemeClr val="accent2"/>
                </a:solidFill>
                <a:latin typeface="+mn-lt"/>
              </a:rPr>
              <a:t>Προτεινόμενη Λύση (3/3)</a:t>
            </a:r>
          </a:p>
        </p:txBody>
      </p:sp>
      <p:sp>
        <p:nvSpPr>
          <p:cNvPr id="3" name="Slide Number Placeholder 2"/>
          <p:cNvSpPr>
            <a:spLocks noGrp="1"/>
          </p:cNvSpPr>
          <p:nvPr>
            <p:ph type="sldNum" sz="quarter" idx="12"/>
          </p:nvPr>
        </p:nvSpPr>
        <p:spPr/>
        <p:txBody>
          <a:bodyPr>
            <a:normAutofit fontScale="85000" lnSpcReduction="20000"/>
          </a:bodyPr>
          <a:lstStyle/>
          <a:p>
            <a:fld id="{82EA8877-860A-4570-B2A9-0FCD21AEE0A6}" type="slidenum">
              <a:rPr lang="en-US" smtClean="0"/>
              <a:pPr/>
              <a:t>5</a:t>
            </a:fld>
            <a:endParaRPr lang="en-US" dirty="0"/>
          </a:p>
        </p:txBody>
      </p:sp>
      <p:sp>
        <p:nvSpPr>
          <p:cNvPr id="5" name="Content Placeholder 5">
            <a:extLst>
              <a:ext uri="{FF2B5EF4-FFF2-40B4-BE49-F238E27FC236}">
                <a16:creationId xmlns="" xmlns:a16="http://schemas.microsoft.com/office/drawing/2014/main" id="{EB672227-A860-FD31-CB50-9B97EDE8A4FD}"/>
              </a:ext>
            </a:extLst>
          </p:cNvPr>
          <p:cNvSpPr txBox="1">
            <a:spLocks/>
          </p:cNvSpPr>
          <p:nvPr/>
        </p:nvSpPr>
        <p:spPr>
          <a:xfrm>
            <a:off x="711200" y="1772816"/>
            <a:ext cx="11073432" cy="412776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1800"/>
              </a:spcBef>
              <a:buFont typeface="Wingdings"/>
              <a:buNone/>
            </a:pPr>
            <a:endParaRPr lang="el-GR" sz="2200" dirty="0">
              <a:solidFill>
                <a:srgbClr val="014785"/>
              </a:solidFill>
              <a:latin typeface="Arial Nova Light" panose="020B0304020202020204" pitchFamily="34" charset="0"/>
            </a:endParaRPr>
          </a:p>
        </p:txBody>
      </p:sp>
      <p:sp>
        <p:nvSpPr>
          <p:cNvPr id="6" name="Content Placeholder 5">
            <a:extLst>
              <a:ext uri="{FF2B5EF4-FFF2-40B4-BE49-F238E27FC236}">
                <a16:creationId xmlns="" xmlns:a16="http://schemas.microsoft.com/office/drawing/2014/main" id="{A829447F-1790-AF36-DE5F-25125CF2E0EF}"/>
              </a:ext>
            </a:extLst>
          </p:cNvPr>
          <p:cNvSpPr>
            <a:spLocks noGrp="1"/>
          </p:cNvSpPr>
          <p:nvPr>
            <p:ph sz="quarter" idx="1"/>
          </p:nvPr>
        </p:nvSpPr>
        <p:spPr>
          <a:xfrm>
            <a:off x="401398" y="1516698"/>
            <a:ext cx="11521280" cy="5450565"/>
          </a:xfrm>
        </p:spPr>
        <p:txBody>
          <a:bodyPr>
            <a:normAutofit/>
          </a:bodyPr>
          <a:lstStyle/>
          <a:p>
            <a:pPr marL="450850" indent="-450850">
              <a:lnSpc>
                <a:spcPct val="120000"/>
              </a:lnSpc>
              <a:spcBef>
                <a:spcPts val="0"/>
              </a:spcBef>
              <a:spcAft>
                <a:spcPts val="600"/>
              </a:spcAft>
              <a:buNone/>
            </a:pPr>
            <a:r>
              <a:rPr lang="el-GR" sz="2200" dirty="0">
                <a:solidFill>
                  <a:srgbClr val="014785"/>
                </a:solidFill>
                <a:latin typeface="Arial Nova Light" panose="020B0304020202020204" pitchFamily="34" charset="0"/>
              </a:rPr>
              <a:t>4.	</a:t>
            </a:r>
            <a:r>
              <a:rPr lang="el-GR" sz="2000" b="1" dirty="0">
                <a:solidFill>
                  <a:srgbClr val="014785"/>
                </a:solidFill>
              </a:rPr>
              <a:t>Κατασκευή (12) ισόπεδων κόμβων </a:t>
            </a:r>
            <a:r>
              <a:rPr lang="el-GR" sz="2000" dirty="0">
                <a:solidFill>
                  <a:srgbClr val="014785"/>
                </a:solidFill>
              </a:rPr>
              <a:t>στις κύριες συνδέσεις κατά μήκος της οδού.</a:t>
            </a:r>
          </a:p>
          <a:p>
            <a:pPr marL="450850" indent="-450850">
              <a:lnSpc>
                <a:spcPct val="120000"/>
              </a:lnSpc>
              <a:spcBef>
                <a:spcPts val="0"/>
              </a:spcBef>
              <a:spcAft>
                <a:spcPts val="600"/>
              </a:spcAft>
              <a:buNone/>
            </a:pPr>
            <a:r>
              <a:rPr lang="el-GR" sz="2000" dirty="0">
                <a:solidFill>
                  <a:srgbClr val="014785"/>
                </a:solidFill>
              </a:rPr>
              <a:t>5.	</a:t>
            </a:r>
            <a:r>
              <a:rPr lang="el-GR" sz="2000" b="1" dirty="0">
                <a:solidFill>
                  <a:srgbClr val="014785"/>
                </a:solidFill>
              </a:rPr>
              <a:t>Κατασκευή νέας γέφυρας στην είσοδο του Πόρου </a:t>
            </a:r>
            <a:r>
              <a:rPr lang="el-GR" sz="2000" dirty="0">
                <a:solidFill>
                  <a:srgbClr val="014785"/>
                </a:solidFill>
              </a:rPr>
              <a:t>ανοίγματος 60μ για την ομαλή ροή της κυκλοφορίας.</a:t>
            </a:r>
          </a:p>
          <a:p>
            <a:pPr marL="450850" indent="-450850">
              <a:lnSpc>
                <a:spcPct val="120000"/>
              </a:lnSpc>
              <a:spcBef>
                <a:spcPts val="0"/>
              </a:spcBef>
              <a:spcAft>
                <a:spcPts val="600"/>
              </a:spcAft>
              <a:buNone/>
            </a:pPr>
            <a:r>
              <a:rPr lang="el-GR" sz="2000" dirty="0">
                <a:solidFill>
                  <a:srgbClr val="014785"/>
                </a:solidFill>
              </a:rPr>
              <a:t>6.</a:t>
            </a:r>
            <a:r>
              <a:rPr lang="el-GR" sz="2000" b="1" dirty="0">
                <a:solidFill>
                  <a:srgbClr val="014785"/>
                </a:solidFill>
              </a:rPr>
              <a:t>	Αντικατάσταση του συνόλου των 97 υφιστάμενων οχετών </a:t>
            </a:r>
            <a:r>
              <a:rPr lang="el-GR" sz="2000" dirty="0">
                <a:solidFill>
                  <a:srgbClr val="014785"/>
                </a:solidFill>
              </a:rPr>
              <a:t>της οδού με νέους, αυξημένης </a:t>
            </a:r>
            <a:r>
              <a:rPr lang="el-GR" sz="2000" dirty="0" err="1">
                <a:solidFill>
                  <a:srgbClr val="014785"/>
                </a:solidFill>
              </a:rPr>
              <a:t>παροχετευτικότητας</a:t>
            </a:r>
            <a:r>
              <a:rPr lang="el-GR" sz="2000" dirty="0">
                <a:solidFill>
                  <a:srgbClr val="014785"/>
                </a:solidFill>
              </a:rPr>
              <a:t> και δυνατότητας καθαρισμού από τα φερτά υλικά.</a:t>
            </a:r>
          </a:p>
          <a:p>
            <a:pPr marL="450850" indent="-450850">
              <a:lnSpc>
                <a:spcPct val="120000"/>
              </a:lnSpc>
              <a:spcBef>
                <a:spcPts val="0"/>
              </a:spcBef>
              <a:spcAft>
                <a:spcPts val="600"/>
              </a:spcAft>
              <a:buNone/>
            </a:pPr>
            <a:r>
              <a:rPr lang="el-GR" sz="2000" dirty="0">
                <a:solidFill>
                  <a:srgbClr val="014785"/>
                </a:solidFill>
              </a:rPr>
              <a:t>7.	</a:t>
            </a:r>
            <a:r>
              <a:rPr lang="el-GR" sz="2000" b="1" dirty="0">
                <a:solidFill>
                  <a:srgbClr val="014785"/>
                </a:solidFill>
              </a:rPr>
              <a:t>Κατασκευή τοίχων αντιστήριξης </a:t>
            </a:r>
            <a:r>
              <a:rPr lang="el-GR" sz="2000" dirty="0">
                <a:solidFill>
                  <a:srgbClr val="014785"/>
                </a:solidFill>
              </a:rPr>
              <a:t>προς τα </a:t>
            </a:r>
            <a:r>
              <a:rPr lang="el-GR" sz="2000" dirty="0" err="1">
                <a:solidFill>
                  <a:srgbClr val="014785"/>
                </a:solidFill>
              </a:rPr>
              <a:t>κατάντη</a:t>
            </a:r>
            <a:r>
              <a:rPr lang="el-GR" sz="2000" dirty="0">
                <a:solidFill>
                  <a:srgbClr val="014785"/>
                </a:solidFill>
              </a:rPr>
              <a:t> συνολικού μήκους άνω των 5χλμ για την προστασία του σώματος της οδού.</a:t>
            </a:r>
          </a:p>
          <a:p>
            <a:pPr marL="450850" indent="-450850">
              <a:lnSpc>
                <a:spcPct val="120000"/>
              </a:lnSpc>
              <a:spcBef>
                <a:spcPts val="0"/>
              </a:spcBef>
              <a:spcAft>
                <a:spcPts val="600"/>
              </a:spcAft>
              <a:buNone/>
            </a:pPr>
            <a:r>
              <a:rPr lang="el-GR" sz="2000" dirty="0">
                <a:solidFill>
                  <a:srgbClr val="014785"/>
                </a:solidFill>
              </a:rPr>
              <a:t>8.	</a:t>
            </a:r>
            <a:r>
              <a:rPr lang="el-GR" sz="2000" b="1" dirty="0">
                <a:solidFill>
                  <a:srgbClr val="014785"/>
                </a:solidFill>
              </a:rPr>
              <a:t>Έργα προστασίας των πρανών</a:t>
            </a:r>
            <a:r>
              <a:rPr lang="el-GR" sz="2000" dirty="0">
                <a:solidFill>
                  <a:srgbClr val="014785"/>
                </a:solidFill>
              </a:rPr>
              <a:t>.</a:t>
            </a:r>
          </a:p>
          <a:p>
            <a:pPr marL="450850" indent="-450850">
              <a:lnSpc>
                <a:spcPct val="120000"/>
              </a:lnSpc>
              <a:spcBef>
                <a:spcPts val="0"/>
              </a:spcBef>
              <a:spcAft>
                <a:spcPts val="600"/>
              </a:spcAft>
              <a:buNone/>
            </a:pPr>
            <a:r>
              <a:rPr lang="el-GR" sz="2000" dirty="0">
                <a:solidFill>
                  <a:srgbClr val="014785"/>
                </a:solidFill>
              </a:rPr>
              <a:t>9.	</a:t>
            </a:r>
            <a:r>
              <a:rPr lang="el-GR" sz="2000" b="1" dirty="0">
                <a:solidFill>
                  <a:srgbClr val="014785"/>
                </a:solidFill>
              </a:rPr>
              <a:t>Διάστρωση </a:t>
            </a:r>
            <a:r>
              <a:rPr lang="el-GR" sz="2000" b="1" dirty="0" err="1">
                <a:solidFill>
                  <a:srgbClr val="014785"/>
                </a:solidFill>
              </a:rPr>
              <a:t>αντιολιθηρής</a:t>
            </a:r>
            <a:r>
              <a:rPr lang="el-GR" sz="2000" b="1" dirty="0">
                <a:solidFill>
                  <a:srgbClr val="014785"/>
                </a:solidFill>
              </a:rPr>
              <a:t> ασφαλτικής στρώσης κυκλοφορίας </a:t>
            </a:r>
            <a:r>
              <a:rPr lang="el-GR" sz="2000" dirty="0">
                <a:solidFill>
                  <a:srgbClr val="014785"/>
                </a:solidFill>
              </a:rPr>
              <a:t>σε όλο το μήκος.</a:t>
            </a:r>
          </a:p>
          <a:p>
            <a:pPr marL="450850" indent="-450850">
              <a:lnSpc>
                <a:spcPct val="120000"/>
              </a:lnSpc>
              <a:spcBef>
                <a:spcPts val="0"/>
              </a:spcBef>
              <a:spcAft>
                <a:spcPts val="600"/>
              </a:spcAft>
              <a:buNone/>
            </a:pPr>
            <a:r>
              <a:rPr lang="el-GR" sz="2000" dirty="0">
                <a:solidFill>
                  <a:srgbClr val="014785"/>
                </a:solidFill>
              </a:rPr>
              <a:t>10.	</a:t>
            </a:r>
            <a:r>
              <a:rPr lang="el-GR" sz="2000" b="1" dirty="0">
                <a:solidFill>
                  <a:srgbClr val="014785"/>
                </a:solidFill>
              </a:rPr>
              <a:t>Διαγράμμιση, οριζόντια και κατακόρυφη σήμανση </a:t>
            </a:r>
            <a:r>
              <a:rPr lang="el-GR" sz="2000" dirty="0">
                <a:solidFill>
                  <a:srgbClr val="014785"/>
                </a:solidFill>
              </a:rPr>
              <a:t>.</a:t>
            </a:r>
          </a:p>
          <a:p>
            <a:pPr marL="450850" indent="-450850">
              <a:lnSpc>
                <a:spcPct val="120000"/>
              </a:lnSpc>
              <a:spcBef>
                <a:spcPts val="0"/>
              </a:spcBef>
              <a:spcAft>
                <a:spcPts val="600"/>
              </a:spcAft>
              <a:buNone/>
            </a:pPr>
            <a:r>
              <a:rPr lang="el-GR" sz="2000" dirty="0">
                <a:solidFill>
                  <a:srgbClr val="014785"/>
                </a:solidFill>
              </a:rPr>
              <a:t>11.	</a:t>
            </a:r>
            <a:r>
              <a:rPr lang="el-GR" sz="2000" b="1" dirty="0">
                <a:solidFill>
                  <a:srgbClr val="014785"/>
                </a:solidFill>
              </a:rPr>
              <a:t>Τοποθέτηση στηθαίων ασφαλείας</a:t>
            </a:r>
            <a:r>
              <a:rPr lang="el-GR" sz="2000" dirty="0">
                <a:solidFill>
                  <a:srgbClr val="014785"/>
                </a:solidFill>
              </a:rPr>
              <a:t>.</a:t>
            </a:r>
          </a:p>
          <a:p>
            <a:pPr marL="354013" indent="-354013">
              <a:lnSpc>
                <a:spcPct val="120000"/>
              </a:lnSpc>
              <a:spcBef>
                <a:spcPts val="0"/>
              </a:spcBef>
              <a:spcAft>
                <a:spcPts val="600"/>
              </a:spcAft>
              <a:buNone/>
            </a:pPr>
            <a:endParaRPr lang="el-GR" sz="2200" dirty="0">
              <a:solidFill>
                <a:srgbClr val="014785"/>
              </a:solidFill>
              <a:latin typeface="Arial Nova Light" panose="020B0304020202020204" pitchFamily="34" charset="0"/>
            </a:endParaRPr>
          </a:p>
          <a:p>
            <a:pPr marL="354013" indent="-354013">
              <a:lnSpc>
                <a:spcPct val="120000"/>
              </a:lnSpc>
              <a:spcBef>
                <a:spcPts val="0"/>
              </a:spcBef>
              <a:spcAft>
                <a:spcPts val="600"/>
              </a:spcAft>
              <a:buNone/>
            </a:pPr>
            <a:endParaRPr lang="el-GR" sz="2200" dirty="0">
              <a:solidFill>
                <a:srgbClr val="014785"/>
              </a:solidFill>
              <a:latin typeface="Arial Nova Light" panose="020B0304020202020204" pitchFamily="34" charset="0"/>
            </a:endParaRPr>
          </a:p>
          <a:p>
            <a:pPr marL="354013" indent="-354013">
              <a:lnSpc>
                <a:spcPct val="120000"/>
              </a:lnSpc>
              <a:spcBef>
                <a:spcPts val="0"/>
              </a:spcBef>
              <a:spcAft>
                <a:spcPts val="600"/>
              </a:spcAft>
              <a:buNone/>
            </a:pPr>
            <a:endParaRPr lang="el-GR" sz="2200" dirty="0">
              <a:solidFill>
                <a:srgbClr val="014785"/>
              </a:solidFill>
              <a:latin typeface="Arial Nova Light" panose="020B0304020202020204" pitchFamily="34" charset="0"/>
            </a:endParaRPr>
          </a:p>
        </p:txBody>
      </p:sp>
      <p:pic>
        <p:nvPicPr>
          <p:cNvPr id="8" name="Picture 3" descr="A close up of a sign&#10;&#10;Description automatically generated">
            <a:extLst>
              <a:ext uri="{FF2B5EF4-FFF2-40B4-BE49-F238E27FC236}">
                <a16:creationId xmlns="" xmlns:a16="http://schemas.microsoft.com/office/drawing/2014/main" id="{DCFAC494-4D00-4637-89C2-3CCBB4C2020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9336" y="-12001"/>
            <a:ext cx="5092284" cy="848713"/>
          </a:xfrm>
          <a:prstGeom prst="rect">
            <a:avLst/>
          </a:prstGeom>
        </p:spPr>
      </p:pic>
    </p:spTree>
    <p:extLst>
      <p:ext uri="{BB962C8B-B14F-4D97-AF65-F5344CB8AC3E}">
        <p14:creationId xmlns="" xmlns:p14="http://schemas.microsoft.com/office/powerpoint/2010/main" val="148556698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620688"/>
            <a:ext cx="11233248" cy="598512"/>
          </a:xfrm>
        </p:spPr>
        <p:txBody>
          <a:bodyPr>
            <a:noAutofit/>
          </a:bodyPr>
          <a:lstStyle/>
          <a:p>
            <a:pPr algn="ctr"/>
            <a:r>
              <a:rPr lang="el-GR" sz="3600" dirty="0">
                <a:solidFill>
                  <a:schemeClr val="accent2"/>
                </a:solidFill>
                <a:latin typeface="+mn-lt"/>
              </a:rPr>
              <a:t>Προϋπολογισμός - Χρονοδιάγραμμα υλοποίησης</a:t>
            </a:r>
          </a:p>
        </p:txBody>
      </p:sp>
      <p:sp>
        <p:nvSpPr>
          <p:cNvPr id="3" name="Slide Number Placeholder 2"/>
          <p:cNvSpPr>
            <a:spLocks noGrp="1"/>
          </p:cNvSpPr>
          <p:nvPr>
            <p:ph type="sldNum" sz="quarter" idx="12"/>
          </p:nvPr>
        </p:nvSpPr>
        <p:spPr/>
        <p:txBody>
          <a:bodyPr>
            <a:normAutofit fontScale="85000" lnSpcReduction="20000"/>
          </a:bodyPr>
          <a:lstStyle/>
          <a:p>
            <a:fld id="{82EA8877-860A-4570-B2A9-0FCD21AEE0A6}" type="slidenum">
              <a:rPr lang="en-US" smtClean="0"/>
              <a:pPr/>
              <a:t>6</a:t>
            </a:fld>
            <a:endParaRPr lang="en-US" dirty="0"/>
          </a:p>
        </p:txBody>
      </p:sp>
      <p:sp>
        <p:nvSpPr>
          <p:cNvPr id="5" name="Content Placeholder 5">
            <a:extLst>
              <a:ext uri="{FF2B5EF4-FFF2-40B4-BE49-F238E27FC236}">
                <a16:creationId xmlns="" xmlns:a16="http://schemas.microsoft.com/office/drawing/2014/main" id="{EB672227-A860-FD31-CB50-9B97EDE8A4FD}"/>
              </a:ext>
            </a:extLst>
          </p:cNvPr>
          <p:cNvSpPr txBox="1">
            <a:spLocks/>
          </p:cNvSpPr>
          <p:nvPr/>
        </p:nvSpPr>
        <p:spPr>
          <a:xfrm>
            <a:off x="571718" y="1700808"/>
            <a:ext cx="11233248" cy="4752528"/>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Bef>
                <a:spcPts val="1800"/>
              </a:spcBef>
              <a:buFont typeface="Wingdings"/>
              <a:buNone/>
            </a:pPr>
            <a:r>
              <a:rPr lang="el-GR" sz="2000" b="1" dirty="0">
                <a:solidFill>
                  <a:srgbClr val="014785"/>
                </a:solidFill>
              </a:rPr>
              <a:t>Ο συνολικός προϋπολογισμός κατασκευής του έργου ανέρχεται σε 55 εκ.€ </a:t>
            </a:r>
            <a:r>
              <a:rPr lang="el-GR" sz="2000" dirty="0" err="1">
                <a:solidFill>
                  <a:srgbClr val="014785"/>
                </a:solidFill>
              </a:rPr>
              <a:t>συμπεριλαμβα-νομένου</a:t>
            </a:r>
            <a:r>
              <a:rPr lang="el-GR" sz="2000" dirty="0">
                <a:solidFill>
                  <a:srgbClr val="014785"/>
                </a:solidFill>
              </a:rPr>
              <a:t> του ΦΠΑ.</a:t>
            </a:r>
          </a:p>
          <a:p>
            <a:pPr marL="0" indent="0" algn="just">
              <a:spcBef>
                <a:spcPts val="1800"/>
              </a:spcBef>
            </a:pPr>
            <a:r>
              <a:rPr lang="el-GR" sz="2000" dirty="0">
                <a:solidFill>
                  <a:srgbClr val="014785"/>
                </a:solidFill>
              </a:rPr>
              <a:t>Έχει επιτευχθεί ήδη σημαντική μελετητική ωρίμανση του έργου καθώς έχει υποβληθεί στην Αποκεντρωμένη Διοίκηση Δυτικής Ελλάδας – Ιονίων Νησιών η Μελέτη Περιβαλλοντικών Επιπτώσεων (</a:t>
            </a:r>
            <a:r>
              <a:rPr lang="el-GR" sz="2000" dirty="0" err="1">
                <a:solidFill>
                  <a:srgbClr val="014785"/>
                </a:solidFill>
              </a:rPr>
              <a:t>ΜΠΕ</a:t>
            </a:r>
            <a:r>
              <a:rPr lang="el-GR" sz="2000" dirty="0">
                <a:solidFill>
                  <a:srgbClr val="014785"/>
                </a:solidFill>
              </a:rPr>
              <a:t>) με χρονικό ορίζοντα έκδοσης των περιβαλλοντικών όρων τους τρεις μήνες σύμφωνα με την ισχύουσα νομοθεσία.</a:t>
            </a:r>
          </a:p>
          <a:p>
            <a:pPr marL="0" indent="0" algn="just">
              <a:spcBef>
                <a:spcPts val="1800"/>
              </a:spcBef>
            </a:pPr>
            <a:r>
              <a:rPr lang="el-GR" sz="2000" dirty="0">
                <a:solidFill>
                  <a:srgbClr val="014785"/>
                </a:solidFill>
              </a:rPr>
              <a:t>Αναμένεται ότι οι τεχνικές μελέτες, το κτηματολόγιο και τα τεύχη δημοπράτησης θα ολοκληρωθούν μέχρι τα τέλος Οκτωβρίου καθώς και η κήρυξη των απαλλοτριώσεων.</a:t>
            </a:r>
          </a:p>
          <a:p>
            <a:pPr marL="0" indent="0" algn="just">
              <a:spcBef>
                <a:spcPts val="1800"/>
              </a:spcBef>
              <a:buFont typeface="Wingdings"/>
              <a:buNone/>
            </a:pPr>
            <a:r>
              <a:rPr lang="el-GR" sz="2000" b="1" dirty="0">
                <a:solidFill>
                  <a:srgbClr val="014785"/>
                </a:solidFill>
              </a:rPr>
              <a:t>Με βάση τα παραπάνω, το έργο θα δημοπρατηθεί μέχρι το τέλος του έτους και χρονικό ορίζοντα υλοποίησης τα τρία χρόνια, συμπεριλαμβανομένου του χρόνου της διαγωνιστικής διαδικασίας μέχρι την υπογραφή της σύμβασης με τον Ανάδοχο κατασκευής.</a:t>
            </a:r>
          </a:p>
        </p:txBody>
      </p:sp>
      <p:pic>
        <p:nvPicPr>
          <p:cNvPr id="7" name="Picture 3" descr="A close up of a sign&#10;&#10;Description automatically generated">
            <a:extLst>
              <a:ext uri="{FF2B5EF4-FFF2-40B4-BE49-F238E27FC236}">
                <a16:creationId xmlns="" xmlns:a16="http://schemas.microsoft.com/office/drawing/2014/main" id="{DCFAC494-4D00-4637-89C2-3CCBB4C2020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9336" y="0"/>
            <a:ext cx="4824536" cy="804089"/>
          </a:xfrm>
          <a:prstGeom prst="rect">
            <a:avLst/>
          </a:prstGeom>
        </p:spPr>
      </p:pic>
    </p:spTree>
    <p:extLst>
      <p:ext uri="{BB962C8B-B14F-4D97-AF65-F5344CB8AC3E}">
        <p14:creationId xmlns="" xmlns:p14="http://schemas.microsoft.com/office/powerpoint/2010/main" val="267539326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548680"/>
            <a:ext cx="10920656" cy="670520"/>
          </a:xfrm>
        </p:spPr>
        <p:txBody>
          <a:bodyPr>
            <a:noAutofit/>
          </a:bodyPr>
          <a:lstStyle/>
          <a:p>
            <a:pPr algn="ctr"/>
            <a:r>
              <a:rPr lang="el-GR" sz="3600" dirty="0">
                <a:solidFill>
                  <a:schemeClr val="accent2"/>
                </a:solidFill>
                <a:latin typeface="+mn-lt"/>
              </a:rPr>
              <a:t>Συμπεράσματα</a:t>
            </a:r>
          </a:p>
        </p:txBody>
      </p:sp>
      <p:sp>
        <p:nvSpPr>
          <p:cNvPr id="3" name="Slide Number Placeholder 2"/>
          <p:cNvSpPr>
            <a:spLocks noGrp="1"/>
          </p:cNvSpPr>
          <p:nvPr>
            <p:ph type="sldNum" sz="quarter" idx="12"/>
          </p:nvPr>
        </p:nvSpPr>
        <p:spPr/>
        <p:txBody>
          <a:bodyPr>
            <a:normAutofit fontScale="85000" lnSpcReduction="20000"/>
          </a:bodyPr>
          <a:lstStyle/>
          <a:p>
            <a:fld id="{82EA8877-860A-4570-B2A9-0FCD21AEE0A6}" type="slidenum">
              <a:rPr lang="en-US" smtClean="0"/>
              <a:pPr/>
              <a:t>7</a:t>
            </a:fld>
            <a:endParaRPr lang="en-US" dirty="0"/>
          </a:p>
        </p:txBody>
      </p:sp>
      <p:sp>
        <p:nvSpPr>
          <p:cNvPr id="6" name="Content Placeholder 5">
            <a:extLst>
              <a:ext uri="{FF2B5EF4-FFF2-40B4-BE49-F238E27FC236}">
                <a16:creationId xmlns="" xmlns:a16="http://schemas.microsoft.com/office/drawing/2014/main" id="{D38CDCB8-8FC6-40D8-AB63-82C6D873FA65}"/>
              </a:ext>
            </a:extLst>
          </p:cNvPr>
          <p:cNvSpPr>
            <a:spLocks noGrp="1"/>
          </p:cNvSpPr>
          <p:nvPr>
            <p:ph sz="quarter" idx="1"/>
          </p:nvPr>
        </p:nvSpPr>
        <p:spPr>
          <a:xfrm>
            <a:off x="551384" y="1628799"/>
            <a:ext cx="11532099" cy="4601067"/>
          </a:xfrm>
        </p:spPr>
        <p:txBody>
          <a:bodyPr>
            <a:noAutofit/>
          </a:bodyPr>
          <a:lstStyle/>
          <a:p>
            <a:pPr marL="0" indent="0" algn="just">
              <a:spcBef>
                <a:spcPts val="0"/>
              </a:spcBef>
              <a:spcAft>
                <a:spcPts val="600"/>
              </a:spcAft>
              <a:buNone/>
            </a:pPr>
            <a:r>
              <a:rPr lang="el-GR" sz="2000" dirty="0">
                <a:solidFill>
                  <a:srgbClr val="014785"/>
                </a:solidFill>
              </a:rPr>
              <a:t>Με τη κατασκευή του έργου επιτυγχάνονται με τον βέλτιστο τεχνικοοικονομικά τρόπο οι στόχοι που έχουν τεθεί:</a:t>
            </a:r>
          </a:p>
          <a:p>
            <a:pPr marL="355600" indent="-355600" algn="just">
              <a:spcBef>
                <a:spcPts val="0"/>
              </a:spcBef>
              <a:spcAft>
                <a:spcPts val="600"/>
              </a:spcAft>
              <a:buNone/>
            </a:pPr>
            <a:r>
              <a:rPr lang="el-GR" sz="2000" dirty="0">
                <a:solidFill>
                  <a:srgbClr val="014785"/>
                </a:solidFill>
              </a:rPr>
              <a:t>1.	</a:t>
            </a:r>
            <a:r>
              <a:rPr lang="el-GR" sz="2000" b="1" dirty="0">
                <a:solidFill>
                  <a:srgbClr val="014785"/>
                </a:solidFill>
              </a:rPr>
              <a:t>Η αύξηση της οδικής ασφάλειας </a:t>
            </a:r>
            <a:r>
              <a:rPr lang="el-GR" sz="2000" dirty="0">
                <a:solidFill>
                  <a:srgbClr val="014785"/>
                </a:solidFill>
              </a:rPr>
              <a:t>με την παροχή δυνατότητας ασφαλούς προσπέρασης σε ποσοστό άνω του 20% σε κάθε κατεύθυνση κυκλοφορίας ομαλά </a:t>
            </a:r>
            <a:r>
              <a:rPr lang="el-GR" sz="2000" dirty="0" err="1">
                <a:solidFill>
                  <a:srgbClr val="014785"/>
                </a:solidFill>
              </a:rPr>
              <a:t>ισοκατανεμημένο</a:t>
            </a:r>
            <a:r>
              <a:rPr lang="el-GR" sz="2000" dirty="0">
                <a:solidFill>
                  <a:srgbClr val="014785"/>
                </a:solidFill>
              </a:rPr>
              <a:t> κατά μήκος της διαδρομής, τη λήψη μέτρων πρόληψης των ατυχημάτων εντός και εκτός οικισμών και την εφαρμογή </a:t>
            </a:r>
            <a:r>
              <a:rPr lang="el-GR" sz="2000" dirty="0" err="1">
                <a:solidFill>
                  <a:srgbClr val="014785"/>
                </a:solidFill>
              </a:rPr>
              <a:t>αντιολισθηρού</a:t>
            </a:r>
            <a:r>
              <a:rPr lang="el-GR" sz="2000" dirty="0">
                <a:solidFill>
                  <a:srgbClr val="014785"/>
                </a:solidFill>
              </a:rPr>
              <a:t> ασφαλτικού τάπητα σε όλο το μήκος.</a:t>
            </a:r>
          </a:p>
          <a:p>
            <a:pPr marL="355600" indent="-355600" algn="just">
              <a:spcBef>
                <a:spcPts val="0"/>
              </a:spcBef>
              <a:spcAft>
                <a:spcPts val="600"/>
              </a:spcAft>
              <a:buNone/>
            </a:pPr>
            <a:r>
              <a:rPr lang="el-GR" sz="2000" dirty="0">
                <a:solidFill>
                  <a:srgbClr val="014785"/>
                </a:solidFill>
              </a:rPr>
              <a:t>2.	</a:t>
            </a:r>
            <a:r>
              <a:rPr lang="el-GR" sz="2000" b="1" dirty="0">
                <a:solidFill>
                  <a:srgbClr val="014785"/>
                </a:solidFill>
              </a:rPr>
              <a:t>Η μείωση του συνολικού χρόνου διαδρομής κατά 20% </a:t>
            </a:r>
            <a:r>
              <a:rPr lang="el-GR" sz="2000" dirty="0">
                <a:solidFill>
                  <a:srgbClr val="014785"/>
                </a:solidFill>
              </a:rPr>
              <a:t>περίπου λόγω των διαθέσιμων μηκών προσπέρασης 7χλμ περίπου σε κάθε κατεύθυνση κυκλοφορίας.</a:t>
            </a:r>
          </a:p>
          <a:p>
            <a:pPr marL="355600" indent="-355600" algn="just">
              <a:spcBef>
                <a:spcPts val="0"/>
              </a:spcBef>
              <a:spcAft>
                <a:spcPts val="600"/>
              </a:spcAft>
              <a:buNone/>
            </a:pPr>
            <a:r>
              <a:rPr lang="el-GR" sz="2000" dirty="0">
                <a:solidFill>
                  <a:srgbClr val="014785"/>
                </a:solidFill>
              </a:rPr>
              <a:t>3.</a:t>
            </a:r>
            <a:r>
              <a:rPr lang="el-GR" sz="2000" b="1" dirty="0">
                <a:solidFill>
                  <a:srgbClr val="014785"/>
                </a:solidFill>
              </a:rPr>
              <a:t>	Η ενίσχυση της ανθεκτικότητας της οδού </a:t>
            </a:r>
            <a:r>
              <a:rPr lang="el-GR" sz="2000" dirty="0">
                <a:solidFill>
                  <a:srgbClr val="014785"/>
                </a:solidFill>
              </a:rPr>
              <a:t>σε περίπτωση έντονων βροχοπτώσεων τύπου Ιανού με την αντικατάσταση του συνόλου των οχετών και την κατασκευή τοίχων αντιστήριξης.</a:t>
            </a:r>
          </a:p>
          <a:p>
            <a:pPr marL="0" indent="0" algn="just">
              <a:spcBef>
                <a:spcPts val="0"/>
              </a:spcBef>
              <a:spcAft>
                <a:spcPts val="1800"/>
              </a:spcAft>
              <a:buNone/>
            </a:pPr>
            <a:r>
              <a:rPr lang="el-GR" sz="2000" dirty="0">
                <a:solidFill>
                  <a:srgbClr val="014785"/>
                </a:solidFill>
              </a:rPr>
              <a:t>Το εύλογο κόστος κατασκευής που επιτρέπει τη χρηματοδότηση του έργου καθώς και οι περιορισμένες περιβαλλοντικές και κοινωνικές επιπτώσεις λόγω της διατήρησης της υφιστάμενης χάραξης της οδού, συνηγορούν στην άμεση υλοποίηση του.</a:t>
            </a:r>
          </a:p>
          <a:p>
            <a:pPr marL="355600" indent="-355600">
              <a:spcBef>
                <a:spcPts val="0"/>
              </a:spcBef>
              <a:spcAft>
                <a:spcPts val="1800"/>
              </a:spcAft>
              <a:buNone/>
            </a:pPr>
            <a:endParaRPr lang="el-GR" sz="2200" dirty="0">
              <a:solidFill>
                <a:srgbClr val="014785"/>
              </a:solidFill>
              <a:latin typeface="Arial Nova Light" panose="020B0304020202020204" pitchFamily="34" charset="0"/>
            </a:endParaRPr>
          </a:p>
        </p:txBody>
      </p:sp>
      <p:pic>
        <p:nvPicPr>
          <p:cNvPr id="7" name="Picture 3" descr="A close up of a sign&#10;&#10;Description automatically generated">
            <a:extLst>
              <a:ext uri="{FF2B5EF4-FFF2-40B4-BE49-F238E27FC236}">
                <a16:creationId xmlns="" xmlns:a16="http://schemas.microsoft.com/office/drawing/2014/main" id="{DCFAC494-4D00-4637-89C2-3CCBB4C2020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9337" y="0"/>
            <a:ext cx="4608512" cy="768085"/>
          </a:xfrm>
          <a:prstGeom prst="rect">
            <a:avLst/>
          </a:prstGeom>
        </p:spPr>
      </p:pic>
    </p:spTree>
    <p:extLst>
      <p:ext uri="{BB962C8B-B14F-4D97-AF65-F5344CB8AC3E}">
        <p14:creationId xmlns="" xmlns:p14="http://schemas.microsoft.com/office/powerpoint/2010/main" val="2091138329"/>
      </p:ext>
    </p:extLst>
  </p:cSld>
  <p:clrMapOvr>
    <a:masterClrMapping/>
  </p:clrMapOvr>
  <p:transition>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70C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4415</TotalTime>
  <Words>473</Words>
  <Application>Microsoft Office PowerPoint</Application>
  <PresentationFormat>Προσαρμογή</PresentationFormat>
  <Paragraphs>54</Paragraphs>
  <Slides>7</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Median</vt:lpstr>
      <vt:lpstr>ΒΕΛΤΙΩΣΗ ΤΟΥ ΟΔΙΚΟΥ ΑΞΟΝΑ ΑΡΓΟΣΤΟΛΙ – ΠΟΡΟΣ ΤΗΣ Π.Ε. ΚΕΦΑΛΟΝΙΑΣ</vt:lpstr>
      <vt:lpstr>Σκοπιμότητα του έργου</vt:lpstr>
      <vt:lpstr>Προτεινόμενη Λύση (1/3)</vt:lpstr>
      <vt:lpstr>Προτεινόμενη Λύση (2/3)</vt:lpstr>
      <vt:lpstr>Προτεινόμενη Λύση (3/3)</vt:lpstr>
      <vt:lpstr>Προϋπολογισμός - Χρονοδιάγραμμα υλοποίησης</vt:lpstr>
      <vt:lpstr>Συμπεράσματα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ADVISOR FOR THE PREPARATION OF PROCUREMENT OF BOAK’s UPGRADE TO MOTORWAY from CHANIA to HERSONISSOS</dc:title>
  <dc:creator>Iosif Bagetakos</dc:creator>
  <cp:lastModifiedBy>nickbac</cp:lastModifiedBy>
  <cp:revision>1123</cp:revision>
  <cp:lastPrinted>2022-07-27T09:20:45Z</cp:lastPrinted>
  <dcterms:created xsi:type="dcterms:W3CDTF">2009-12-02T08:03:35Z</dcterms:created>
  <dcterms:modified xsi:type="dcterms:W3CDTF">2022-08-03T06:53:59Z</dcterms:modified>
</cp:coreProperties>
</file>