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theme/theme5.xml" ContentType="application/vnd.openxmlformats-officedocument.theme+xml"/>
  <Override PartName="/ppt/charts/chart57.xml" ContentType="application/vnd.openxmlformats-officedocument.drawingml.chart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charts/chart28.xml" ContentType="application/vnd.openxmlformats-officedocument.drawingml.chart+xml"/>
  <Override PartName="/ppt/charts/chart46.xml" ContentType="application/vnd.openxmlformats-officedocument.drawingml.char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charts/chart17.xml" ContentType="application/vnd.openxmlformats-officedocument.drawingml.chart+xml"/>
  <Override PartName="/ppt/charts/chart35.xml" ContentType="application/vnd.openxmlformats-officedocument.drawingml.chart+xml"/>
  <Override PartName="/ppt/charts/chart53.xml" ContentType="application/vnd.openxmlformats-officedocument.drawingml.char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charts/chart13.xml" ContentType="application/vnd.openxmlformats-officedocument.drawingml.chart+xml"/>
  <Override PartName="/ppt/charts/chart24.xml" ContentType="application/vnd.openxmlformats-officedocument.drawingml.chart+xml"/>
  <Override PartName="/ppt/charts/chart42.xml" ContentType="application/vnd.openxmlformats-officedocument.drawingml.chart+xml"/>
  <Override PartName="/ppt/charts/colors2.xml" ContentType="application/vnd.ms-office.chartcolorstyl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charts/chart31.xml" ContentType="application/vnd.openxmlformats-officedocument.drawingml.chart+xml"/>
  <Override PartName="/ppt/charts/chart7.xml" ContentType="application/vnd.openxmlformats-officedocument.drawingml.chart+xml"/>
  <Override PartName="/ppt/charts/chart20.xml" ContentType="application/vnd.openxmlformats-officedocument.drawingml.chart+xml"/>
  <Override PartName="/ppt/charts/chart3.xml" ContentType="application/vnd.openxmlformats-officedocument.drawingml.chart+xml"/>
  <Override PartName="/ppt/charts/style5.xml" ContentType="application/vnd.ms-office.chartstyle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charts/chart29.xml" ContentType="application/vnd.openxmlformats-officedocument.drawingml.chart+xml"/>
  <Override PartName="/ppt/charts/chart58.xml" ContentType="application/vnd.openxmlformats-officedocument.drawingml.chart+xml"/>
  <Override PartName="/ppt/charts/style1.xml" ContentType="application/vnd.ms-office.chartstyl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charts/chart18.xml" ContentType="application/vnd.openxmlformats-officedocument.drawingml.chart+xml"/>
  <Override PartName="/ppt/charts/chart36.xml" ContentType="application/vnd.openxmlformats-officedocument.drawingml.chart+xml"/>
  <Override PartName="/ppt/charts/chart47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43.xml" ContentType="application/vnd.openxmlformats-officedocument.presentationml.slideLayout+xml"/>
  <Override PartName="/ppt/charts/chart25.xml" ContentType="application/vnd.openxmlformats-officedocument.drawingml.chart+xml"/>
  <Override PartName="/ppt/charts/chart54.xml" ContentType="application/vnd.openxmlformats-officedocument.drawingml.chart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32.xml" ContentType="application/vnd.openxmlformats-officedocument.presentationml.slideLayout+xml"/>
  <Override PartName="/ppt/charts/chart14.xml" ContentType="application/vnd.openxmlformats-officedocument.drawingml.chart+xml"/>
  <Override PartName="/ppt/charts/chart32.xml" ContentType="application/vnd.openxmlformats-officedocument.drawingml.chart+xml"/>
  <Override PartName="/ppt/charts/chart43.xml" ContentType="application/vnd.openxmlformats-officedocument.drawingml.chart+xml"/>
  <Override PartName="/docProps/app.xml" ContentType="application/vnd.openxmlformats-officedocument.extended-properties+xml"/>
  <Override PartName="/ppt/charts/colors3.xml" ContentType="application/vnd.ms-office.chartcolorstyle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slideLayouts/slideLayout21.xml" ContentType="application/vnd.openxmlformats-officedocument.presentationml.slideLayout+xml"/>
  <Override PartName="/ppt/charts/chart8.xml" ContentType="application/vnd.openxmlformats-officedocument.drawingml.chart+xml"/>
  <Override PartName="/ppt/charts/chart21.xml" ContentType="application/vnd.openxmlformats-officedocument.drawingml.chart+xml"/>
  <Override PartName="/ppt/charts/chart50.xml" ContentType="application/vnd.openxmlformats-officedocument.drawingml.chart+xml"/>
  <Override PartName="/ppt/slideLayouts/slideLayout10.xml" ContentType="application/vnd.openxmlformats-officedocument.presentationml.slideLayout+xml"/>
  <Override PartName="/ppt/charts/chart10.xml" ContentType="application/vnd.openxmlformats-officedocument.drawingml.chart+xml"/>
  <Override PartName="/ppt/charts/chart4.xml" ContentType="application/vnd.openxmlformats-officedocument.drawingml.chart+xml"/>
  <Override PartName="/ppt/slides/slide49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charts/chart48.xml" ContentType="application/vnd.openxmlformats-officedocument.drawingml.chart+xml"/>
  <Default Extension="svg" ContentType="image/svg+xml"/>
  <Override PartName="/ppt/charts/style2.xml" ContentType="application/vnd.ms-office.chartstyl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charts/chart19.xml" ContentType="application/vnd.openxmlformats-officedocument.drawingml.chart+xml"/>
  <Override PartName="/ppt/charts/chart37.xml" ContentType="application/vnd.openxmlformats-officedocument.drawingml.chart+xml"/>
  <Override PartName="/ppt/charts/chart55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charts/chart26.xml" ContentType="application/vnd.openxmlformats-officedocument.drawingml.chart+xml"/>
  <Override PartName="/ppt/charts/chart44.xml" ContentType="application/vnd.openxmlformats-officedocument.drawingml.chart+xml"/>
  <Override PartName="/ppt/charts/colors4.xml" ContentType="application/vnd.ms-office.chartcolorstyl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charts/chart15.xml" ContentType="application/vnd.openxmlformats-officedocument.drawingml.chart+xml"/>
  <Override PartName="/ppt/charts/chart33.xml" ContentType="application/vnd.openxmlformats-officedocument.drawingml.chart+xml"/>
  <Override PartName="/ppt/charts/chart51.xml" ContentType="application/vnd.openxmlformats-officedocument.drawingml.chart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charts/chart40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style3.xml" ContentType="application/vnd.ms-office.chartstyle+xml"/>
  <Override PartName="/ppt/slideMasters/slideMaster2.xml" ContentType="application/vnd.openxmlformats-officedocument.presentationml.slideMaster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49.xml" ContentType="application/vnd.openxmlformats-officedocument.drawingml.char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charts/chart27.xml" ContentType="application/vnd.openxmlformats-officedocument.drawingml.chart+xml"/>
  <Override PartName="/ppt/charts/chart38.xml" ContentType="application/vnd.openxmlformats-officedocument.drawingml.chart+xml"/>
  <Override PartName="/ppt/charts/chart56.xml" ContentType="application/vnd.openxmlformats-officedocument.drawingml.chart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Layouts/slideLayout16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charts/chart16.xml" ContentType="application/vnd.openxmlformats-officedocument.drawingml.chart+xml"/>
  <Override PartName="/ppt/charts/chart34.xml" ContentType="application/vnd.openxmlformats-officedocument.drawingml.chart+xml"/>
  <Override PartName="/ppt/charts/chart45.xml" ContentType="application/vnd.openxmlformats-officedocument.drawingml.chart+xml"/>
  <Override PartName="/ppt/charts/colors5.xml" ContentType="application/vnd.ms-office.chartcolorstyle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1.xml" ContentType="application/vnd.openxmlformats-officedocument.presentationml.slideLayout+xml"/>
  <Override PartName="/ppt/charts/chart23.xml" ContentType="application/vnd.openxmlformats-officedocument.drawingml.chart+xml"/>
  <Override PartName="/ppt/charts/chart52.xml" ContentType="application/vnd.openxmlformats-officedocument.drawingml.chart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30.xml" ContentType="application/vnd.openxmlformats-officedocument.presentationml.slideLayout+xml"/>
  <Override PartName="/ppt/charts/chart12.xml" ContentType="application/vnd.openxmlformats-officedocument.drawingml.chart+xml"/>
  <Override PartName="/ppt/charts/chart30.xml" ContentType="application/vnd.openxmlformats-officedocument.drawingml.chart+xml"/>
  <Override PartName="/ppt/charts/chart41.xml" ContentType="application/vnd.openxmlformats-officedocument.drawingml.chart+xml"/>
  <Override PartName="/ppt/charts/colors1.xml" ContentType="application/vnd.ms-office.chartcolorstyle+xml"/>
  <Override PartName="/ppt/charts/chart6.xml" ContentType="application/vnd.openxmlformats-officedocument.drawingml.chart+xml"/>
  <Override PartName="/ppt/slides/slide8.xml" ContentType="application/vnd.openxmlformats-officedocument.presentationml.slide+xml"/>
  <Override PartName="/ppt/charts/chart2.xml" ContentType="application/vnd.openxmlformats-officedocument.drawingml.chart+xml"/>
  <Override PartName="/ppt/charts/style4.xml" ContentType="application/vnd.ms-office.chartstyle+xml"/>
  <Override PartName="/ppt/slides/slide29.xml" ContentType="application/vnd.openxmlformats-officedocument.presentationml.slide+xml"/>
  <Override PartName="/ppt/slideLayouts/slideLayout39.xml" ContentType="application/vnd.openxmlformats-officedocument.presentationml.slideLayout+xml"/>
  <Override PartName="/ppt/charts/chart39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  <p:sldMasterId id="2147483792" r:id="rId2"/>
    <p:sldMasterId id="2147483805" r:id="rId3"/>
    <p:sldMasterId id="2147483818" r:id="rId4"/>
  </p:sldMasterIdLst>
  <p:notesMasterIdLst>
    <p:notesMasterId r:id="rId67"/>
  </p:notesMasterIdLst>
  <p:sldIdLst>
    <p:sldId id="437" r:id="rId5"/>
    <p:sldId id="477" r:id="rId6"/>
    <p:sldId id="257" r:id="rId7"/>
    <p:sldId id="288" r:id="rId8"/>
    <p:sldId id="337" r:id="rId9"/>
    <p:sldId id="259" r:id="rId10"/>
    <p:sldId id="260" r:id="rId11"/>
    <p:sldId id="291" r:id="rId12"/>
    <p:sldId id="338" r:id="rId13"/>
    <p:sldId id="261" r:id="rId14"/>
    <p:sldId id="294" r:id="rId15"/>
    <p:sldId id="339" r:id="rId16"/>
    <p:sldId id="262" r:id="rId17"/>
    <p:sldId id="297" r:id="rId18"/>
    <p:sldId id="340" r:id="rId19"/>
    <p:sldId id="263" r:id="rId20"/>
    <p:sldId id="300" r:id="rId21"/>
    <p:sldId id="341" r:id="rId22"/>
    <p:sldId id="264" r:id="rId23"/>
    <p:sldId id="303" r:id="rId24"/>
    <p:sldId id="342" r:id="rId25"/>
    <p:sldId id="265" r:id="rId26"/>
    <p:sldId id="306" r:id="rId27"/>
    <p:sldId id="343" r:id="rId28"/>
    <p:sldId id="266" r:id="rId29"/>
    <p:sldId id="309" r:id="rId30"/>
    <p:sldId id="344" r:id="rId31"/>
    <p:sldId id="267" r:id="rId32"/>
    <p:sldId id="312" r:id="rId33"/>
    <p:sldId id="345" r:id="rId34"/>
    <p:sldId id="273" r:id="rId35"/>
    <p:sldId id="315" r:id="rId36"/>
    <p:sldId id="346" r:id="rId37"/>
    <p:sldId id="274" r:id="rId38"/>
    <p:sldId id="275" r:id="rId39"/>
    <p:sldId id="318" r:id="rId40"/>
    <p:sldId id="347" r:id="rId41"/>
    <p:sldId id="276" r:id="rId42"/>
    <p:sldId id="321" r:id="rId43"/>
    <p:sldId id="348" r:id="rId44"/>
    <p:sldId id="277" r:id="rId45"/>
    <p:sldId id="324" r:id="rId46"/>
    <p:sldId id="349" r:id="rId47"/>
    <p:sldId id="278" r:id="rId48"/>
    <p:sldId id="279" r:id="rId49"/>
    <p:sldId id="280" r:id="rId50"/>
    <p:sldId id="327" r:id="rId51"/>
    <p:sldId id="350" r:id="rId52"/>
    <p:sldId id="281" r:id="rId53"/>
    <p:sldId id="330" r:id="rId54"/>
    <p:sldId id="351" r:id="rId55"/>
    <p:sldId id="282" r:id="rId56"/>
    <p:sldId id="283" r:id="rId57"/>
    <p:sldId id="333" r:id="rId58"/>
    <p:sldId id="352" r:id="rId59"/>
    <p:sldId id="284" r:id="rId60"/>
    <p:sldId id="353" r:id="rId61"/>
    <p:sldId id="285" r:id="rId62"/>
    <p:sldId id="354" r:id="rId63"/>
    <p:sldId id="286" r:id="rId64"/>
    <p:sldId id="287" r:id="rId65"/>
    <p:sldId id="480" r:id="rId66"/>
  </p:sldIdLst>
  <p:sldSz cx="10826750" cy="8120063" type="B4ISO"/>
  <p:notesSz cx="6858000" cy="9144000"/>
  <p:defaultTextStyle>
    <a:defPPr>
      <a:defRPr lang="en-US"/>
    </a:defPPr>
    <a:lvl1pPr marL="0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6553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33110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49663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66215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82768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99321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615877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132431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558">
          <p15:clr>
            <a:srgbClr val="A4A3A4"/>
          </p15:clr>
        </p15:guide>
        <p15:guide id="2" pos="341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20" autoAdjust="0"/>
    <p:restoredTop sz="94660"/>
  </p:normalViewPr>
  <p:slideViewPr>
    <p:cSldViewPr snapToGrid="0">
      <p:cViewPr varScale="1">
        <p:scale>
          <a:sx n="93" d="100"/>
          <a:sy n="93" d="100"/>
        </p:scale>
        <p:origin x="-1860" y="-102"/>
      </p:cViewPr>
      <p:guideLst>
        <p:guide orient="horz" pos="2558"/>
        <p:guide pos="341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63" Type="http://schemas.openxmlformats.org/officeDocument/2006/relationships/slide" Target="slides/slide59.xml"/><Relationship Id="rId68" Type="http://schemas.openxmlformats.org/officeDocument/2006/relationships/presProps" Target="presProps.xml"/><Relationship Id="rId7" Type="http://schemas.openxmlformats.org/officeDocument/2006/relationships/slide" Target="slides/slide3.xml"/><Relationship Id="rId71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slide" Target="slides/slide62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61" Type="http://schemas.openxmlformats.org/officeDocument/2006/relationships/slide" Target="slides/slide57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viewProps" Target="viewProp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notesMaster" Target="notesMasters/notesMaster1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C:\Users\godin\Documents\3-REPOSITION\2022\71%20-%20&#928;&#945;&#957;&#949;&#955;&#955;&#945;&#948;&#953;&#954;&#942;\Book1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esktop\OUTPUT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ocuments\3-REPOSITION\2022\71%20-%20&#928;&#945;&#957;&#949;&#955;&#955;&#945;&#948;&#953;&#954;&#942;\Book1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esktop\OUTPUT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esktop\OUTPUT.xls" TargetMode="External"/></Relationships>
</file>

<file path=ppt/charts/_rels/chart14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oleObject" Target="file:///C:\Users\godin\Documents\3-REPOSITION\2022\71%20-%20&#928;&#945;&#957;&#949;&#955;&#955;&#945;&#948;&#953;&#954;&#942;\Book1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esktop\OUTPUT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esktop\OUTPUT.xls" TargetMode="External"/></Relationships>
</file>

<file path=ppt/charts/_rels/chart17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oleObject" Target="file:///C:\Users\godin\Documents\3-REPOSITION\2022\71%20-%20&#928;&#945;&#957;&#949;&#955;&#955;&#945;&#948;&#953;&#954;&#942;\Book1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esktop\OUTPUT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esktop\OUTPUT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esktop\OUTPUT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ocuments\3-REPOSITION\2022\71%20-%20&#928;&#945;&#957;&#949;&#955;&#955;&#945;&#948;&#953;&#954;&#942;\Book1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esktop\OUTPUT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esktop\OUTPUT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ocuments\3-REPOSITION\2022\71%20-%20&#928;&#945;&#957;&#949;&#955;&#955;&#945;&#948;&#953;&#954;&#942;\Book1.xlsx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esktop\OUTPUT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esktop\OUTPUT.xls" TargetMode="External"/></Relationships>
</file>

<file path=ppt/charts/_rels/chart26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oleObject" Target="file:///C:\Users\godin\Documents\3-REPOSITION\2022\71%20-%20&#928;&#945;&#957;&#949;&#955;&#955;&#945;&#948;&#953;&#954;&#942;\Book1.xlsx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esktop\OUTPUT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esktop\OUTPUT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ocuments\3-REPOSITION\2022\71%20-%20&#928;&#945;&#957;&#949;&#955;&#955;&#945;&#948;&#953;&#954;&#942;\Book1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esktop\OUTPUT.xls" TargetMode="External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esktop\OUTPUT.xls" TargetMode="External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esktop\OUTPUT.xls" TargetMode="External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ocuments\3-REPOSITION\2022\71%20-%20&#928;&#945;&#957;&#949;&#955;&#955;&#945;&#948;&#953;&#954;&#942;\Book1.xlsx" TargetMode="External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ocuments\3-REPOSITION\2022\71%20-%20&#928;&#945;&#957;&#949;&#955;&#955;&#945;&#948;&#953;&#954;&#942;\Book1.xlsx" TargetMode="External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esktop\OUTPUT.xls" TargetMode="External"/></Relationships>
</file>

<file path=ppt/charts/_rels/chart3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esktop\OUTPUT.xls" TargetMode="External"/></Relationships>
</file>

<file path=ppt/charts/_rels/chart3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ocuments\3-REPOSITION\2022\71%20-%20&#928;&#945;&#957;&#949;&#955;&#955;&#945;&#948;&#953;&#954;&#942;\Book1.xlsx" TargetMode="External"/></Relationships>
</file>

<file path=ppt/charts/_rels/chart3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esktop\OUTPUT.xls" TargetMode="External"/></Relationships>
</file>

<file path=ppt/charts/_rels/chart3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esktop\OUTPUT.xls" TargetMode="External"/></Relationships>
</file>

<file path=ppt/charts/_rels/chart3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ocuments\3-REPOSITION\2022\71%20-%20&#928;&#945;&#957;&#949;&#955;&#955;&#945;&#948;&#953;&#954;&#942;\Book1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ocuments\3-REPOSITION\2022\71%20-%20&#928;&#945;&#957;&#949;&#955;&#955;&#945;&#948;&#953;&#954;&#942;\Book1.xlsx" TargetMode="External"/></Relationships>
</file>

<file path=ppt/charts/_rels/chart4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esktop\OUTPUT.xls" TargetMode="External"/></Relationships>
</file>

<file path=ppt/charts/_rels/chart4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esktop\OUTPUT.xls" TargetMode="External"/></Relationships>
</file>

<file path=ppt/charts/_rels/chart4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ocuments\3-REPOSITION\2022\71%20-%20&#928;&#945;&#957;&#949;&#955;&#955;&#945;&#948;&#953;&#954;&#942;\Book1.xlsx" TargetMode="External"/></Relationships>
</file>

<file path=ppt/charts/_rels/chart4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ocuments\3-REPOSITION\2022\71%20-%20&#928;&#945;&#957;&#949;&#955;&#955;&#945;&#948;&#953;&#954;&#942;\Book1.xlsx" TargetMode="External"/></Relationships>
</file>

<file path=ppt/charts/_rels/chart4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ocuments\3-REPOSITION\2022\71%20-%20&#928;&#945;&#957;&#949;&#955;&#955;&#945;&#948;&#953;&#954;&#942;\Book1.xlsx" TargetMode="External"/></Relationships>
</file>

<file path=ppt/charts/_rels/chart4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esktop\OUTPUT.xls" TargetMode="External"/></Relationships>
</file>

<file path=ppt/charts/_rels/chart4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esktop\OUTPUT.xls" TargetMode="External"/></Relationships>
</file>

<file path=ppt/charts/_rels/chart4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ocuments\3-REPOSITION\2022\71%20-%20&#928;&#945;&#957;&#949;&#955;&#955;&#945;&#948;&#953;&#954;&#942;\Book1.xlsx" TargetMode="External"/></Relationships>
</file>

<file path=ppt/charts/_rels/chart4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esktop\OUTPUT.xls" TargetMode="External"/></Relationships>
</file>

<file path=ppt/charts/_rels/chart4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esktop\OUTPUT.xls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file:///C:\Users\godin\Documents\3-REPOSITION\2022\71%20-%20&#928;&#945;&#957;&#949;&#955;&#955;&#945;&#948;&#953;&#954;&#942;\Book1.xlsx" TargetMode="External"/></Relationships>
</file>

<file path=ppt/charts/_rels/chart5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ocuments\3-REPOSITION\2022\71%20-%20&#928;&#945;&#957;&#949;&#955;&#955;&#945;&#948;&#953;&#954;&#942;\Book1.xlsx" TargetMode="External"/></Relationships>
</file>

<file path=ppt/charts/_rels/chart5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ocuments\3-REPOSITION\2022\71%20-%20&#928;&#945;&#957;&#949;&#955;&#955;&#945;&#948;&#953;&#954;&#942;\Book1.xlsx" TargetMode="External"/></Relationships>
</file>

<file path=ppt/charts/_rels/chart5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esktop\OUTPUT.xls" TargetMode="External"/></Relationships>
</file>

<file path=ppt/charts/_rels/chart5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esktop\OUTPUT.xls" TargetMode="External"/></Relationships>
</file>

<file path=ppt/charts/_rels/chart5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ocuments\3-REPOSITION\2022\71%20-%20&#928;&#945;&#957;&#949;&#955;&#955;&#945;&#948;&#953;&#954;&#942;\Book1.xlsx" TargetMode="External"/></Relationships>
</file>

<file path=ppt/charts/_rels/chart5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ocuments\3-REPOSITION\2022\71%20-%20&#928;&#945;&#957;&#949;&#955;&#955;&#945;&#948;&#953;&#954;&#942;\Book1.xlsx" TargetMode="External"/></Relationships>
</file>

<file path=ppt/charts/_rels/chart56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5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ocuments\3-REPOSITION\2022\71%20-%20&#928;&#945;&#957;&#949;&#955;&#955;&#945;&#948;&#953;&#954;&#942;\Book1.xlsx" TargetMode="External"/></Relationships>
</file>

<file path=ppt/charts/_rels/chart5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ocuments\3-REPOSITION\2022\71%20-%20&#928;&#945;&#957;&#949;&#955;&#955;&#945;&#948;&#953;&#954;&#942;\Book1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esktop\OUTPUT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esktop\OUTPUT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ocuments\3-REPOSITION\2022\71%20-%20&#928;&#945;&#957;&#949;&#955;&#955;&#945;&#948;&#953;&#954;&#942;\Book1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esktop\OUTPUT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otX val="3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explosion val="25"/>
          <c:dPt>
            <c:idx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E29-4D0F-B0E1-98F1E5FB23E6}"/>
              </c:ext>
            </c:extLst>
          </c:dPt>
          <c:dPt>
            <c:idx val="1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DE29-4D0F-B0E1-98F1E5FB23E6}"/>
              </c:ext>
            </c:extLst>
          </c:dPt>
          <c:dPt>
            <c:idx val="2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E29-4D0F-B0E1-98F1E5FB23E6}"/>
              </c:ext>
            </c:extLst>
          </c:dPt>
          <c:dPt>
            <c:idx val="3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DE29-4D0F-B0E1-98F1E5FB23E6}"/>
              </c:ext>
            </c:extLst>
          </c:dPt>
          <c:dPt>
            <c:idx val="4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DE29-4D0F-B0E1-98F1E5FB23E6}"/>
              </c:ext>
            </c:extLst>
          </c:dPt>
          <c:dLbls>
            <c:dLbl>
              <c:idx val="0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</c:dLbl>
            <c:dLbl>
              <c:idx val="1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</c:dLbl>
            <c:dLbl>
              <c:idx val="2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</c:dLbl>
            <c:dLbl>
              <c:idx val="3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</c:dLbl>
            <c:dLbl>
              <c:idx val="4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</c:dLbl>
            <c:numFmt formatCode="0.0%" sourceLinked="0"/>
            <c:spPr>
              <a:noFill/>
              <a:ln>
                <a:noFill/>
              </a:ln>
              <a:effectLst/>
            </c:spPr>
            <c:dLblPos val="outEnd"/>
            <c:showCatName val="1"/>
            <c:showPercent val="1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Sheet1!$B$3:$B$7</c:f>
              <c:strCache>
                <c:ptCount val="5"/>
                <c:pt idx="0">
                  <c:v>ΠΟΛΥ</c:v>
                </c:pt>
                <c:pt idx="1">
                  <c:v>ΑΡΚΕΤΑ</c:v>
                </c:pt>
                <c:pt idx="2">
                  <c:v>ΛΙΓΟ</c:v>
                </c:pt>
                <c:pt idx="3">
                  <c:v>ΚΑΘΟΛΟΥ</c:v>
                </c:pt>
                <c:pt idx="4">
                  <c:v>ΔΓ/ΔΑ</c:v>
                </c:pt>
              </c:strCache>
            </c:strRef>
          </c:cat>
          <c:val>
            <c:numRef>
              <c:f>Sheet1!$E$3:$E$7</c:f>
              <c:numCache>
                <c:formatCode>0.0</c:formatCode>
                <c:ptCount val="5"/>
                <c:pt idx="0">
                  <c:v>10.1</c:v>
                </c:pt>
                <c:pt idx="1">
                  <c:v>27.6</c:v>
                </c:pt>
                <c:pt idx="2">
                  <c:v>27.5</c:v>
                </c:pt>
                <c:pt idx="3">
                  <c:v>33.4</c:v>
                </c:pt>
                <c:pt idx="4">
                  <c:v>1.4059317402752212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E29-4D0F-B0E1-98F1E5FB23E6}"/>
            </c:ext>
          </c:extLst>
        </c:ser>
        <c:dLbls>
          <c:showPercent val="1"/>
        </c:dLbls>
      </c:pie3DChart>
      <c:spPr>
        <a:noFill/>
        <a:ln>
          <a:noFill/>
        </a:ln>
        <a:effectLst/>
      </c:spPr>
    </c:plotArea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view3D>
      <c:rAngAx val="1"/>
    </c:view3D>
    <c:plotArea>
      <c:layout/>
      <c:bar3DChart>
        <c:barDir val="bar"/>
        <c:grouping val="percentStacked"/>
        <c:ser>
          <c:idx val="0"/>
          <c:order val="0"/>
          <c:tx>
            <c:strRef>
              <c:f>Sheet!$B$31</c:f>
              <c:strCache>
                <c:ptCount val="1"/>
                <c:pt idx="0">
                  <c:v>ΘΕΤΙΚΑ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Sheet!$A$33:$A$37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Sheet!$B$33:$B$37</c:f>
              <c:numCache>
                <c:formatCode>#,##0.0%</c:formatCode>
                <c:ptCount val="5"/>
                <c:pt idx="0">
                  <c:v>6.2937062937062929E-2</c:v>
                </c:pt>
                <c:pt idx="1">
                  <c:v>7.1428571428571438E-2</c:v>
                </c:pt>
                <c:pt idx="2">
                  <c:v>0.24651162790697675</c:v>
                </c:pt>
                <c:pt idx="3">
                  <c:v>0.41250000000000009</c:v>
                </c:pt>
                <c:pt idx="4">
                  <c:v>0.34951456310679635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3E3-41FB-A779-4FF22BD7BC35}"/>
            </c:ext>
          </c:extLst>
        </c:ser>
        <c:ser>
          <c:idx val="1"/>
          <c:order val="1"/>
          <c:tx>
            <c:strRef>
              <c:f>Sheet!$C$31</c:f>
              <c:strCache>
                <c:ptCount val="1"/>
                <c:pt idx="0">
                  <c:v>ΜΑΛΛΟΝ ΘΕΤΙΚΑ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Sheet!$A$33:$A$37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Sheet!$C$33:$C$37</c:f>
              <c:numCache>
                <c:formatCode>#,##0.0%</c:formatCode>
                <c:ptCount val="5"/>
                <c:pt idx="0">
                  <c:v>9.0909090909090981E-2</c:v>
                </c:pt>
                <c:pt idx="1">
                  <c:v>0.14285714285714296</c:v>
                </c:pt>
                <c:pt idx="2">
                  <c:v>0.22790697674418606</c:v>
                </c:pt>
                <c:pt idx="3">
                  <c:v>0.30625000000000002</c:v>
                </c:pt>
                <c:pt idx="4">
                  <c:v>0.21359223300970881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3E3-41FB-A779-4FF22BD7BC35}"/>
            </c:ext>
          </c:extLst>
        </c:ser>
        <c:ser>
          <c:idx val="2"/>
          <c:order val="2"/>
          <c:tx>
            <c:strRef>
              <c:f>Sheet!$D$31</c:f>
              <c:strCache>
                <c:ptCount val="1"/>
                <c:pt idx="0">
                  <c:v>ΜΑΛΛΟΝ ΑΡΝΗΤΙΚΑ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Sheet!$A$33:$A$37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Sheet!$D$33:$D$37</c:f>
              <c:numCache>
                <c:formatCode>#,##0.0%</c:formatCode>
                <c:ptCount val="5"/>
                <c:pt idx="0">
                  <c:v>0.17482517482517484</c:v>
                </c:pt>
                <c:pt idx="1">
                  <c:v>0.22619047619047625</c:v>
                </c:pt>
                <c:pt idx="2">
                  <c:v>7.9069767441860492E-2</c:v>
                </c:pt>
                <c:pt idx="3">
                  <c:v>0.1</c:v>
                </c:pt>
                <c:pt idx="4">
                  <c:v>0.12621359223300968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3E3-41FB-A779-4FF22BD7BC35}"/>
            </c:ext>
          </c:extLst>
        </c:ser>
        <c:ser>
          <c:idx val="3"/>
          <c:order val="3"/>
          <c:tx>
            <c:strRef>
              <c:f>Sheet!$E$31</c:f>
              <c:strCache>
                <c:ptCount val="1"/>
                <c:pt idx="0">
                  <c:v>ΑΡΝΗΤΙΚΑ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Sheet!$A$33:$A$37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Sheet!$E$33:$E$37</c:f>
              <c:numCache>
                <c:formatCode>#,##0.0%</c:formatCode>
                <c:ptCount val="5"/>
                <c:pt idx="0">
                  <c:v>0.64335664335664333</c:v>
                </c:pt>
                <c:pt idx="1">
                  <c:v>0.52380952380952384</c:v>
                </c:pt>
                <c:pt idx="2">
                  <c:v>0.40465116279069768</c:v>
                </c:pt>
                <c:pt idx="3">
                  <c:v>0.11874999999999998</c:v>
                </c:pt>
                <c:pt idx="4">
                  <c:v>0.28155339805825241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43E3-41FB-A779-4FF22BD7BC35}"/>
            </c:ext>
          </c:extLst>
        </c:ser>
        <c:ser>
          <c:idx val="4"/>
          <c:order val="4"/>
          <c:tx>
            <c:strRef>
              <c:f>Sheet!$F$31</c:f>
              <c:strCache>
                <c:ptCount val="1"/>
                <c:pt idx="0">
                  <c:v>ΔΓ/ΔΑ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Sheet!$A$33:$A$37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Sheet!$F$33:$F$37</c:f>
              <c:numCache>
                <c:formatCode>#,##0.0%</c:formatCode>
                <c:ptCount val="5"/>
                <c:pt idx="0">
                  <c:v>2.7972027972027986E-2</c:v>
                </c:pt>
                <c:pt idx="1">
                  <c:v>3.5714285714285719E-2</c:v>
                </c:pt>
                <c:pt idx="2">
                  <c:v>4.1860465116279076E-2</c:v>
                </c:pt>
                <c:pt idx="3">
                  <c:v>6.25E-2</c:v>
                </c:pt>
                <c:pt idx="4">
                  <c:v>2.9126213592233007E-2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43E3-41FB-A779-4FF22BD7BC35}"/>
            </c:ext>
          </c:extLst>
        </c:ser>
        <c:dLbls>
          <c:showVal val="1"/>
        </c:dLbls>
        <c:gapWidth val="95"/>
        <c:gapDepth val="95"/>
        <c:shape val="box"/>
        <c:axId val="80417920"/>
        <c:axId val="80419456"/>
        <c:axId val="0"/>
      </c:bar3DChart>
      <c:catAx>
        <c:axId val="80417920"/>
        <c:scaling>
          <c:orientation val="minMax"/>
        </c:scaling>
        <c:axPos val="l"/>
        <c:numFmt formatCode="General" sourceLinked="0"/>
        <c:majorTickMark val="none"/>
        <c:tickLblPos val="nextTo"/>
        <c:crossAx val="80419456"/>
        <c:crosses val="autoZero"/>
        <c:auto val="1"/>
        <c:lblAlgn val="ctr"/>
        <c:lblOffset val="100"/>
      </c:catAx>
      <c:valAx>
        <c:axId val="80419456"/>
        <c:scaling>
          <c:orientation val="minMax"/>
        </c:scaling>
        <c:delete val="1"/>
        <c:axPos val="b"/>
        <c:numFmt formatCode="0%" sourceLinked="1"/>
        <c:tickLblPos val="none"/>
        <c:crossAx val="80417920"/>
        <c:crosses val="autoZero"/>
        <c:crossBetween val="between"/>
      </c:valAx>
    </c:plotArea>
    <c:legend>
      <c:legendPos val="t"/>
      <c:layout/>
    </c:legend>
    <c:plotVisOnly val="1"/>
    <c:dispBlanksAs val="gap"/>
  </c:chart>
  <c:txPr>
    <a:bodyPr/>
    <a:lstStyle/>
    <a:p>
      <a:pPr>
        <a:defRPr sz="1200"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numFmt formatCode="0.0%" sourceLinked="0"/>
            <c:spPr>
              <a:noFill/>
              <a:ln>
                <a:noFill/>
              </a:ln>
              <a:effectLst/>
            </c:spPr>
            <c:showPercent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Sheet1!$B$48:$B$52</c:f>
              <c:strCache>
                <c:ptCount val="5"/>
                <c:pt idx="0">
                  <c:v>ΘΕΤΙΚΑ</c:v>
                </c:pt>
                <c:pt idx="1">
                  <c:v>ΜΑΛΛΟΝ ΘΕΤΙΚΑ</c:v>
                </c:pt>
                <c:pt idx="2">
                  <c:v>ΜΑΛΛΟΝ ΑΡΝΗΤΙΚΑ</c:v>
                </c:pt>
                <c:pt idx="3">
                  <c:v>ΑΡΝΗΤΙΚΑ</c:v>
                </c:pt>
                <c:pt idx="4">
                  <c:v>ΔΓ/ΔΑ</c:v>
                </c:pt>
              </c:strCache>
            </c:strRef>
          </c:cat>
          <c:val>
            <c:numRef>
              <c:f>Sheet1!$E$48:$E$52</c:f>
              <c:numCache>
                <c:formatCode>0.0</c:formatCode>
                <c:ptCount val="5"/>
                <c:pt idx="0">
                  <c:v>29.457995926275608</c:v>
                </c:pt>
                <c:pt idx="1">
                  <c:v>17.17025187540364</c:v>
                </c:pt>
                <c:pt idx="2">
                  <c:v>10.263798499677058</c:v>
                </c:pt>
                <c:pt idx="3">
                  <c:v>38.820607084306168</c:v>
                </c:pt>
                <c:pt idx="4">
                  <c:v>4.2873466143375163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FEB-4C75-AF75-0ED76AAC107F}"/>
            </c:ext>
          </c:extLst>
        </c:ser>
        <c:dLbls>
          <c:showPercent val="1"/>
        </c:dLbls>
      </c:pie3DChart>
    </c:plotArea>
    <c:legend>
      <c:legendPos val="t"/>
      <c:layout/>
      <c:txPr>
        <a:bodyPr/>
        <a:lstStyle/>
        <a:p>
          <a:pPr rtl="0">
            <a:defRPr/>
          </a:pPr>
          <a:endParaRPr lang="el-GR"/>
        </a:p>
      </c:txPr>
    </c:legend>
    <c:plotVisOnly val="1"/>
    <c:dispBlanksAs val="zero"/>
  </c:chart>
  <c:txPr>
    <a:bodyPr/>
    <a:lstStyle/>
    <a:p>
      <a:pPr>
        <a:defRPr sz="1200"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0.18222663516034113"/>
          <c:y val="8.1088742285592708E-2"/>
          <c:w val="0.80343644727693475"/>
          <c:h val="0.89512747393062353"/>
        </c:manualLayout>
      </c:layout>
      <c:bar3DChart>
        <c:barDir val="bar"/>
        <c:grouping val="percentStacked"/>
        <c:ser>
          <c:idx val="0"/>
          <c:order val="0"/>
          <c:tx>
            <c:strRef>
              <c:f>[OUTPUT.xls]Sheet!$B$66</c:f>
              <c:strCache>
                <c:ptCount val="1"/>
                <c:pt idx="0">
                  <c:v>ΘΕΤΙΚΑ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[OUTPUT.xls]Sheet!$A$67:$A$72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[OUTPUT.xls]Sheet!$B$67:$B$72</c:f>
              <c:numCache>
                <c:formatCode>#,##0.0%</c:formatCode>
                <c:ptCount val="6"/>
                <c:pt idx="0">
                  <c:v>0.51428571428571435</c:v>
                </c:pt>
                <c:pt idx="1">
                  <c:v>0.16800000000000001</c:v>
                </c:pt>
                <c:pt idx="2">
                  <c:v>0.29687500000000011</c:v>
                </c:pt>
                <c:pt idx="3">
                  <c:v>9.3023255813953501E-2</c:v>
                </c:pt>
                <c:pt idx="5">
                  <c:v>0.14814814814814822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C08-4740-B24D-04049C4FEB73}"/>
            </c:ext>
          </c:extLst>
        </c:ser>
        <c:ser>
          <c:idx val="1"/>
          <c:order val="1"/>
          <c:tx>
            <c:strRef>
              <c:f>[OUTPUT.xls]Sheet!$C$66</c:f>
              <c:strCache>
                <c:ptCount val="1"/>
                <c:pt idx="0">
                  <c:v>ΜΑΛΛΟΝ ΘΕΤΙΚΑ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[OUTPUT.xls]Sheet!$A$67:$A$72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[OUTPUT.xls]Sheet!$C$67:$C$72</c:f>
              <c:numCache>
                <c:formatCode>#,##0.0%</c:formatCode>
                <c:ptCount val="6"/>
                <c:pt idx="0">
                  <c:v>0.22857142857142862</c:v>
                </c:pt>
                <c:pt idx="1">
                  <c:v>0.12000000000000002</c:v>
                </c:pt>
                <c:pt idx="2">
                  <c:v>0.25</c:v>
                </c:pt>
                <c:pt idx="3">
                  <c:v>0.11627906976744186</c:v>
                </c:pt>
                <c:pt idx="4">
                  <c:v>0.2</c:v>
                </c:pt>
                <c:pt idx="5">
                  <c:v>0.14814814814814822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C08-4740-B24D-04049C4FEB73}"/>
            </c:ext>
          </c:extLst>
        </c:ser>
        <c:ser>
          <c:idx val="2"/>
          <c:order val="2"/>
          <c:tx>
            <c:strRef>
              <c:f>[OUTPUT.xls]Sheet!$D$66</c:f>
              <c:strCache>
                <c:ptCount val="1"/>
                <c:pt idx="0">
                  <c:v>ΜΑΛΛΟΝ ΑΡΝΗΤΙΚΑ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[OUTPUT.xls]Sheet!$A$67:$A$72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[OUTPUT.xls]Sheet!$D$67:$D$72</c:f>
              <c:numCache>
                <c:formatCode>#,##0.0%</c:formatCode>
                <c:ptCount val="6"/>
                <c:pt idx="0">
                  <c:v>6.3492063492063502E-2</c:v>
                </c:pt>
                <c:pt idx="1">
                  <c:v>0.15200000000000005</c:v>
                </c:pt>
                <c:pt idx="2">
                  <c:v>6.25E-2</c:v>
                </c:pt>
                <c:pt idx="3">
                  <c:v>6.9767441860465143E-2</c:v>
                </c:pt>
                <c:pt idx="4">
                  <c:v>0.26666666666666677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C08-4740-B24D-04049C4FEB73}"/>
            </c:ext>
          </c:extLst>
        </c:ser>
        <c:ser>
          <c:idx val="3"/>
          <c:order val="3"/>
          <c:tx>
            <c:strRef>
              <c:f>[OUTPUT.xls]Sheet!$E$66</c:f>
              <c:strCache>
                <c:ptCount val="1"/>
                <c:pt idx="0">
                  <c:v>ΑΡΝΗΤΙΚΑ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[OUTPUT.xls]Sheet!$A$67:$A$72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[OUTPUT.xls]Sheet!$E$67:$E$72</c:f>
              <c:numCache>
                <c:formatCode>#,##0.0%</c:formatCode>
                <c:ptCount val="6"/>
                <c:pt idx="0">
                  <c:v>0.15873015873015878</c:v>
                </c:pt>
                <c:pt idx="1">
                  <c:v>0.52400000000000002</c:v>
                </c:pt>
                <c:pt idx="2">
                  <c:v>0.37500000000000011</c:v>
                </c:pt>
                <c:pt idx="3">
                  <c:v>0.67441860465116299</c:v>
                </c:pt>
                <c:pt idx="4">
                  <c:v>0.46666666666666673</c:v>
                </c:pt>
                <c:pt idx="5">
                  <c:v>0.70370370370370372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0C08-4740-B24D-04049C4FEB73}"/>
            </c:ext>
          </c:extLst>
        </c:ser>
        <c:ser>
          <c:idx val="4"/>
          <c:order val="4"/>
          <c:tx>
            <c:strRef>
              <c:f>[OUTPUT.xls]Sheet!$F$66</c:f>
              <c:strCache>
                <c:ptCount val="1"/>
                <c:pt idx="0">
                  <c:v>ΔΓ/ΔΑ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[OUTPUT.xls]Sheet!$A$67:$A$72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[OUTPUT.xls]Sheet!$F$67:$F$72</c:f>
              <c:numCache>
                <c:formatCode>#,##0.0%</c:formatCode>
                <c:ptCount val="6"/>
                <c:pt idx="0">
                  <c:v>3.4920634920634921E-2</c:v>
                </c:pt>
                <c:pt idx="1">
                  <c:v>3.6000000000000011E-2</c:v>
                </c:pt>
                <c:pt idx="2">
                  <c:v>1.5625E-2</c:v>
                </c:pt>
                <c:pt idx="3">
                  <c:v>4.6511627906976778E-2</c:v>
                </c:pt>
                <c:pt idx="4">
                  <c:v>6.666666666666668E-2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0C08-4740-B24D-04049C4FEB73}"/>
            </c:ext>
          </c:extLst>
        </c:ser>
        <c:dLbls>
          <c:showVal val="1"/>
        </c:dLbls>
        <c:gapWidth val="95"/>
        <c:gapDepth val="95"/>
        <c:shape val="box"/>
        <c:axId val="81795712"/>
        <c:axId val="81817984"/>
        <c:axId val="0"/>
      </c:bar3DChart>
      <c:catAx>
        <c:axId val="81795712"/>
        <c:scaling>
          <c:orientation val="maxMin"/>
        </c:scaling>
        <c:axPos val="l"/>
        <c:numFmt formatCode="General" sourceLinked="0"/>
        <c:majorTickMark val="none"/>
        <c:tickLblPos val="nextTo"/>
        <c:crossAx val="81817984"/>
        <c:crosses val="autoZero"/>
        <c:auto val="1"/>
        <c:lblAlgn val="ctr"/>
        <c:lblOffset val="100"/>
      </c:catAx>
      <c:valAx>
        <c:axId val="81817984"/>
        <c:scaling>
          <c:orientation val="minMax"/>
        </c:scaling>
        <c:delete val="1"/>
        <c:axPos val="t"/>
        <c:numFmt formatCode="0%" sourceLinked="1"/>
        <c:tickLblPos val="none"/>
        <c:crossAx val="81795712"/>
        <c:crosses val="autoZero"/>
        <c:crossBetween val="between"/>
      </c:valAx>
    </c:plotArea>
    <c:legend>
      <c:legendPos val="t"/>
      <c:layout/>
    </c:legend>
    <c:plotVisOnly val="1"/>
    <c:dispBlanksAs val="gap"/>
  </c:chart>
  <c:txPr>
    <a:bodyPr/>
    <a:lstStyle/>
    <a:p>
      <a:pPr>
        <a:defRPr sz="1200"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view3D>
      <c:rAngAx val="1"/>
    </c:view3D>
    <c:plotArea>
      <c:layout/>
      <c:bar3DChart>
        <c:barDir val="bar"/>
        <c:grouping val="percentStacked"/>
        <c:ser>
          <c:idx val="0"/>
          <c:order val="0"/>
          <c:tx>
            <c:strRef>
              <c:f>Sheet!$B$31</c:f>
              <c:strCache>
                <c:ptCount val="1"/>
                <c:pt idx="0">
                  <c:v>ΘΕΤΙΚΑ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Sheet!$A$47:$A$51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Sheet!$B$47:$B$51</c:f>
              <c:numCache>
                <c:formatCode>#,##0.0%</c:formatCode>
                <c:ptCount val="5"/>
                <c:pt idx="0">
                  <c:v>0.10489510489510492</c:v>
                </c:pt>
                <c:pt idx="1">
                  <c:v>0.15568862275449108</c:v>
                </c:pt>
                <c:pt idx="2">
                  <c:v>0.31944444444444453</c:v>
                </c:pt>
                <c:pt idx="3">
                  <c:v>0.550632911392405</c:v>
                </c:pt>
                <c:pt idx="4">
                  <c:v>0.46601941747572817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946-4FF0-B7A2-BA3D8EE236A4}"/>
            </c:ext>
          </c:extLst>
        </c:ser>
        <c:ser>
          <c:idx val="1"/>
          <c:order val="1"/>
          <c:tx>
            <c:strRef>
              <c:f>Sheet!$C$31</c:f>
              <c:strCache>
                <c:ptCount val="1"/>
                <c:pt idx="0">
                  <c:v>ΜΑΛΛΟΝ ΘΕΤΙΚΑ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Sheet!$A$47:$A$51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Sheet!$C$47:$C$51</c:f>
              <c:numCache>
                <c:formatCode>#,##0.0%</c:formatCode>
                <c:ptCount val="5"/>
                <c:pt idx="0">
                  <c:v>0.12587412587412586</c:v>
                </c:pt>
                <c:pt idx="1">
                  <c:v>0.14970059880239533</c:v>
                </c:pt>
                <c:pt idx="2">
                  <c:v>0.2175925925925927</c:v>
                </c:pt>
                <c:pt idx="3">
                  <c:v>0.24683544303797481</c:v>
                </c:pt>
                <c:pt idx="4">
                  <c:v>0.20388349514563112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946-4FF0-B7A2-BA3D8EE236A4}"/>
            </c:ext>
          </c:extLst>
        </c:ser>
        <c:ser>
          <c:idx val="2"/>
          <c:order val="2"/>
          <c:tx>
            <c:strRef>
              <c:f>Sheet!$D$31</c:f>
              <c:strCache>
                <c:ptCount val="1"/>
                <c:pt idx="0">
                  <c:v>ΜΑΛΛΟΝ ΑΡΝΗΤΙΚΑ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Sheet!$A$47:$A$51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Sheet!$D$47:$D$51</c:f>
              <c:numCache>
                <c:formatCode>#,##0.0%</c:formatCode>
                <c:ptCount val="5"/>
                <c:pt idx="0">
                  <c:v>9.0909090909090981E-2</c:v>
                </c:pt>
                <c:pt idx="1">
                  <c:v>0.15568862275449108</c:v>
                </c:pt>
                <c:pt idx="2">
                  <c:v>0.10185185185185186</c:v>
                </c:pt>
                <c:pt idx="3">
                  <c:v>7.5949367088607597E-2</c:v>
                </c:pt>
                <c:pt idx="4">
                  <c:v>9.7087378640776698E-2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946-4FF0-B7A2-BA3D8EE236A4}"/>
            </c:ext>
          </c:extLst>
        </c:ser>
        <c:ser>
          <c:idx val="3"/>
          <c:order val="3"/>
          <c:tx>
            <c:strRef>
              <c:f>Sheet!$E$31</c:f>
              <c:strCache>
                <c:ptCount val="1"/>
                <c:pt idx="0">
                  <c:v>ΑΡΝΗΤΙΚΑ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Sheet!$A$47:$A$51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Sheet!$E$47:$E$51</c:f>
              <c:numCache>
                <c:formatCode>#,##0.0%</c:formatCode>
                <c:ptCount val="5"/>
                <c:pt idx="0">
                  <c:v>0.67132867132867191</c:v>
                </c:pt>
                <c:pt idx="1">
                  <c:v>0.53293413173652671</c:v>
                </c:pt>
                <c:pt idx="2">
                  <c:v>0.31018518518518534</c:v>
                </c:pt>
                <c:pt idx="3">
                  <c:v>9.4936708860759528E-2</c:v>
                </c:pt>
                <c:pt idx="4">
                  <c:v>0.18446601941747584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7946-4FF0-B7A2-BA3D8EE236A4}"/>
            </c:ext>
          </c:extLst>
        </c:ser>
        <c:ser>
          <c:idx val="4"/>
          <c:order val="4"/>
          <c:tx>
            <c:strRef>
              <c:f>Sheet!$F$31</c:f>
              <c:strCache>
                <c:ptCount val="1"/>
                <c:pt idx="0">
                  <c:v>ΔΓ/ΔΑ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Sheet!$A$47:$A$51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Sheet!$F$47:$F$51</c:f>
              <c:numCache>
                <c:formatCode>#,##0.0%</c:formatCode>
                <c:ptCount val="5"/>
                <c:pt idx="0">
                  <c:v>6.9930069930069947E-3</c:v>
                </c:pt>
                <c:pt idx="1">
                  <c:v>5.9880239520958113E-3</c:v>
                </c:pt>
                <c:pt idx="2">
                  <c:v>5.0925925925925923E-2</c:v>
                </c:pt>
                <c:pt idx="3">
                  <c:v>3.1645569620253187E-2</c:v>
                </c:pt>
                <c:pt idx="4">
                  <c:v>4.854368932038837E-2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7946-4FF0-B7A2-BA3D8EE236A4}"/>
            </c:ext>
          </c:extLst>
        </c:ser>
        <c:dLbls>
          <c:showVal val="1"/>
        </c:dLbls>
        <c:gapWidth val="95"/>
        <c:gapDepth val="95"/>
        <c:shape val="box"/>
        <c:axId val="81905920"/>
        <c:axId val="81915904"/>
        <c:axId val="0"/>
      </c:bar3DChart>
      <c:catAx>
        <c:axId val="81905920"/>
        <c:scaling>
          <c:orientation val="minMax"/>
        </c:scaling>
        <c:axPos val="l"/>
        <c:numFmt formatCode="General" sourceLinked="0"/>
        <c:majorTickMark val="none"/>
        <c:tickLblPos val="nextTo"/>
        <c:crossAx val="81915904"/>
        <c:crosses val="autoZero"/>
        <c:auto val="1"/>
        <c:lblAlgn val="ctr"/>
        <c:lblOffset val="100"/>
      </c:catAx>
      <c:valAx>
        <c:axId val="81915904"/>
        <c:scaling>
          <c:orientation val="minMax"/>
        </c:scaling>
        <c:delete val="1"/>
        <c:axPos val="b"/>
        <c:numFmt formatCode="0%" sourceLinked="1"/>
        <c:tickLblPos val="none"/>
        <c:crossAx val="81905920"/>
        <c:crosses val="autoZero"/>
        <c:crossBetween val="between"/>
      </c:valAx>
    </c:plotArea>
    <c:legend>
      <c:legendPos val="t"/>
      <c:layout/>
    </c:legend>
    <c:plotVisOnly val="1"/>
    <c:dispBlanksAs val="gap"/>
  </c:chart>
  <c:txPr>
    <a:bodyPr/>
    <a:lstStyle/>
    <a:p>
      <a:pPr>
        <a:defRPr sz="1200"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otX val="3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explosion val="25"/>
          <c:dPt>
            <c:idx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D9E5-459E-A08C-0A2851066B97}"/>
              </c:ext>
            </c:extLst>
          </c:dPt>
          <c:dPt>
            <c:idx val="1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9E5-459E-A08C-0A2851066B97}"/>
              </c:ext>
            </c:extLst>
          </c:dPt>
          <c:dPt>
            <c:idx val="2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D9E5-459E-A08C-0A2851066B97}"/>
              </c:ext>
            </c:extLst>
          </c:dPt>
          <c:dPt>
            <c:idx val="3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9E5-459E-A08C-0A2851066B97}"/>
              </c:ext>
            </c:extLst>
          </c:dPt>
          <c:dLbls>
            <c:numFmt formatCode="0.0%" sourceLinked="0"/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spc="0" baseline="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outEnd"/>
            <c:showCatName val="1"/>
            <c:showPercent val="1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Sheet1!$B$56:$B$59</c:f>
              <c:strCache>
                <c:ptCount val="4"/>
                <c:pt idx="0">
                  <c:v>... μια σημαντική βοήθεια</c:v>
                </c:pt>
                <c:pt idx="1">
                  <c:v>...μια μικρή αλλά αναγκαία βοήθεια</c:v>
                </c:pt>
                <c:pt idx="2">
                  <c:v>...μια σχεδόν μηδαμινή βοήθεια</c:v>
                </c:pt>
                <c:pt idx="3">
                  <c:v>ΔΓ/ΔΑ</c:v>
                </c:pt>
              </c:strCache>
            </c:strRef>
          </c:cat>
          <c:val>
            <c:numRef>
              <c:f>Sheet1!$E$56:$E$59</c:f>
              <c:numCache>
                <c:formatCode>0.0</c:formatCode>
                <c:ptCount val="4"/>
                <c:pt idx="0">
                  <c:v>9.1827711262357568</c:v>
                </c:pt>
                <c:pt idx="1">
                  <c:v>32.923642505837442</c:v>
                </c:pt>
                <c:pt idx="2">
                  <c:v>53.64995777236814</c:v>
                </c:pt>
                <c:pt idx="3">
                  <c:v>4.2436285955586488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F06-4EA1-B0FF-35B162EF8749}"/>
            </c:ext>
          </c:extLst>
        </c:ser>
        <c:dLbls>
          <c:showPercent val="1"/>
        </c:dLbls>
      </c:pie3DChart>
      <c:spPr>
        <a:noFill/>
        <a:ln>
          <a:noFill/>
        </a:ln>
        <a:effectLst/>
      </c:spPr>
    </c:plotArea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0.18744005972860436"/>
          <c:y val="8.1540929165474743E-2"/>
          <c:w val="0.79822302270867163"/>
          <c:h val="0.8945426580978455"/>
        </c:manualLayout>
      </c:layout>
      <c:bar3DChart>
        <c:barDir val="bar"/>
        <c:grouping val="percentStacked"/>
        <c:ser>
          <c:idx val="0"/>
          <c:order val="0"/>
          <c:tx>
            <c:strRef>
              <c:f>[OUTPUT.xls]Sheet!$B$87</c:f>
              <c:strCache>
                <c:ptCount val="1"/>
                <c:pt idx="0">
                  <c:v>... μια σημαντική βοήθεια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[OUTPUT.xls]Sheet!$A$88:$A$93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[OUTPUT.xls]Sheet!$B$88:$B$93</c:f>
              <c:numCache>
                <c:formatCode>#,##0.0%</c:formatCode>
                <c:ptCount val="6"/>
                <c:pt idx="0">
                  <c:v>0.16719242902208201</c:v>
                </c:pt>
                <c:pt idx="1">
                  <c:v>5.2000000000000025E-2</c:v>
                </c:pt>
                <c:pt idx="2">
                  <c:v>9.2307692307692341E-2</c:v>
                </c:pt>
                <c:pt idx="3">
                  <c:v>4.7619047619047623E-2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B6A-446C-87F8-9EB3AA83F31A}"/>
            </c:ext>
          </c:extLst>
        </c:ser>
        <c:ser>
          <c:idx val="1"/>
          <c:order val="1"/>
          <c:tx>
            <c:strRef>
              <c:f>[OUTPUT.xls]Sheet!$C$87</c:f>
              <c:strCache>
                <c:ptCount val="1"/>
                <c:pt idx="0">
                  <c:v>...μια μικρή αλλά αναγκαία βοήθεια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[OUTPUT.xls]Sheet!$A$88:$A$93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[OUTPUT.xls]Sheet!$C$88:$C$93</c:f>
              <c:numCache>
                <c:formatCode>#,##0.0%</c:formatCode>
                <c:ptCount val="6"/>
                <c:pt idx="0">
                  <c:v>0.50473186119873814</c:v>
                </c:pt>
                <c:pt idx="1">
                  <c:v>0.16800000000000001</c:v>
                </c:pt>
                <c:pt idx="2">
                  <c:v>0.4</c:v>
                </c:pt>
                <c:pt idx="3">
                  <c:v>0.14285714285714296</c:v>
                </c:pt>
                <c:pt idx="4">
                  <c:v>0.20689655172413793</c:v>
                </c:pt>
                <c:pt idx="5">
                  <c:v>0.14814814814814822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B6A-446C-87F8-9EB3AA83F31A}"/>
            </c:ext>
          </c:extLst>
        </c:ser>
        <c:ser>
          <c:idx val="2"/>
          <c:order val="2"/>
          <c:tx>
            <c:strRef>
              <c:f>[OUTPUT.xls]Sheet!$D$87</c:f>
              <c:strCache>
                <c:ptCount val="1"/>
                <c:pt idx="0">
                  <c:v>...μια σχεδόν μηδαμινή βοήθεια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[OUTPUT.xls]Sheet!$A$88:$A$93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[OUTPUT.xls]Sheet!$D$88:$D$93</c:f>
              <c:numCache>
                <c:formatCode>#,##0.0%</c:formatCode>
                <c:ptCount val="6"/>
                <c:pt idx="0">
                  <c:v>0.29652996845425889</c:v>
                </c:pt>
                <c:pt idx="1">
                  <c:v>0.75600000000000012</c:v>
                </c:pt>
                <c:pt idx="2">
                  <c:v>0.49230769230769256</c:v>
                </c:pt>
                <c:pt idx="3">
                  <c:v>0.78571428571428559</c:v>
                </c:pt>
                <c:pt idx="4">
                  <c:v>0.72413793103448265</c:v>
                </c:pt>
                <c:pt idx="5">
                  <c:v>0.85185185185185208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5B6A-446C-87F8-9EB3AA83F31A}"/>
            </c:ext>
          </c:extLst>
        </c:ser>
        <c:ser>
          <c:idx val="3"/>
          <c:order val="3"/>
          <c:tx>
            <c:strRef>
              <c:f>[OUTPUT.xls]Sheet!$E$87</c:f>
              <c:strCache>
                <c:ptCount val="1"/>
                <c:pt idx="0">
                  <c:v>ΔΓ/ΔΑ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[OUTPUT.xls]Sheet!$A$88:$A$93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[OUTPUT.xls]Sheet!$E$88:$E$93</c:f>
              <c:numCache>
                <c:formatCode>#,##0.0%</c:formatCode>
                <c:ptCount val="6"/>
                <c:pt idx="0">
                  <c:v>3.1545741324921148E-2</c:v>
                </c:pt>
                <c:pt idx="1">
                  <c:v>2.4E-2</c:v>
                </c:pt>
                <c:pt idx="2">
                  <c:v>1.5384615384615389E-2</c:v>
                </c:pt>
                <c:pt idx="3">
                  <c:v>2.3809523809523812E-2</c:v>
                </c:pt>
                <c:pt idx="4">
                  <c:v>6.8965517241379309E-2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5B6A-446C-87F8-9EB3AA83F31A}"/>
            </c:ext>
          </c:extLst>
        </c:ser>
        <c:dLbls>
          <c:showVal val="1"/>
        </c:dLbls>
        <c:gapWidth val="95"/>
        <c:gapDepth val="95"/>
        <c:shape val="box"/>
        <c:axId val="82060416"/>
        <c:axId val="82061952"/>
        <c:axId val="0"/>
      </c:bar3DChart>
      <c:catAx>
        <c:axId val="82060416"/>
        <c:scaling>
          <c:orientation val="maxMin"/>
        </c:scaling>
        <c:axPos val="l"/>
        <c:numFmt formatCode="General" sourceLinked="0"/>
        <c:majorTickMark val="none"/>
        <c:tickLblPos val="nextTo"/>
        <c:crossAx val="82061952"/>
        <c:crosses val="autoZero"/>
        <c:auto val="1"/>
        <c:lblAlgn val="ctr"/>
        <c:lblOffset val="100"/>
      </c:catAx>
      <c:valAx>
        <c:axId val="82061952"/>
        <c:scaling>
          <c:orientation val="minMax"/>
        </c:scaling>
        <c:delete val="1"/>
        <c:axPos val="t"/>
        <c:numFmt formatCode="0%" sourceLinked="1"/>
        <c:tickLblPos val="none"/>
        <c:crossAx val="82060416"/>
        <c:crosses val="autoZero"/>
        <c:crossBetween val="between"/>
      </c:valAx>
    </c:plotArea>
    <c:legend>
      <c:legendPos val="t"/>
      <c:layout/>
    </c:legend>
    <c:plotVisOnly val="1"/>
    <c:dispBlanksAs val="gap"/>
  </c:chart>
  <c:txPr>
    <a:bodyPr/>
    <a:lstStyle/>
    <a:p>
      <a:pPr>
        <a:defRPr sz="1200"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AngAx val="1"/>
    </c:view3D>
    <c:plotArea>
      <c:layout/>
      <c:bar3DChart>
        <c:barDir val="bar"/>
        <c:grouping val="percentStacked"/>
        <c:ser>
          <c:idx val="0"/>
          <c:order val="0"/>
          <c:tx>
            <c:strRef>
              <c:f>Sheet!$B$59</c:f>
              <c:strCache>
                <c:ptCount val="1"/>
                <c:pt idx="0">
                  <c:v>... μια σημαντική βοήθεια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Sheet!$A$61:$A$65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Sheet!$B$61:$B$65</c:f>
              <c:numCache>
                <c:formatCode>#,##0.0%</c:formatCode>
                <c:ptCount val="5"/>
                <c:pt idx="0">
                  <c:v>3.4722222222222224E-2</c:v>
                </c:pt>
                <c:pt idx="1">
                  <c:v>1.7964071856287435E-2</c:v>
                </c:pt>
                <c:pt idx="2">
                  <c:v>0.10185185185185186</c:v>
                </c:pt>
                <c:pt idx="3">
                  <c:v>0.19496855345911951</c:v>
                </c:pt>
                <c:pt idx="4">
                  <c:v>9.7087378640776698E-2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3D0-4F55-BB0A-932F0D5D0AE1}"/>
            </c:ext>
          </c:extLst>
        </c:ser>
        <c:ser>
          <c:idx val="1"/>
          <c:order val="1"/>
          <c:tx>
            <c:strRef>
              <c:f>Sheet!$C$59</c:f>
              <c:strCache>
                <c:ptCount val="1"/>
                <c:pt idx="0">
                  <c:v>...μια μικρή αλλά αναγκαία βοήθεια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Sheet!$A$61:$A$65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Sheet!$C$61:$C$65</c:f>
              <c:numCache>
                <c:formatCode>#,##0.0%</c:formatCode>
                <c:ptCount val="5"/>
                <c:pt idx="0">
                  <c:v>0.18055555555555558</c:v>
                </c:pt>
                <c:pt idx="1">
                  <c:v>0.20359281437125748</c:v>
                </c:pt>
                <c:pt idx="2">
                  <c:v>0.37500000000000011</c:v>
                </c:pt>
                <c:pt idx="3">
                  <c:v>0.55345911949685533</c:v>
                </c:pt>
                <c:pt idx="4">
                  <c:v>0.50485436893203839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3D0-4F55-BB0A-932F0D5D0AE1}"/>
            </c:ext>
          </c:extLst>
        </c:ser>
        <c:ser>
          <c:idx val="2"/>
          <c:order val="2"/>
          <c:tx>
            <c:strRef>
              <c:f>Sheet!$D$59</c:f>
              <c:strCache>
                <c:ptCount val="1"/>
                <c:pt idx="0">
                  <c:v>...μια σχεδόν μηδαμινή βοήθεια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Sheet!$A$61:$A$65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Sheet!$D$61:$D$65</c:f>
              <c:numCache>
                <c:formatCode>#,##0.0%</c:formatCode>
                <c:ptCount val="5"/>
                <c:pt idx="0">
                  <c:v>0.7708333333333337</c:v>
                </c:pt>
                <c:pt idx="1">
                  <c:v>0.76646706586826319</c:v>
                </c:pt>
                <c:pt idx="2">
                  <c:v>0.46296296296296319</c:v>
                </c:pt>
                <c:pt idx="3">
                  <c:v>0.2075471698113209</c:v>
                </c:pt>
                <c:pt idx="4">
                  <c:v>0.33980582524271868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3D0-4F55-BB0A-932F0D5D0AE1}"/>
            </c:ext>
          </c:extLst>
        </c:ser>
        <c:ser>
          <c:idx val="3"/>
          <c:order val="3"/>
          <c:tx>
            <c:strRef>
              <c:f>Sheet!$E$59</c:f>
              <c:strCache>
                <c:ptCount val="1"/>
                <c:pt idx="0">
                  <c:v>ΔΓ/ΔΑ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Sheet!$A$61:$A$65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Sheet!$E$61:$E$65</c:f>
              <c:numCache>
                <c:formatCode>#,##0.0%</c:formatCode>
                <c:ptCount val="5"/>
                <c:pt idx="0">
                  <c:v>1.3888888888888897E-2</c:v>
                </c:pt>
                <c:pt idx="1">
                  <c:v>1.1976047904191612E-2</c:v>
                </c:pt>
                <c:pt idx="2">
                  <c:v>6.0185185185185161E-2</c:v>
                </c:pt>
                <c:pt idx="3">
                  <c:v>4.40251572327044E-2</c:v>
                </c:pt>
                <c:pt idx="4">
                  <c:v>5.8252427184466035E-2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03D0-4F55-BB0A-932F0D5D0AE1}"/>
            </c:ext>
          </c:extLst>
        </c:ser>
        <c:dLbls>
          <c:showVal val="1"/>
        </c:dLbls>
        <c:gapWidth val="95"/>
        <c:gapDepth val="95"/>
        <c:shape val="box"/>
        <c:axId val="82206080"/>
        <c:axId val="82228352"/>
        <c:axId val="0"/>
      </c:bar3DChart>
      <c:catAx>
        <c:axId val="82206080"/>
        <c:scaling>
          <c:orientation val="minMax"/>
        </c:scaling>
        <c:axPos val="l"/>
        <c:numFmt formatCode="General" sourceLinked="0"/>
        <c:majorTickMark val="none"/>
        <c:tickLblPos val="nextTo"/>
        <c:crossAx val="82228352"/>
        <c:crosses val="autoZero"/>
        <c:auto val="1"/>
        <c:lblAlgn val="ctr"/>
        <c:lblOffset val="100"/>
      </c:catAx>
      <c:valAx>
        <c:axId val="82228352"/>
        <c:scaling>
          <c:orientation val="minMax"/>
        </c:scaling>
        <c:delete val="1"/>
        <c:axPos val="b"/>
        <c:numFmt formatCode="0%" sourceLinked="1"/>
        <c:tickLblPos val="none"/>
        <c:crossAx val="82206080"/>
        <c:crosses val="autoZero"/>
        <c:crossBetween val="between"/>
      </c:valAx>
    </c:plotArea>
    <c:legend>
      <c:legendPos val="t"/>
      <c:layout/>
    </c:legend>
    <c:plotVisOnly val="1"/>
    <c:dispBlanksAs val="gap"/>
  </c:chart>
  <c:txPr>
    <a:bodyPr/>
    <a:lstStyle/>
    <a:p>
      <a:pPr>
        <a:defRPr sz="1200"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plotArea>
      <c:layout/>
      <c:doughnutChart>
        <c:varyColors val="1"/>
        <c:ser>
          <c:idx val="0"/>
          <c:order val="0"/>
          <c:dPt>
            <c:idx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B1B-465D-8945-DB07A68C3AB7}"/>
              </c:ext>
            </c:extLst>
          </c:dPt>
          <c:dPt>
            <c:idx val="1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B1B-465D-8945-DB07A68C3AB7}"/>
              </c:ext>
            </c:extLst>
          </c:dPt>
          <c:dPt>
            <c:idx val="2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2B1B-465D-8945-DB07A68C3AB7}"/>
              </c:ext>
            </c:extLst>
          </c:dPt>
          <c:dPt>
            <c:idx val="3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2B1B-465D-8945-DB07A68C3AB7}"/>
              </c:ext>
            </c:extLst>
          </c:dPt>
          <c:dPt>
            <c:idx val="4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2B1B-465D-8945-DB07A68C3AB7}"/>
              </c:ext>
            </c:extLst>
          </c:dPt>
          <c:dLbls>
            <c:numFmt formatCode="0.0%" sourceLinked="0"/>
            <c:spPr>
              <a:solidFill>
                <a:schemeClr val="bg1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Percent val="1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Sheet1!$B$63:$B$67</c:f>
              <c:strCache>
                <c:ptCount val="5"/>
                <c:pt idx="0">
                  <c:v>ΘΕΤΙΚΑ</c:v>
                </c:pt>
                <c:pt idx="1">
                  <c:v>ΜΑΛΛΟΝ ΘΕΤΙΚΑ</c:v>
                </c:pt>
                <c:pt idx="2">
                  <c:v>ΜΑΛΛΟΝ ΑΡΝΗΤΙΚΑ</c:v>
                </c:pt>
                <c:pt idx="3">
                  <c:v>ΑΡΝΗΤΙΚΑ</c:v>
                </c:pt>
                <c:pt idx="4">
                  <c:v>ΔΓ/ΔΑ</c:v>
                </c:pt>
              </c:strCache>
            </c:strRef>
          </c:cat>
          <c:val>
            <c:numRef>
              <c:f>Sheet1!$E$63:$E$67</c:f>
              <c:numCache>
                <c:formatCode>0.0</c:formatCode>
                <c:ptCount val="5"/>
                <c:pt idx="0">
                  <c:v>25.26603408018288</c:v>
                </c:pt>
                <c:pt idx="1">
                  <c:v>22.75522877440509</c:v>
                </c:pt>
                <c:pt idx="2">
                  <c:v>14.921754682299149</c:v>
                </c:pt>
                <c:pt idx="3">
                  <c:v>34.872075115504956</c:v>
                </c:pt>
                <c:pt idx="4">
                  <c:v>2.1849073476079264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C7B-49E6-A0CD-4E67F3CD7C9E}"/>
            </c:ext>
          </c:extLst>
        </c:ser>
        <c:dLbls>
          <c:showPercent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3751828675374518"/>
          <c:y val="0.26397871887635677"/>
          <c:w val="0.1546615763938598"/>
          <c:h val="0.50015067035539484"/>
        </c:manualLayout>
      </c:layout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zero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l-GR"/>
    </a:p>
  </c:tx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0.1697957989855374"/>
          <c:y val="7.7506632508659981E-2"/>
          <c:w val="0.81586728345173853"/>
          <c:h val="0.89819170963815598"/>
        </c:manualLayout>
      </c:layout>
      <c:bar3DChart>
        <c:barDir val="bar"/>
        <c:grouping val="percentStacked"/>
        <c:ser>
          <c:idx val="0"/>
          <c:order val="0"/>
          <c:tx>
            <c:strRef>
              <c:f>[OUTPUT.xls]Sheet!$B$108</c:f>
              <c:strCache>
                <c:ptCount val="1"/>
                <c:pt idx="0">
                  <c:v>ΘΕΤΙΚΑ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[OUTPUT.xls]Sheet!$A$109:$A$114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[OUTPUT.xls]Sheet!$B$109:$B$114</c:f>
              <c:numCache>
                <c:formatCode>#,##0.0%</c:formatCode>
                <c:ptCount val="6"/>
                <c:pt idx="0">
                  <c:v>0.49523809523809531</c:v>
                </c:pt>
                <c:pt idx="1">
                  <c:v>0.1274900398406375</c:v>
                </c:pt>
                <c:pt idx="2">
                  <c:v>0.26984126984126988</c:v>
                </c:pt>
                <c:pt idx="3">
                  <c:v>2.3255813953488372E-2</c:v>
                </c:pt>
                <c:pt idx="4">
                  <c:v>0.2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028-47BD-BEA1-EEB45A4E5D02}"/>
            </c:ext>
          </c:extLst>
        </c:ser>
        <c:ser>
          <c:idx val="1"/>
          <c:order val="1"/>
          <c:tx>
            <c:strRef>
              <c:f>[OUTPUT.xls]Sheet!$C$108</c:f>
              <c:strCache>
                <c:ptCount val="1"/>
                <c:pt idx="0">
                  <c:v>ΜΑΛΛΟΝ ΘΕΤΙΚΑ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[OUTPUT.xls]Sheet!$A$109:$A$114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[OUTPUT.xls]Sheet!$C$109:$C$114</c:f>
              <c:numCache>
                <c:formatCode>#,##0.0%</c:formatCode>
                <c:ptCount val="6"/>
                <c:pt idx="0">
                  <c:v>0.28571428571428592</c:v>
                </c:pt>
                <c:pt idx="1">
                  <c:v>0.14741035856573714</c:v>
                </c:pt>
                <c:pt idx="2">
                  <c:v>0.33333333333333337</c:v>
                </c:pt>
                <c:pt idx="3">
                  <c:v>0.16279069767441864</c:v>
                </c:pt>
                <c:pt idx="4">
                  <c:v>0.13333333333333339</c:v>
                </c:pt>
                <c:pt idx="5">
                  <c:v>0.14814814814814822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028-47BD-BEA1-EEB45A4E5D02}"/>
            </c:ext>
          </c:extLst>
        </c:ser>
        <c:ser>
          <c:idx val="2"/>
          <c:order val="2"/>
          <c:tx>
            <c:strRef>
              <c:f>[OUTPUT.xls]Sheet!$D$108</c:f>
              <c:strCache>
                <c:ptCount val="1"/>
                <c:pt idx="0">
                  <c:v>ΜΑΛΛΟΝ ΑΡΝΗΤΙΚΑ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[OUTPUT.xls]Sheet!$A$109:$A$114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[OUTPUT.xls]Sheet!$D$109:$D$114</c:f>
              <c:numCache>
                <c:formatCode>#,##0.0%</c:formatCode>
                <c:ptCount val="6"/>
                <c:pt idx="0">
                  <c:v>8.2539682539682607E-2</c:v>
                </c:pt>
                <c:pt idx="1">
                  <c:v>0.18725099601593631</c:v>
                </c:pt>
                <c:pt idx="2">
                  <c:v>0.1111111111111111</c:v>
                </c:pt>
                <c:pt idx="3">
                  <c:v>0.11627906976744186</c:v>
                </c:pt>
                <c:pt idx="4">
                  <c:v>0.33333333333333337</c:v>
                </c:pt>
                <c:pt idx="5">
                  <c:v>7.407407407407407E-2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028-47BD-BEA1-EEB45A4E5D02}"/>
            </c:ext>
          </c:extLst>
        </c:ser>
        <c:ser>
          <c:idx val="3"/>
          <c:order val="3"/>
          <c:tx>
            <c:strRef>
              <c:f>[OUTPUT.xls]Sheet!$E$108</c:f>
              <c:strCache>
                <c:ptCount val="1"/>
                <c:pt idx="0">
                  <c:v>ΑΡΝΗΤΙΚΑ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[OUTPUT.xls]Sheet!$A$109:$A$114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[OUTPUT.xls]Sheet!$E$109:$E$114</c:f>
              <c:numCache>
                <c:formatCode>#,##0.0%</c:formatCode>
                <c:ptCount val="6"/>
                <c:pt idx="0">
                  <c:v>0.12063492063492066</c:v>
                </c:pt>
                <c:pt idx="1">
                  <c:v>0.51792828685258963</c:v>
                </c:pt>
                <c:pt idx="2">
                  <c:v>0.26984126984126988</c:v>
                </c:pt>
                <c:pt idx="3">
                  <c:v>0.62790697674418638</c:v>
                </c:pt>
                <c:pt idx="4">
                  <c:v>0.33333333333333337</c:v>
                </c:pt>
                <c:pt idx="5">
                  <c:v>0.7777777777777779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0028-47BD-BEA1-EEB45A4E5D02}"/>
            </c:ext>
          </c:extLst>
        </c:ser>
        <c:ser>
          <c:idx val="4"/>
          <c:order val="4"/>
          <c:tx>
            <c:strRef>
              <c:f>[OUTPUT.xls]Sheet!$F$108</c:f>
              <c:strCache>
                <c:ptCount val="1"/>
                <c:pt idx="0">
                  <c:v>ΔΓ/ΔΑ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[OUTPUT.xls]Sheet!$A$109:$A$114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[OUTPUT.xls]Sheet!$F$109:$F$114</c:f>
              <c:numCache>
                <c:formatCode>#,##0.0%</c:formatCode>
                <c:ptCount val="6"/>
                <c:pt idx="0">
                  <c:v>1.5873015873015879E-2</c:v>
                </c:pt>
                <c:pt idx="1">
                  <c:v>1.9920318725099601E-2</c:v>
                </c:pt>
                <c:pt idx="2">
                  <c:v>1.5873015873015879E-2</c:v>
                </c:pt>
                <c:pt idx="3">
                  <c:v>6.9767441860465143E-2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0028-47BD-BEA1-EEB45A4E5D02}"/>
            </c:ext>
          </c:extLst>
        </c:ser>
        <c:dLbls>
          <c:showVal val="1"/>
        </c:dLbls>
        <c:gapWidth val="95"/>
        <c:gapDepth val="95"/>
        <c:shape val="box"/>
        <c:axId val="82392576"/>
        <c:axId val="82394112"/>
        <c:axId val="0"/>
      </c:bar3DChart>
      <c:catAx>
        <c:axId val="82392576"/>
        <c:scaling>
          <c:orientation val="maxMin"/>
        </c:scaling>
        <c:axPos val="l"/>
        <c:numFmt formatCode="General" sourceLinked="0"/>
        <c:majorTickMark val="none"/>
        <c:tickLblPos val="nextTo"/>
        <c:crossAx val="82394112"/>
        <c:crosses val="autoZero"/>
        <c:auto val="1"/>
        <c:lblAlgn val="ctr"/>
        <c:lblOffset val="100"/>
      </c:catAx>
      <c:valAx>
        <c:axId val="82394112"/>
        <c:scaling>
          <c:orientation val="minMax"/>
        </c:scaling>
        <c:delete val="1"/>
        <c:axPos val="t"/>
        <c:numFmt formatCode="0%" sourceLinked="1"/>
        <c:tickLblPos val="none"/>
        <c:crossAx val="82392576"/>
        <c:crosses val="autoZero"/>
        <c:crossBetween val="between"/>
      </c:valAx>
    </c:plotArea>
    <c:legend>
      <c:legendPos val="t"/>
      <c:layout/>
    </c:legend>
    <c:plotVisOnly val="1"/>
    <c:dispBlanksAs val="gap"/>
  </c:chart>
  <c:txPr>
    <a:bodyPr/>
    <a:lstStyle/>
    <a:p>
      <a:pPr>
        <a:defRPr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AngAx val="1"/>
    </c:view3D>
    <c:plotArea>
      <c:layout/>
      <c:bar3DChart>
        <c:barDir val="bar"/>
        <c:grouping val="percentStacked"/>
        <c:ser>
          <c:idx val="0"/>
          <c:order val="0"/>
          <c:tx>
            <c:strRef>
              <c:f>Sheet!$B$73</c:f>
              <c:strCache>
                <c:ptCount val="1"/>
                <c:pt idx="0">
                  <c:v>ΘΕΤΙΚΑ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Sheet!$A$75:$A$79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Sheet!$B$75:$B$79</c:f>
              <c:numCache>
                <c:formatCode>#,##0.0%</c:formatCode>
                <c:ptCount val="5"/>
                <c:pt idx="0">
                  <c:v>5.5555555555555525E-2</c:v>
                </c:pt>
                <c:pt idx="1">
                  <c:v>8.3832335329341354E-2</c:v>
                </c:pt>
                <c:pt idx="2">
                  <c:v>0.31627906976744208</c:v>
                </c:pt>
                <c:pt idx="3">
                  <c:v>0.55345911949685533</c:v>
                </c:pt>
                <c:pt idx="4">
                  <c:v>0.39215686274509831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BE5-491B-B24E-321C83344DB3}"/>
            </c:ext>
          </c:extLst>
        </c:ser>
        <c:ser>
          <c:idx val="1"/>
          <c:order val="1"/>
          <c:tx>
            <c:strRef>
              <c:f>Sheet!$C$73</c:f>
              <c:strCache>
                <c:ptCount val="1"/>
                <c:pt idx="0">
                  <c:v>ΜΑΛΛΟΝ ΘΕΤΙΚΑ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Sheet!$A$75:$A$79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Sheet!$C$75:$C$79</c:f>
              <c:numCache>
                <c:formatCode>#,##0.0%</c:formatCode>
                <c:ptCount val="5"/>
                <c:pt idx="0">
                  <c:v>0.125</c:v>
                </c:pt>
                <c:pt idx="1">
                  <c:v>0.23952095808383234</c:v>
                </c:pt>
                <c:pt idx="2">
                  <c:v>0.2558139534883721</c:v>
                </c:pt>
                <c:pt idx="3">
                  <c:v>0.30188679245283045</c:v>
                </c:pt>
                <c:pt idx="4">
                  <c:v>0.29411764705882365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BE5-491B-B24E-321C83344DB3}"/>
            </c:ext>
          </c:extLst>
        </c:ser>
        <c:ser>
          <c:idx val="2"/>
          <c:order val="2"/>
          <c:tx>
            <c:strRef>
              <c:f>Sheet!$D$73</c:f>
              <c:strCache>
                <c:ptCount val="1"/>
                <c:pt idx="0">
                  <c:v>ΜΑΛΛΟΝ ΑΡΝΗΤΙΚΑ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Sheet!$A$75:$A$79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Sheet!$D$75:$D$79</c:f>
              <c:numCache>
                <c:formatCode>#,##0.0%</c:formatCode>
                <c:ptCount val="5"/>
                <c:pt idx="0">
                  <c:v>0.18055555555555558</c:v>
                </c:pt>
                <c:pt idx="1">
                  <c:v>0.22754491017964071</c:v>
                </c:pt>
                <c:pt idx="2">
                  <c:v>0.14418604651162797</c:v>
                </c:pt>
                <c:pt idx="3">
                  <c:v>5.0314465408805034E-2</c:v>
                </c:pt>
                <c:pt idx="4">
                  <c:v>0.11764705882352942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BE5-491B-B24E-321C83344DB3}"/>
            </c:ext>
          </c:extLst>
        </c:ser>
        <c:ser>
          <c:idx val="3"/>
          <c:order val="3"/>
          <c:tx>
            <c:strRef>
              <c:f>Sheet!$E$73</c:f>
              <c:strCache>
                <c:ptCount val="1"/>
                <c:pt idx="0">
                  <c:v>ΑΡΝΗΤΙΚΑ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Sheet!$A$75:$A$79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Sheet!$E$75:$E$79</c:f>
              <c:numCache>
                <c:formatCode>#,##0.0%</c:formatCode>
                <c:ptCount val="5"/>
                <c:pt idx="0">
                  <c:v>0.60416666666666652</c:v>
                </c:pt>
                <c:pt idx="1">
                  <c:v>0.41916167664670662</c:v>
                </c:pt>
                <c:pt idx="2">
                  <c:v>0.28372093023255823</c:v>
                </c:pt>
                <c:pt idx="3">
                  <c:v>7.5471698113207544E-2</c:v>
                </c:pt>
                <c:pt idx="4">
                  <c:v>0.18627450980392163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8BE5-491B-B24E-321C83344DB3}"/>
            </c:ext>
          </c:extLst>
        </c:ser>
        <c:ser>
          <c:idx val="4"/>
          <c:order val="4"/>
          <c:tx>
            <c:strRef>
              <c:f>Sheet!$F$73</c:f>
              <c:strCache>
                <c:ptCount val="1"/>
                <c:pt idx="0">
                  <c:v>ΔΓ/ΔΑ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Sheet!$A$75:$A$79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Sheet!$F$75:$F$79</c:f>
              <c:numCache>
                <c:formatCode>#,##0.0%</c:formatCode>
                <c:ptCount val="5"/>
                <c:pt idx="0">
                  <c:v>3.4722222222222224E-2</c:v>
                </c:pt>
                <c:pt idx="1">
                  <c:v>2.9940119760479049E-2</c:v>
                </c:pt>
                <c:pt idx="2">
                  <c:v>0</c:v>
                </c:pt>
                <c:pt idx="3">
                  <c:v>1.8867924528301886E-2</c:v>
                </c:pt>
                <c:pt idx="4">
                  <c:v>9.8039215686274508E-3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8BE5-491B-B24E-321C83344DB3}"/>
            </c:ext>
          </c:extLst>
        </c:ser>
        <c:dLbls>
          <c:showVal val="1"/>
        </c:dLbls>
        <c:gapWidth val="95"/>
        <c:gapDepth val="95"/>
        <c:shape val="box"/>
        <c:axId val="82490496"/>
        <c:axId val="82492032"/>
        <c:axId val="0"/>
      </c:bar3DChart>
      <c:catAx>
        <c:axId val="82490496"/>
        <c:scaling>
          <c:orientation val="minMax"/>
        </c:scaling>
        <c:axPos val="l"/>
        <c:numFmt formatCode="General" sourceLinked="0"/>
        <c:majorTickMark val="none"/>
        <c:tickLblPos val="nextTo"/>
        <c:crossAx val="82492032"/>
        <c:crosses val="autoZero"/>
        <c:auto val="1"/>
        <c:lblAlgn val="ctr"/>
        <c:lblOffset val="100"/>
      </c:catAx>
      <c:valAx>
        <c:axId val="82492032"/>
        <c:scaling>
          <c:orientation val="minMax"/>
        </c:scaling>
        <c:delete val="1"/>
        <c:axPos val="b"/>
        <c:numFmt formatCode="0%" sourceLinked="1"/>
        <c:tickLblPos val="none"/>
        <c:crossAx val="82490496"/>
        <c:crosses val="autoZero"/>
        <c:crossBetween val="between"/>
      </c:valAx>
    </c:plotArea>
    <c:legend>
      <c:legendPos val="t"/>
      <c:layout/>
    </c:legend>
    <c:plotVisOnly val="1"/>
    <c:dispBlanksAs val="gap"/>
  </c:chart>
  <c:txPr>
    <a:bodyPr/>
    <a:lstStyle/>
    <a:p>
      <a:pPr>
        <a:defRPr sz="1200"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0.13400245790390569"/>
          <c:y val="8.65269093938143E-2"/>
          <c:w val="0.85687404910163367"/>
          <c:h val="0.8850286488162239"/>
        </c:manualLayout>
      </c:layout>
      <c:bar3DChart>
        <c:barDir val="bar"/>
        <c:grouping val="percentStacked"/>
        <c:ser>
          <c:idx val="0"/>
          <c:order val="0"/>
          <c:tx>
            <c:strRef>
              <c:f>[OUTPUT.xls]Sheet!$B$3</c:f>
              <c:strCache>
                <c:ptCount val="1"/>
                <c:pt idx="0">
                  <c:v>ΠΟΛΥ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[OUTPUT.xls]Sheet!$A$4:$A$9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[OUTPUT.xls]Sheet!$B$4:$B$9</c:f>
              <c:numCache>
                <c:formatCode>#,##0.0%</c:formatCode>
                <c:ptCount val="6"/>
                <c:pt idx="0">
                  <c:v>0.15189873417721531</c:v>
                </c:pt>
                <c:pt idx="1">
                  <c:v>5.2000000000000025E-2</c:v>
                </c:pt>
                <c:pt idx="2">
                  <c:v>4.7619047619047623E-2</c:v>
                </c:pt>
                <c:pt idx="3">
                  <c:v>7.1428571428571438E-2</c:v>
                </c:pt>
                <c:pt idx="4">
                  <c:v>6.666666666666668E-2</c:v>
                </c:pt>
                <c:pt idx="5">
                  <c:v>7.407407407407407E-2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B39-4A85-BC4B-0846CDB1C1F3}"/>
            </c:ext>
          </c:extLst>
        </c:ser>
        <c:ser>
          <c:idx val="1"/>
          <c:order val="1"/>
          <c:tx>
            <c:strRef>
              <c:f>[OUTPUT.xls]Sheet!$C$3</c:f>
              <c:strCache>
                <c:ptCount val="1"/>
                <c:pt idx="0">
                  <c:v>ΑΡΚΕΤΑ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[OUTPUT.xls]Sheet!$A$4:$A$9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[OUTPUT.xls]Sheet!$C$4:$C$9</c:f>
              <c:numCache>
                <c:formatCode>#,##0.0%</c:formatCode>
                <c:ptCount val="6"/>
                <c:pt idx="0">
                  <c:v>0.46202531645569622</c:v>
                </c:pt>
                <c:pt idx="1">
                  <c:v>0.13200000000000001</c:v>
                </c:pt>
                <c:pt idx="2">
                  <c:v>0.3492063492063493</c:v>
                </c:pt>
                <c:pt idx="3">
                  <c:v>4.7619047619047623E-2</c:v>
                </c:pt>
                <c:pt idx="4">
                  <c:v>0.13333333333333339</c:v>
                </c:pt>
                <c:pt idx="5">
                  <c:v>0.14814814814814822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B39-4A85-BC4B-0846CDB1C1F3}"/>
            </c:ext>
          </c:extLst>
        </c:ser>
        <c:ser>
          <c:idx val="2"/>
          <c:order val="2"/>
          <c:tx>
            <c:strRef>
              <c:f>[OUTPUT.xls]Sheet!$D$3</c:f>
              <c:strCache>
                <c:ptCount val="1"/>
                <c:pt idx="0">
                  <c:v>ΛΙΓΟ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[OUTPUT.xls]Sheet!$A$4:$A$9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[OUTPUT.xls]Sheet!$D$4:$D$9</c:f>
              <c:numCache>
                <c:formatCode>#,##0.0%</c:formatCode>
                <c:ptCount val="6"/>
                <c:pt idx="0">
                  <c:v>0.22784810126582283</c:v>
                </c:pt>
                <c:pt idx="1">
                  <c:v>0.36400000000000016</c:v>
                </c:pt>
                <c:pt idx="2">
                  <c:v>0.26984126984126988</c:v>
                </c:pt>
                <c:pt idx="3">
                  <c:v>0.28571428571428592</c:v>
                </c:pt>
                <c:pt idx="4">
                  <c:v>0.33333333333333337</c:v>
                </c:pt>
                <c:pt idx="5">
                  <c:v>0.14814814814814822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B39-4A85-BC4B-0846CDB1C1F3}"/>
            </c:ext>
          </c:extLst>
        </c:ser>
        <c:ser>
          <c:idx val="3"/>
          <c:order val="3"/>
          <c:tx>
            <c:strRef>
              <c:f>[OUTPUT.xls]Sheet!$E$3</c:f>
              <c:strCache>
                <c:ptCount val="1"/>
                <c:pt idx="0">
                  <c:v>ΚΑΘΟΛΟΥ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[OUTPUT.xls]Sheet!$A$4:$A$9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[OUTPUT.xls]Sheet!$E$4:$E$9</c:f>
              <c:numCache>
                <c:formatCode>#,##0.0%</c:formatCode>
                <c:ptCount val="6"/>
                <c:pt idx="0">
                  <c:v>0.15189873417721531</c:v>
                </c:pt>
                <c:pt idx="1">
                  <c:v>0.43600000000000011</c:v>
                </c:pt>
                <c:pt idx="2">
                  <c:v>0.31746031746031755</c:v>
                </c:pt>
                <c:pt idx="3">
                  <c:v>0.57142857142857184</c:v>
                </c:pt>
                <c:pt idx="4">
                  <c:v>0.46666666666666673</c:v>
                </c:pt>
                <c:pt idx="5">
                  <c:v>0.62962962962962998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DB39-4A85-BC4B-0846CDB1C1F3}"/>
            </c:ext>
          </c:extLst>
        </c:ser>
        <c:ser>
          <c:idx val="4"/>
          <c:order val="4"/>
          <c:tx>
            <c:strRef>
              <c:f>[OUTPUT.xls]Sheet!$F$3</c:f>
              <c:strCache>
                <c:ptCount val="1"/>
                <c:pt idx="0">
                  <c:v>ΔΓ/ΔΑ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[OUTPUT.xls]Sheet!$A$4:$A$9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[OUTPUT.xls]Sheet!$F$4:$F$9</c:f>
              <c:numCache>
                <c:formatCode>#,##0.0%</c:formatCode>
                <c:ptCount val="6"/>
                <c:pt idx="0">
                  <c:v>6.3291139240506363E-3</c:v>
                </c:pt>
                <c:pt idx="1">
                  <c:v>1.6000000000000007E-2</c:v>
                </c:pt>
                <c:pt idx="2">
                  <c:v>1.5873015873015879E-2</c:v>
                </c:pt>
                <c:pt idx="3">
                  <c:v>2.3809523809523812E-2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DB39-4A85-BC4B-0846CDB1C1F3}"/>
            </c:ext>
          </c:extLst>
        </c:ser>
        <c:dLbls>
          <c:showVal val="1"/>
        </c:dLbls>
        <c:gapWidth val="95"/>
        <c:gapDepth val="95"/>
        <c:shape val="box"/>
        <c:axId val="79376768"/>
        <c:axId val="79378304"/>
        <c:axId val="0"/>
      </c:bar3DChart>
      <c:catAx>
        <c:axId val="79376768"/>
        <c:scaling>
          <c:orientation val="maxMin"/>
        </c:scaling>
        <c:axPos val="l"/>
        <c:numFmt formatCode="General" sourceLinked="0"/>
        <c:majorTickMark val="none"/>
        <c:tickLblPos val="nextTo"/>
        <c:crossAx val="79378304"/>
        <c:crosses val="autoZero"/>
        <c:auto val="1"/>
        <c:lblAlgn val="ctr"/>
        <c:lblOffset val="100"/>
      </c:catAx>
      <c:valAx>
        <c:axId val="79378304"/>
        <c:scaling>
          <c:orientation val="minMax"/>
        </c:scaling>
        <c:delete val="1"/>
        <c:axPos val="t"/>
        <c:numFmt formatCode="0%" sourceLinked="1"/>
        <c:tickLblPos val="none"/>
        <c:crossAx val="79376768"/>
        <c:crosses val="autoZero"/>
        <c:crossBetween val="between"/>
      </c:valAx>
    </c:plotArea>
    <c:legend>
      <c:legendPos val="t"/>
      <c:layout/>
    </c:legend>
    <c:plotVisOnly val="1"/>
    <c:dispBlanksAs val="gap"/>
  </c:chart>
  <c:txPr>
    <a:bodyPr/>
    <a:lstStyle/>
    <a:p>
      <a:pPr>
        <a:defRPr sz="1200"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numFmt formatCode="0.0%" sourceLinked="0"/>
            <c:spPr>
              <a:noFill/>
              <a:ln>
                <a:noFill/>
              </a:ln>
              <a:effectLst/>
            </c:spPr>
            <c:showPercent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Sheet1!$B$71:$B$75</c:f>
              <c:strCache>
                <c:ptCount val="5"/>
                <c:pt idx="0">
                  <c:v>Όχι ιδιαίτερα</c:v>
                </c:pt>
                <c:pt idx="1">
                  <c:v>Μου δημιουργεί δυσκολίες αλλά ανταπεξέρχομαι</c:v>
                </c:pt>
                <c:pt idx="2">
                  <c:v>Αναγκάζομαι να περιορίσω βασικές ανάγκες</c:v>
                </c:pt>
                <c:pt idx="3">
                  <c:v>Δεν μπορώ να ανταποκριθώ</c:v>
                </c:pt>
                <c:pt idx="4">
                  <c:v>ΔΓ/ΔΑ</c:v>
                </c:pt>
              </c:strCache>
            </c:strRef>
          </c:cat>
          <c:val>
            <c:numRef>
              <c:f>Sheet1!$E$71:$E$75</c:f>
              <c:numCache>
                <c:formatCode>0.0</c:formatCode>
                <c:ptCount val="5"/>
                <c:pt idx="0">
                  <c:v>10.162452183416931</c:v>
                </c:pt>
                <c:pt idx="1">
                  <c:v>30.278702369715379</c:v>
                </c:pt>
                <c:pt idx="2">
                  <c:v>41.651348800238445</c:v>
                </c:pt>
                <c:pt idx="3">
                  <c:v>16.867206517959143</c:v>
                </c:pt>
                <c:pt idx="4">
                  <c:v>1.0402901286700761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96C-4350-93B3-744ABD113F9D}"/>
            </c:ext>
          </c:extLst>
        </c:ser>
        <c:dLbls>
          <c:showPercent val="1"/>
        </c:dLbls>
      </c:pie3DChart>
    </c:plotArea>
    <c:legend>
      <c:legendPos val="t"/>
      <c:layout/>
      <c:txPr>
        <a:bodyPr/>
        <a:lstStyle/>
        <a:p>
          <a:pPr rtl="0">
            <a:defRPr/>
          </a:pPr>
          <a:endParaRPr lang="el-GR"/>
        </a:p>
      </c:txPr>
    </c:legend>
    <c:plotVisOnly val="1"/>
    <c:dispBlanksAs val="zero"/>
  </c:chart>
  <c:txPr>
    <a:bodyPr/>
    <a:lstStyle/>
    <a:p>
      <a:pPr>
        <a:defRPr sz="1200"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0.16327901827520827"/>
          <c:y val="7.5854947861247093E-2"/>
          <c:w val="0.82238406416206755"/>
          <c:h val="0.90036126835496888"/>
        </c:manualLayout>
      </c:layout>
      <c:bar3DChart>
        <c:barDir val="bar"/>
        <c:grouping val="percentStacked"/>
        <c:ser>
          <c:idx val="0"/>
          <c:order val="0"/>
          <c:tx>
            <c:strRef>
              <c:f>[OUTPUT.xls]Sheet!$B$129</c:f>
              <c:strCache>
                <c:ptCount val="1"/>
                <c:pt idx="0">
                  <c:v>Όχι ιδιαίτερα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[OUTPUT.xls]Sheet!$A$130:$A$135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[OUTPUT.xls]Sheet!$B$130:$B$135</c:f>
              <c:numCache>
                <c:formatCode>#,##0.0%</c:formatCode>
                <c:ptCount val="6"/>
                <c:pt idx="0">
                  <c:v>0.19620253164556964</c:v>
                </c:pt>
                <c:pt idx="1">
                  <c:v>2.4E-2</c:v>
                </c:pt>
                <c:pt idx="2">
                  <c:v>0.203125</c:v>
                </c:pt>
                <c:pt idx="3">
                  <c:v>4.7619047619047623E-2</c:v>
                </c:pt>
                <c:pt idx="4">
                  <c:v>0.13333333333333339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1BA-48E3-9927-91C35E93E3F2}"/>
            </c:ext>
          </c:extLst>
        </c:ser>
        <c:ser>
          <c:idx val="1"/>
          <c:order val="1"/>
          <c:tx>
            <c:strRef>
              <c:f>[OUTPUT.xls]Sheet!$C$129</c:f>
              <c:strCache>
                <c:ptCount val="1"/>
                <c:pt idx="0">
                  <c:v>Μου δημιουργεί δυσκολίες αλλά ανταπεξέρχομαι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[OUTPUT.xls]Sheet!$A$130:$A$135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[OUTPUT.xls]Sheet!$C$130:$C$135</c:f>
              <c:numCache>
                <c:formatCode>#,##0.0%</c:formatCode>
                <c:ptCount val="6"/>
                <c:pt idx="0">
                  <c:v>0.38607594936708889</c:v>
                </c:pt>
                <c:pt idx="1">
                  <c:v>0.28400000000000009</c:v>
                </c:pt>
                <c:pt idx="2">
                  <c:v>0.37500000000000011</c:v>
                </c:pt>
                <c:pt idx="3">
                  <c:v>0.28571428571428592</c:v>
                </c:pt>
                <c:pt idx="4">
                  <c:v>0.13333333333333339</c:v>
                </c:pt>
                <c:pt idx="5">
                  <c:v>0.22222222222222221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1BA-48E3-9927-91C35E93E3F2}"/>
            </c:ext>
          </c:extLst>
        </c:ser>
        <c:ser>
          <c:idx val="2"/>
          <c:order val="2"/>
          <c:tx>
            <c:strRef>
              <c:f>[OUTPUT.xls]Sheet!$D$129</c:f>
              <c:strCache>
                <c:ptCount val="1"/>
                <c:pt idx="0">
                  <c:v>Αναγκάζομαι να περιορίσω βασικές ανάγκες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[OUTPUT.xls]Sheet!$A$130:$A$135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[OUTPUT.xls]Sheet!$D$130:$D$135</c:f>
              <c:numCache>
                <c:formatCode>#,##0.0%</c:formatCode>
                <c:ptCount val="6"/>
                <c:pt idx="0">
                  <c:v>0.32278481012658239</c:v>
                </c:pt>
                <c:pt idx="1">
                  <c:v>0.49200000000000016</c:v>
                </c:pt>
                <c:pt idx="2">
                  <c:v>0.25</c:v>
                </c:pt>
                <c:pt idx="3">
                  <c:v>0.5</c:v>
                </c:pt>
                <c:pt idx="4">
                  <c:v>0.33333333333333337</c:v>
                </c:pt>
                <c:pt idx="5">
                  <c:v>0.48148148148148157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1BA-48E3-9927-91C35E93E3F2}"/>
            </c:ext>
          </c:extLst>
        </c:ser>
        <c:ser>
          <c:idx val="3"/>
          <c:order val="3"/>
          <c:tx>
            <c:strRef>
              <c:f>[OUTPUT.xls]Sheet!$E$129</c:f>
              <c:strCache>
                <c:ptCount val="1"/>
                <c:pt idx="0">
                  <c:v>Δεν μπορώ να ανταποκριθώ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[OUTPUT.xls]Sheet!$A$130:$A$135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[OUTPUT.xls]Sheet!$E$130:$E$135</c:f>
              <c:numCache>
                <c:formatCode>#,##0.0%</c:formatCode>
                <c:ptCount val="6"/>
                <c:pt idx="0">
                  <c:v>9.4936708860759528E-2</c:v>
                </c:pt>
                <c:pt idx="1">
                  <c:v>0.18400000000000005</c:v>
                </c:pt>
                <c:pt idx="2">
                  <c:v>0.140625</c:v>
                </c:pt>
                <c:pt idx="3">
                  <c:v>0.16666666666666669</c:v>
                </c:pt>
                <c:pt idx="4">
                  <c:v>0.4</c:v>
                </c:pt>
                <c:pt idx="5">
                  <c:v>0.29629629629629628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C1BA-48E3-9927-91C35E93E3F2}"/>
            </c:ext>
          </c:extLst>
        </c:ser>
        <c:ser>
          <c:idx val="4"/>
          <c:order val="4"/>
          <c:tx>
            <c:strRef>
              <c:f>[OUTPUT.xls]Sheet!$F$129</c:f>
              <c:strCache>
                <c:ptCount val="1"/>
                <c:pt idx="0">
                  <c:v>ΔΓ/ΔΑ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[OUTPUT.xls]Sheet!$A$130:$A$135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[OUTPUT.xls]Sheet!$F$130:$F$135</c:f>
              <c:numCache>
                <c:formatCode>#,##0.0%</c:formatCode>
                <c:ptCount val="6"/>
                <c:pt idx="1">
                  <c:v>1.6000000000000007E-2</c:v>
                </c:pt>
                <c:pt idx="2">
                  <c:v>3.125E-2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C1BA-48E3-9927-91C35E93E3F2}"/>
            </c:ext>
          </c:extLst>
        </c:ser>
        <c:dLbls>
          <c:showVal val="1"/>
        </c:dLbls>
        <c:gapWidth val="95"/>
        <c:gapDepth val="95"/>
        <c:shape val="box"/>
        <c:axId val="78830208"/>
        <c:axId val="86913408"/>
        <c:axId val="0"/>
      </c:bar3DChart>
      <c:catAx>
        <c:axId val="78830208"/>
        <c:scaling>
          <c:orientation val="maxMin"/>
        </c:scaling>
        <c:axPos val="l"/>
        <c:numFmt formatCode="General" sourceLinked="0"/>
        <c:majorTickMark val="none"/>
        <c:tickLblPos val="nextTo"/>
        <c:crossAx val="86913408"/>
        <c:crosses val="autoZero"/>
        <c:auto val="1"/>
        <c:lblAlgn val="ctr"/>
        <c:lblOffset val="100"/>
      </c:catAx>
      <c:valAx>
        <c:axId val="86913408"/>
        <c:scaling>
          <c:orientation val="minMax"/>
        </c:scaling>
        <c:delete val="1"/>
        <c:axPos val="t"/>
        <c:numFmt formatCode="0%" sourceLinked="1"/>
        <c:tickLblPos val="none"/>
        <c:crossAx val="78830208"/>
        <c:crosses val="autoZero"/>
        <c:crossBetween val="between"/>
      </c:valAx>
    </c:plotArea>
    <c:legend>
      <c:legendPos val="t"/>
      <c:layout/>
    </c:legend>
    <c:plotVisOnly val="1"/>
    <c:dispBlanksAs val="gap"/>
  </c:chart>
  <c:txPr>
    <a:bodyPr/>
    <a:lstStyle/>
    <a:p>
      <a:pPr>
        <a:defRPr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AngAx val="1"/>
    </c:view3D>
    <c:plotArea>
      <c:layout/>
      <c:bar3DChart>
        <c:barDir val="bar"/>
        <c:grouping val="percentStacked"/>
        <c:ser>
          <c:idx val="0"/>
          <c:order val="0"/>
          <c:tx>
            <c:strRef>
              <c:f>Sheet!$B$87</c:f>
              <c:strCache>
                <c:ptCount val="1"/>
                <c:pt idx="0">
                  <c:v>Όχι ιδιαίτερα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Sheet!$A$89:$A$93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Sheet!$B$89:$B$93</c:f>
              <c:numCache>
                <c:formatCode>#,##0.0%</c:formatCode>
                <c:ptCount val="5"/>
                <c:pt idx="0">
                  <c:v>2.0979020979020994E-2</c:v>
                </c:pt>
                <c:pt idx="1">
                  <c:v>7.1856287425149726E-2</c:v>
                </c:pt>
                <c:pt idx="2">
                  <c:v>0.1111111111111111</c:v>
                </c:pt>
                <c:pt idx="3">
                  <c:v>0.20253164556962033</c:v>
                </c:pt>
                <c:pt idx="4">
                  <c:v>0.1747572815533982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880-4A8A-8EA1-5FD4BFCD20C1}"/>
            </c:ext>
          </c:extLst>
        </c:ser>
        <c:ser>
          <c:idx val="1"/>
          <c:order val="1"/>
          <c:tx>
            <c:strRef>
              <c:f>Sheet!$C$87</c:f>
              <c:strCache>
                <c:ptCount val="1"/>
                <c:pt idx="0">
                  <c:v>Μου δημιουργεί δυσκολίες αλλά ανταπεξέρχομαι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Sheet!$A$89:$A$93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Sheet!$C$89:$C$93</c:f>
              <c:numCache>
                <c:formatCode>#,##0.0%</c:formatCode>
                <c:ptCount val="5"/>
                <c:pt idx="0">
                  <c:v>0.22377622377622383</c:v>
                </c:pt>
                <c:pt idx="1">
                  <c:v>0.29940119760479056</c:v>
                </c:pt>
                <c:pt idx="2">
                  <c:v>0.35648148148148157</c:v>
                </c:pt>
                <c:pt idx="3">
                  <c:v>0.46202531645569622</c:v>
                </c:pt>
                <c:pt idx="4">
                  <c:v>0.3592233009708739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880-4A8A-8EA1-5FD4BFCD20C1}"/>
            </c:ext>
          </c:extLst>
        </c:ser>
        <c:ser>
          <c:idx val="2"/>
          <c:order val="2"/>
          <c:tx>
            <c:strRef>
              <c:f>Sheet!$D$87</c:f>
              <c:strCache>
                <c:ptCount val="1"/>
                <c:pt idx="0">
                  <c:v>Αναγκάζομαι να περιορίσω βασικές ανάγκες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Sheet!$A$89:$A$93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Sheet!$D$89:$D$93</c:f>
              <c:numCache>
                <c:formatCode>#,##0.0%</c:formatCode>
                <c:ptCount val="5"/>
                <c:pt idx="0">
                  <c:v>0.60139860139860168</c:v>
                </c:pt>
                <c:pt idx="1">
                  <c:v>0.41317365269461082</c:v>
                </c:pt>
                <c:pt idx="2">
                  <c:v>0.36111111111111116</c:v>
                </c:pt>
                <c:pt idx="3">
                  <c:v>0.25949367088607594</c:v>
                </c:pt>
                <c:pt idx="4">
                  <c:v>0.33980582524271868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880-4A8A-8EA1-5FD4BFCD20C1}"/>
            </c:ext>
          </c:extLst>
        </c:ser>
        <c:ser>
          <c:idx val="3"/>
          <c:order val="3"/>
          <c:tx>
            <c:strRef>
              <c:f>Sheet!$E$87</c:f>
              <c:strCache>
                <c:ptCount val="1"/>
                <c:pt idx="0">
                  <c:v>Δεν μπορώ να ανταποκριθώ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Sheet!$A$89:$A$93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Sheet!$E$89:$E$93</c:f>
              <c:numCache>
                <c:formatCode>#,##0.0%</c:formatCode>
                <c:ptCount val="5"/>
                <c:pt idx="0">
                  <c:v>0.15384615384615394</c:v>
                </c:pt>
                <c:pt idx="1">
                  <c:v>0.20359281437125748</c:v>
                </c:pt>
                <c:pt idx="2">
                  <c:v>0.16666666666666669</c:v>
                </c:pt>
                <c:pt idx="3">
                  <c:v>7.5949367088607597E-2</c:v>
                </c:pt>
                <c:pt idx="4">
                  <c:v>0.12621359223300968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C880-4A8A-8EA1-5FD4BFCD20C1}"/>
            </c:ext>
          </c:extLst>
        </c:ser>
        <c:ser>
          <c:idx val="4"/>
          <c:order val="4"/>
          <c:tx>
            <c:strRef>
              <c:f>Sheet!$F$87</c:f>
              <c:strCache>
                <c:ptCount val="1"/>
                <c:pt idx="0">
                  <c:v>ΔΓ/ΔΑ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Sheet!$A$89:$A$93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Sheet!$F$89:$F$93</c:f>
              <c:numCache>
                <c:formatCode>#,##0.0%</c:formatCode>
                <c:ptCount val="5"/>
                <c:pt idx="1">
                  <c:v>1.1976047904191612E-2</c:v>
                </c:pt>
                <c:pt idx="2">
                  <c:v>4.6296296296296311E-3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C880-4A8A-8EA1-5FD4BFCD20C1}"/>
            </c:ext>
          </c:extLst>
        </c:ser>
        <c:dLbls>
          <c:showVal val="1"/>
        </c:dLbls>
        <c:gapWidth val="95"/>
        <c:gapDepth val="95"/>
        <c:shape val="box"/>
        <c:axId val="87001728"/>
        <c:axId val="87011712"/>
        <c:axId val="0"/>
      </c:bar3DChart>
      <c:catAx>
        <c:axId val="87001728"/>
        <c:scaling>
          <c:orientation val="minMax"/>
        </c:scaling>
        <c:axPos val="l"/>
        <c:numFmt formatCode="General" sourceLinked="0"/>
        <c:majorTickMark val="none"/>
        <c:tickLblPos val="nextTo"/>
        <c:crossAx val="87011712"/>
        <c:crosses val="autoZero"/>
        <c:auto val="1"/>
        <c:lblAlgn val="ctr"/>
        <c:lblOffset val="100"/>
      </c:catAx>
      <c:valAx>
        <c:axId val="87011712"/>
        <c:scaling>
          <c:orientation val="minMax"/>
        </c:scaling>
        <c:delete val="1"/>
        <c:axPos val="b"/>
        <c:numFmt formatCode="0%" sourceLinked="1"/>
        <c:tickLblPos val="none"/>
        <c:crossAx val="87001728"/>
        <c:crosses val="autoZero"/>
        <c:crossBetween val="between"/>
      </c:valAx>
    </c:plotArea>
    <c:legend>
      <c:legendPos val="t"/>
    </c:legend>
    <c:plotVisOnly val="1"/>
    <c:dispBlanksAs val="gap"/>
  </c:chart>
  <c:txPr>
    <a:bodyPr/>
    <a:lstStyle/>
    <a:p>
      <a:pPr>
        <a:defRPr sz="1200"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numFmt formatCode="0.0%" sourceLinked="0"/>
            <c:spPr>
              <a:noFill/>
              <a:ln>
                <a:noFill/>
              </a:ln>
              <a:effectLst/>
            </c:spPr>
            <c:showPercent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Sheet1!$B$79:$B$83</c:f>
              <c:strCache>
                <c:ptCount val="5"/>
                <c:pt idx="0">
                  <c:v>ΝΑΙ</c:v>
                </c:pt>
                <c:pt idx="1">
                  <c:v>ΜΑΛΛΟΝ ΝΑΙ</c:v>
                </c:pt>
                <c:pt idx="2">
                  <c:v>ΜΑΛΛΟΝ ΟΧΙ</c:v>
                </c:pt>
                <c:pt idx="3">
                  <c:v>ΟΧΙ</c:v>
                </c:pt>
                <c:pt idx="4">
                  <c:v>ΔΓ/ΔΑ</c:v>
                </c:pt>
              </c:strCache>
            </c:strRef>
          </c:cat>
          <c:val>
            <c:numRef>
              <c:f>Sheet1!$E$79:$E$83</c:f>
              <c:numCache>
                <c:formatCode>0.0</c:formatCode>
                <c:ptCount val="5"/>
                <c:pt idx="0">
                  <c:v>9.7371950916587888</c:v>
                </c:pt>
                <c:pt idx="1">
                  <c:v>11.7601470515177</c:v>
                </c:pt>
                <c:pt idx="2">
                  <c:v>15.778230413830798</c:v>
                </c:pt>
                <c:pt idx="3">
                  <c:v>55.707685428983076</c:v>
                </c:pt>
                <c:pt idx="4">
                  <c:v>7.0167420140096324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AEA-4745-AB98-7B081D03AF2A}"/>
            </c:ext>
          </c:extLst>
        </c:ser>
        <c:dLbls>
          <c:showPercent val="1"/>
        </c:dLbls>
      </c:pie3DChart>
    </c:plotArea>
    <c:legend>
      <c:legendPos val="t"/>
      <c:txPr>
        <a:bodyPr/>
        <a:lstStyle/>
        <a:p>
          <a:pPr rtl="0">
            <a:defRPr/>
          </a:pPr>
          <a:endParaRPr lang="el-GR"/>
        </a:p>
      </c:txPr>
    </c:legend>
    <c:plotVisOnly val="1"/>
    <c:dispBlanksAs val="zero"/>
  </c:chart>
  <c:txPr>
    <a:bodyPr/>
    <a:lstStyle/>
    <a:p>
      <a:pPr>
        <a:defRPr sz="1200"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0.1684924428434717"/>
          <c:y val="9.7537240517868828E-2"/>
          <c:w val="0.82238406416206755"/>
          <c:h val="0.89567093185122937"/>
        </c:manualLayout>
      </c:layout>
      <c:bar3DChart>
        <c:barDir val="bar"/>
        <c:grouping val="percentStacked"/>
        <c:ser>
          <c:idx val="0"/>
          <c:order val="0"/>
          <c:tx>
            <c:strRef>
              <c:f>[OUTPUT.xls]Sheet!$B$150</c:f>
              <c:strCache>
                <c:ptCount val="1"/>
                <c:pt idx="0">
                  <c:v>ΝΑΙ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[OUTPUT.xls]Sheet!$A$151:$A$156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[OUTPUT.xls]Sheet!$B$151:$B$156</c:f>
              <c:numCache>
                <c:formatCode>#,##0.0%</c:formatCode>
                <c:ptCount val="6"/>
                <c:pt idx="0">
                  <c:v>2.8391167192429036E-2</c:v>
                </c:pt>
                <c:pt idx="1">
                  <c:v>0.27490039840637437</c:v>
                </c:pt>
                <c:pt idx="2">
                  <c:v>4.6874999999999986E-2</c:v>
                </c:pt>
                <c:pt idx="3">
                  <c:v>9.5238095238095247E-2</c:v>
                </c:pt>
                <c:pt idx="5">
                  <c:v>7.6923076923076927E-2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A0D-4FC4-B228-D45B558B45BA}"/>
            </c:ext>
          </c:extLst>
        </c:ser>
        <c:ser>
          <c:idx val="1"/>
          <c:order val="1"/>
          <c:tx>
            <c:strRef>
              <c:f>[OUTPUT.xls]Sheet!$C$150</c:f>
              <c:strCache>
                <c:ptCount val="1"/>
                <c:pt idx="0">
                  <c:v>ΜΑΛΛΟΝ ΝΑΙ</c:v>
                </c:pt>
              </c:strCache>
            </c:strRef>
          </c:tx>
          <c:dLbls>
            <c:dLbl>
              <c:idx val="0"/>
              <c:layout>
                <c:manualLayout>
                  <c:x val="6.5167807103290974E-3"/>
                  <c:y val="2.2853341267233841E-4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D7F-4979-A016-8D4AB8F28D3B}"/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[OUTPUT.xls]Sheet!$A$151:$A$156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[OUTPUT.xls]Sheet!$C$151:$C$156</c:f>
              <c:numCache>
                <c:formatCode>#,##0.0%</c:formatCode>
                <c:ptCount val="6"/>
                <c:pt idx="0">
                  <c:v>3.4700315457413269E-2</c:v>
                </c:pt>
                <c:pt idx="1">
                  <c:v>0.24302788844621523</c:v>
                </c:pt>
                <c:pt idx="2">
                  <c:v>9.3750000000000042E-2</c:v>
                </c:pt>
                <c:pt idx="3">
                  <c:v>0.11904761904761908</c:v>
                </c:pt>
                <c:pt idx="4">
                  <c:v>6.666666666666668E-2</c:v>
                </c:pt>
                <c:pt idx="5">
                  <c:v>0.23076923076923087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A0D-4FC4-B228-D45B558B45BA}"/>
            </c:ext>
          </c:extLst>
        </c:ser>
        <c:ser>
          <c:idx val="2"/>
          <c:order val="2"/>
          <c:tx>
            <c:strRef>
              <c:f>[OUTPUT.xls]Sheet!$D$150</c:f>
              <c:strCache>
                <c:ptCount val="1"/>
                <c:pt idx="0">
                  <c:v>ΜΑΛΛΟΝ ΟΧΙ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[OUTPUT.xls]Sheet!$A$151:$A$156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[OUTPUT.xls]Sheet!$D$151:$D$156</c:f>
              <c:numCache>
                <c:formatCode>#,##0.0%</c:formatCode>
                <c:ptCount val="6"/>
                <c:pt idx="0">
                  <c:v>0.13249211356466881</c:v>
                </c:pt>
                <c:pt idx="1">
                  <c:v>0.14741035856573714</c:v>
                </c:pt>
                <c:pt idx="2">
                  <c:v>0.15625000000000006</c:v>
                </c:pt>
                <c:pt idx="3">
                  <c:v>0.21428571428571427</c:v>
                </c:pt>
                <c:pt idx="4">
                  <c:v>0.2</c:v>
                </c:pt>
                <c:pt idx="5">
                  <c:v>0.15384615384615394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A0D-4FC4-B228-D45B558B45BA}"/>
            </c:ext>
          </c:extLst>
        </c:ser>
        <c:ser>
          <c:idx val="3"/>
          <c:order val="3"/>
          <c:tx>
            <c:strRef>
              <c:f>[OUTPUT.xls]Sheet!$E$150</c:f>
              <c:strCache>
                <c:ptCount val="1"/>
                <c:pt idx="0">
                  <c:v>ΟΧΙ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[OUTPUT.xls]Sheet!$A$151:$A$156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[OUTPUT.xls]Sheet!$E$151:$E$156</c:f>
              <c:numCache>
                <c:formatCode>#,##0.0%</c:formatCode>
                <c:ptCount val="6"/>
                <c:pt idx="0">
                  <c:v>0.76340694006309162</c:v>
                </c:pt>
                <c:pt idx="1">
                  <c:v>0.26693227091633465</c:v>
                </c:pt>
                <c:pt idx="2">
                  <c:v>0.60937500000000022</c:v>
                </c:pt>
                <c:pt idx="3">
                  <c:v>0.54761904761904789</c:v>
                </c:pt>
                <c:pt idx="4">
                  <c:v>0.66666666666666674</c:v>
                </c:pt>
                <c:pt idx="5">
                  <c:v>0.38461538461538458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9A0D-4FC4-B228-D45B558B45BA}"/>
            </c:ext>
          </c:extLst>
        </c:ser>
        <c:ser>
          <c:idx val="4"/>
          <c:order val="4"/>
          <c:tx>
            <c:strRef>
              <c:f>[OUTPUT.xls]Sheet!$F$150</c:f>
              <c:strCache>
                <c:ptCount val="1"/>
                <c:pt idx="0">
                  <c:v>ΔΓ/ΔΑ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[OUTPUT.xls]Sheet!$A$151:$A$156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[OUTPUT.xls]Sheet!$F$151:$F$156</c:f>
              <c:numCache>
                <c:formatCode>#,##0.0%</c:formatCode>
                <c:ptCount val="6"/>
                <c:pt idx="0">
                  <c:v>4.1009463722397464E-2</c:v>
                </c:pt>
                <c:pt idx="1">
                  <c:v>6.7729083665338669E-2</c:v>
                </c:pt>
                <c:pt idx="2">
                  <c:v>9.3750000000000042E-2</c:v>
                </c:pt>
                <c:pt idx="3">
                  <c:v>2.3809523809523812E-2</c:v>
                </c:pt>
                <c:pt idx="4">
                  <c:v>6.666666666666668E-2</c:v>
                </c:pt>
                <c:pt idx="5">
                  <c:v>0.15384615384615394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9A0D-4FC4-B228-D45B558B45BA}"/>
            </c:ext>
          </c:extLst>
        </c:ser>
        <c:dLbls>
          <c:showVal val="1"/>
        </c:dLbls>
        <c:gapWidth val="95"/>
        <c:gapDepth val="95"/>
        <c:shape val="box"/>
        <c:axId val="87163264"/>
        <c:axId val="87164800"/>
        <c:axId val="0"/>
      </c:bar3DChart>
      <c:catAx>
        <c:axId val="87163264"/>
        <c:scaling>
          <c:orientation val="maxMin"/>
        </c:scaling>
        <c:axPos val="l"/>
        <c:numFmt formatCode="General" sourceLinked="0"/>
        <c:majorTickMark val="none"/>
        <c:tickLblPos val="nextTo"/>
        <c:crossAx val="87164800"/>
        <c:crosses val="autoZero"/>
        <c:auto val="1"/>
        <c:lblAlgn val="ctr"/>
        <c:lblOffset val="100"/>
      </c:catAx>
      <c:valAx>
        <c:axId val="87164800"/>
        <c:scaling>
          <c:orientation val="minMax"/>
        </c:scaling>
        <c:delete val="1"/>
        <c:axPos val="t"/>
        <c:numFmt formatCode="0%" sourceLinked="1"/>
        <c:tickLblPos val="none"/>
        <c:crossAx val="87163264"/>
        <c:crosses val="autoZero"/>
        <c:crossBetween val="between"/>
      </c:valAx>
    </c:plotArea>
    <c:legend>
      <c:legendPos val="t"/>
    </c:legend>
    <c:plotVisOnly val="1"/>
    <c:dispBlanksAs val="gap"/>
  </c:chart>
  <c:txPr>
    <a:bodyPr/>
    <a:lstStyle/>
    <a:p>
      <a:pPr>
        <a:defRPr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view3D>
      <c:rAngAx val="1"/>
    </c:view3D>
    <c:plotArea>
      <c:layout/>
      <c:bar3DChart>
        <c:barDir val="bar"/>
        <c:grouping val="percentStacked"/>
        <c:ser>
          <c:idx val="0"/>
          <c:order val="0"/>
          <c:tx>
            <c:strRef>
              <c:f>Sheet!$B$101</c:f>
              <c:strCache>
                <c:ptCount val="1"/>
                <c:pt idx="0">
                  <c:v>ΝΑΙ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Sheet!$A$103:$A$107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Sheet!$B$103:$B$107</c:f>
              <c:numCache>
                <c:formatCode>#,##0.0%</c:formatCode>
                <c:ptCount val="5"/>
                <c:pt idx="0">
                  <c:v>0.25874125874125864</c:v>
                </c:pt>
                <c:pt idx="1">
                  <c:v>0.22023809523809526</c:v>
                </c:pt>
                <c:pt idx="2">
                  <c:v>5.5555555555555525E-2</c:v>
                </c:pt>
                <c:pt idx="3">
                  <c:v>6.2893081761006319E-3</c:v>
                </c:pt>
                <c:pt idx="4">
                  <c:v>1.9607843137254902E-2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532-49C8-9C2E-A832F854A0A9}"/>
            </c:ext>
          </c:extLst>
        </c:ser>
        <c:ser>
          <c:idx val="1"/>
          <c:order val="1"/>
          <c:tx>
            <c:strRef>
              <c:f>Sheet!$C$101</c:f>
              <c:strCache>
                <c:ptCount val="1"/>
                <c:pt idx="0">
                  <c:v>ΜΑΛΛΟΝ ΝΑΙ</c:v>
                </c:pt>
              </c:strCache>
            </c:strRef>
          </c:tx>
          <c:dLbls>
            <c:dLbl>
              <c:idx val="4"/>
              <c:layout>
                <c:manualLayout>
                  <c:x val="9.123492994460719E-3"/>
                  <c:y val="-4.3243243243243287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858-4A39-B24E-7E9104B58D07}"/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Sheet!$A$103:$A$107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Sheet!$C$103:$C$107</c:f>
              <c:numCache>
                <c:formatCode>#,##0.0%</c:formatCode>
                <c:ptCount val="5"/>
                <c:pt idx="0">
                  <c:v>0.29370629370629381</c:v>
                </c:pt>
                <c:pt idx="1">
                  <c:v>0.22619047619047625</c:v>
                </c:pt>
                <c:pt idx="2">
                  <c:v>6.9444444444444475E-2</c:v>
                </c:pt>
                <c:pt idx="3">
                  <c:v>1.2578616352201252E-2</c:v>
                </c:pt>
                <c:pt idx="4">
                  <c:v>1.9607843137254902E-2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532-49C8-9C2E-A832F854A0A9}"/>
            </c:ext>
          </c:extLst>
        </c:ser>
        <c:ser>
          <c:idx val="2"/>
          <c:order val="2"/>
          <c:tx>
            <c:strRef>
              <c:f>Sheet!$D$101</c:f>
              <c:strCache>
                <c:ptCount val="1"/>
                <c:pt idx="0">
                  <c:v>ΜΑΛΛΟΝ ΟΧΙ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Sheet!$A$103:$A$107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Sheet!$D$103:$D$107</c:f>
              <c:numCache>
                <c:formatCode>#,##0.0%</c:formatCode>
                <c:ptCount val="5"/>
                <c:pt idx="0">
                  <c:v>0.1468531468531469</c:v>
                </c:pt>
                <c:pt idx="1">
                  <c:v>0.17261904761904764</c:v>
                </c:pt>
                <c:pt idx="2">
                  <c:v>0.18981481481481485</c:v>
                </c:pt>
                <c:pt idx="3">
                  <c:v>0.18867924528301888</c:v>
                </c:pt>
                <c:pt idx="4">
                  <c:v>0.10784313725490199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532-49C8-9C2E-A832F854A0A9}"/>
            </c:ext>
          </c:extLst>
        </c:ser>
        <c:ser>
          <c:idx val="3"/>
          <c:order val="3"/>
          <c:tx>
            <c:strRef>
              <c:f>Sheet!$E$101</c:f>
              <c:strCache>
                <c:ptCount val="1"/>
                <c:pt idx="0">
                  <c:v>ΟΧΙ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Sheet!$A$103:$A$107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Sheet!$E$103:$E$107</c:f>
              <c:numCache>
                <c:formatCode>#,##0.0%</c:formatCode>
                <c:ptCount val="5"/>
                <c:pt idx="0">
                  <c:v>0.27272727272727282</c:v>
                </c:pt>
                <c:pt idx="1">
                  <c:v>0.3035714285714286</c:v>
                </c:pt>
                <c:pt idx="2">
                  <c:v>0.60648148148148162</c:v>
                </c:pt>
                <c:pt idx="3">
                  <c:v>0.76729559748427723</c:v>
                </c:pt>
                <c:pt idx="4">
                  <c:v>0.77450980392156865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9532-49C8-9C2E-A832F854A0A9}"/>
            </c:ext>
          </c:extLst>
        </c:ser>
        <c:ser>
          <c:idx val="4"/>
          <c:order val="4"/>
          <c:tx>
            <c:strRef>
              <c:f>Sheet!$F$101</c:f>
              <c:strCache>
                <c:ptCount val="1"/>
                <c:pt idx="0">
                  <c:v>ΔΓ/ΔΑ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Sheet!$A$103:$A$107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Sheet!$F$103:$F$107</c:f>
              <c:numCache>
                <c:formatCode>#,##0.0%</c:formatCode>
                <c:ptCount val="5"/>
                <c:pt idx="0">
                  <c:v>2.7972027972027986E-2</c:v>
                </c:pt>
                <c:pt idx="1">
                  <c:v>7.7380952380952384E-2</c:v>
                </c:pt>
                <c:pt idx="2">
                  <c:v>7.8703703703703734E-2</c:v>
                </c:pt>
                <c:pt idx="3">
                  <c:v>2.5157232704402521E-2</c:v>
                </c:pt>
                <c:pt idx="4">
                  <c:v>7.8431372549019607E-2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9532-49C8-9C2E-A832F854A0A9}"/>
            </c:ext>
          </c:extLst>
        </c:ser>
        <c:dLbls>
          <c:showVal val="1"/>
        </c:dLbls>
        <c:gapWidth val="95"/>
        <c:gapDepth val="95"/>
        <c:shape val="box"/>
        <c:axId val="87327488"/>
        <c:axId val="87329024"/>
        <c:axId val="0"/>
      </c:bar3DChart>
      <c:catAx>
        <c:axId val="87327488"/>
        <c:scaling>
          <c:orientation val="minMax"/>
        </c:scaling>
        <c:axPos val="l"/>
        <c:numFmt formatCode="General" sourceLinked="0"/>
        <c:majorTickMark val="none"/>
        <c:tickLblPos val="nextTo"/>
        <c:crossAx val="87329024"/>
        <c:crosses val="autoZero"/>
        <c:auto val="1"/>
        <c:lblAlgn val="ctr"/>
        <c:lblOffset val="100"/>
      </c:catAx>
      <c:valAx>
        <c:axId val="87329024"/>
        <c:scaling>
          <c:orientation val="minMax"/>
        </c:scaling>
        <c:delete val="1"/>
        <c:axPos val="b"/>
        <c:numFmt formatCode="0%" sourceLinked="1"/>
        <c:tickLblPos val="none"/>
        <c:crossAx val="87327488"/>
        <c:crosses val="autoZero"/>
        <c:crossBetween val="between"/>
      </c:valAx>
    </c:plotArea>
    <c:legend>
      <c:legendPos val="t"/>
    </c:legend>
    <c:plotVisOnly val="1"/>
    <c:dispBlanksAs val="gap"/>
  </c:chart>
  <c:txPr>
    <a:bodyPr/>
    <a:lstStyle/>
    <a:p>
      <a:pPr>
        <a:defRPr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view3D>
      <c:rotX val="5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explosion val="25"/>
          <c:dPt>
            <c:idx val="0"/>
            <c:spPr>
              <a:solidFill>
                <a:schemeClr val="accent1">
                  <a:alpha val="90000"/>
                </a:schemeClr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CA61-4D28-9B31-3E9C44CC930E}"/>
              </c:ext>
            </c:extLst>
          </c:dPt>
          <c:dPt>
            <c:idx val="1"/>
            <c:spPr>
              <a:solidFill>
                <a:schemeClr val="accent2">
                  <a:alpha val="90000"/>
                </a:schemeClr>
              </a:solidFill>
              <a:ln w="19050">
                <a:solidFill>
                  <a:schemeClr val="accent2"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CA61-4D28-9B31-3E9C44CC930E}"/>
              </c:ext>
            </c:extLst>
          </c:dPt>
          <c:dPt>
            <c:idx val="2"/>
            <c:spPr>
              <a:solidFill>
                <a:schemeClr val="accent3">
                  <a:alpha val="90000"/>
                </a:schemeClr>
              </a:solidFill>
              <a:ln w="19050">
                <a:solidFill>
                  <a:schemeClr val="accent3">
                    <a:lumMod val="75000"/>
                  </a:schemeClr>
                </a:solidFill>
              </a:ln>
              <a:effectLst>
                <a:innerShdw blurRad="114300">
                  <a:schemeClr val="accent3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3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CA61-4D28-9B31-3E9C44CC930E}"/>
              </c:ext>
            </c:extLst>
          </c:dPt>
          <c:dPt>
            <c:idx val="3"/>
            <c:spPr>
              <a:solidFill>
                <a:schemeClr val="accent4">
                  <a:alpha val="90000"/>
                </a:schemeClr>
              </a:solidFill>
              <a:ln w="19050">
                <a:solidFill>
                  <a:schemeClr val="accent4">
                    <a:lumMod val="75000"/>
                  </a:schemeClr>
                </a:solidFill>
              </a:ln>
              <a:effectLst>
                <a:innerShdw blurRad="114300">
                  <a:schemeClr val="accent4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4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CA61-4D28-9B31-3E9C44CC930E}"/>
              </c:ext>
            </c:extLst>
          </c:dPt>
          <c:dPt>
            <c:idx val="4"/>
            <c:spPr>
              <a:solidFill>
                <a:schemeClr val="accent5">
                  <a:alpha val="90000"/>
                </a:schemeClr>
              </a:solidFill>
              <a:ln w="19050">
                <a:solidFill>
                  <a:schemeClr val="accent5">
                    <a:lumMod val="75000"/>
                  </a:schemeClr>
                </a:solidFill>
              </a:ln>
              <a:effectLst>
                <a:innerShdw blurRad="114300">
                  <a:schemeClr val="accent5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5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CA61-4D28-9B31-3E9C44CC930E}"/>
              </c:ext>
            </c:extLst>
          </c:dPt>
          <c:dPt>
            <c:idx val="5"/>
            <c:spPr>
              <a:solidFill>
                <a:schemeClr val="accent6">
                  <a:alpha val="90000"/>
                </a:schemeClr>
              </a:solidFill>
              <a:ln w="19050">
                <a:solidFill>
                  <a:schemeClr val="accent6">
                    <a:lumMod val="75000"/>
                  </a:schemeClr>
                </a:solidFill>
              </a:ln>
              <a:effectLst>
                <a:innerShdw blurRad="114300">
                  <a:schemeClr val="accent6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6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CA61-4D28-9B31-3E9C44CC930E}"/>
              </c:ext>
            </c:extLst>
          </c:dPt>
          <c:dPt>
            <c:idx val="6"/>
            <c:spPr>
              <a:solidFill>
                <a:schemeClr val="accent1">
                  <a:lumMod val="60000"/>
                  <a:alpha val="90000"/>
                </a:schemeClr>
              </a:solidFill>
              <a:ln w="19050">
                <a:solidFill>
                  <a:schemeClr val="accent1">
                    <a:lumMod val="60000"/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60000"/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60000"/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CA61-4D28-9B31-3E9C44CC930E}"/>
              </c:ext>
            </c:extLst>
          </c:dPt>
          <c:dLbls>
            <c:dLbl>
              <c:idx val="0"/>
              <c:numFmt formatCode="0.0%" sourceLinked="0"/>
              <c:spPr>
                <a:solidFill>
                  <a:schemeClr val="bg1">
                    <a:alpha val="90000"/>
                  </a:schemeClr>
                </a:solidFill>
                <a:ln w="12700" cap="flat" cmpd="sng" algn="ctr">
                  <a:solidFill>
                    <a:schemeClr val="accent1"/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</c:dLbl>
            <c:dLbl>
              <c:idx val="1"/>
              <c:numFmt formatCode="0.0%" sourceLinked="0"/>
              <c:spPr>
                <a:solidFill>
                  <a:schemeClr val="bg1">
                    <a:alpha val="90000"/>
                  </a:schemeClr>
                </a:solidFill>
                <a:ln w="12700" cap="flat" cmpd="sng" algn="ctr">
                  <a:solidFill>
                    <a:schemeClr val="accent2"/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2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</c:dLbl>
            <c:dLbl>
              <c:idx val="2"/>
              <c:numFmt formatCode="0.0%" sourceLinked="0"/>
              <c:spPr>
                <a:solidFill>
                  <a:schemeClr val="bg1">
                    <a:alpha val="90000"/>
                  </a:schemeClr>
                </a:solidFill>
                <a:ln w="12700" cap="flat" cmpd="sng" algn="ctr">
                  <a:solidFill>
                    <a:schemeClr val="accent3"/>
                  </a:solidFill>
                  <a:round/>
                </a:ln>
                <a:effectLst>
                  <a:outerShdw blurRad="50800" dist="38100" dir="2700000" algn="tl" rotWithShape="0">
                    <a:schemeClr val="accent3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3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</c:dLbl>
            <c:dLbl>
              <c:idx val="3"/>
              <c:numFmt formatCode="0.0%" sourceLinked="0"/>
              <c:spPr>
                <a:solidFill>
                  <a:schemeClr val="bg1">
                    <a:alpha val="90000"/>
                  </a:schemeClr>
                </a:solidFill>
                <a:ln w="12700" cap="flat" cmpd="sng" algn="ctr">
                  <a:solidFill>
                    <a:schemeClr val="accent4"/>
                  </a:solidFill>
                  <a:round/>
                </a:ln>
                <a:effectLst>
                  <a:outerShdw blurRad="50800" dist="38100" dir="2700000" algn="tl" rotWithShape="0">
                    <a:schemeClr val="accent4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4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</c:dLbl>
            <c:dLbl>
              <c:idx val="4"/>
              <c:numFmt formatCode="0.0%" sourceLinked="0"/>
              <c:spPr>
                <a:solidFill>
                  <a:schemeClr val="bg1">
                    <a:alpha val="90000"/>
                  </a:schemeClr>
                </a:solidFill>
                <a:ln w="12700" cap="flat" cmpd="sng" algn="ctr">
                  <a:solidFill>
                    <a:schemeClr val="accent5"/>
                  </a:solidFill>
                  <a:round/>
                </a:ln>
                <a:effectLst>
                  <a:outerShdw blurRad="50800" dist="38100" dir="2700000" algn="tl" rotWithShape="0">
                    <a:schemeClr val="accent5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5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</c:dLbl>
            <c:dLbl>
              <c:idx val="5"/>
              <c:numFmt formatCode="0.0%" sourceLinked="0"/>
              <c:spPr>
                <a:solidFill>
                  <a:schemeClr val="bg1">
                    <a:alpha val="90000"/>
                  </a:schemeClr>
                </a:solidFill>
                <a:ln w="12700" cap="flat" cmpd="sng" algn="ctr">
                  <a:solidFill>
                    <a:schemeClr val="accent6"/>
                  </a:solidFill>
                  <a:round/>
                </a:ln>
                <a:effectLst>
                  <a:outerShdw blurRad="50800" dist="38100" dir="2700000" algn="tl" rotWithShape="0">
                    <a:schemeClr val="accent6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6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</c:dLbl>
            <c:dLbl>
              <c:idx val="6"/>
              <c:numFmt formatCode="0.0%" sourceLinked="0"/>
              <c:spPr>
                <a:solidFill>
                  <a:schemeClr val="bg1">
                    <a:alpha val="90000"/>
                  </a:schemeClr>
                </a:solidFill>
                <a:ln w="12700" cap="flat" cmpd="sng" algn="ctr">
                  <a:solidFill>
                    <a:schemeClr val="accent1">
                      <a:lumMod val="60000"/>
                    </a:schemeClr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60000"/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1">
                          <a:lumMod val="60000"/>
                        </a:schemeClr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</c:dLbl>
            <c:numFmt formatCode="0.0%" sourceLinked="0"/>
            <c:spPr>
              <a:solidFill>
                <a:schemeClr val="bg1">
                  <a:alpha val="90000"/>
                </a:schemeClr>
              </a:solidFill>
              <a:ln w="12700" cap="flat" cmpd="sng" algn="ctr">
                <a:solidFill>
                  <a:srgbClr val="4F81BD"/>
                </a:solidFill>
                <a:round/>
              </a:ln>
              <a:effectLst>
                <a:outerShdw blurRad="50800" dist="38100" dir="2700000" algn="tl" rotWithShape="0">
                  <a:srgbClr val="4F81BD">
                    <a:lumMod val="75000"/>
                    <a:alpha val="40000"/>
                  </a:srgbClr>
                </a:outerShdw>
              </a:effectLst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accent1"/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inEnd"/>
            <c:showCatName val="1"/>
            <c:showPercent val="1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Sheet1!$B$87:$B$93</c:f>
              <c:strCache>
                <c:ptCount val="7"/>
                <c:pt idx="0">
                  <c:v>Η ΕΛΛΑΔΑ</c:v>
                </c:pt>
                <c:pt idx="1">
                  <c:v>ΤΟ ΠΟΛΙΤΙΚΟ ΣΥΣΤΗΜΑ ΣΥΝΟΛΙΚΑ</c:v>
                </c:pt>
                <c:pt idx="2">
                  <c:v>ΤΟ ΕΥΡΩΚΟΙΝΟΒΟΥΛΙΟ</c:v>
                </c:pt>
                <c:pt idx="3">
                  <c:v>ΤΟ ΠΑΣΟΚ</c:v>
                </c:pt>
                <c:pt idx="4">
                  <c:v>ΚΑΝΕΝΑΣ ΙΔΙΑΙΤΕΡΑ</c:v>
                </c:pt>
                <c:pt idx="5">
                  <c:v>ΑΛΛΟΣ</c:v>
                </c:pt>
                <c:pt idx="6">
                  <c:v>ΔΓ/ΔΑ</c:v>
                </c:pt>
              </c:strCache>
            </c:strRef>
          </c:cat>
          <c:val>
            <c:numRef>
              <c:f>Sheet1!$E$87:$E$93</c:f>
              <c:numCache>
                <c:formatCode>0.0</c:formatCode>
                <c:ptCount val="7"/>
                <c:pt idx="0">
                  <c:v>25.688310397933371</c:v>
                </c:pt>
                <c:pt idx="1">
                  <c:v>21.48442545581003</c:v>
                </c:pt>
                <c:pt idx="2">
                  <c:v>18.294997267623827</c:v>
                </c:pt>
                <c:pt idx="3">
                  <c:v>9.0069054597843667</c:v>
                </c:pt>
                <c:pt idx="4">
                  <c:v>14.787619851954869</c:v>
                </c:pt>
                <c:pt idx="5">
                  <c:v>5.4687267127030585</c:v>
                </c:pt>
                <c:pt idx="6">
                  <c:v>5.2690148541904627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0B1-4066-BE7A-1B70C4240306}"/>
            </c:ext>
          </c:extLst>
        </c:ser>
        <c:dLbls>
          <c:showPercent val="1"/>
        </c:dLbls>
      </c:pie3DChart>
      <c:spPr>
        <a:noFill/>
        <a:ln>
          <a:noFill/>
        </a:ln>
        <a:effectLst/>
      </c:spPr>
    </c:plotArea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1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0.1684924428434717"/>
          <c:y val="7.5854947861247093E-2"/>
          <c:w val="0.81717063959380476"/>
          <c:h val="0.90036126835496888"/>
        </c:manualLayout>
      </c:layout>
      <c:bar3DChart>
        <c:barDir val="bar"/>
        <c:grouping val="percentStacked"/>
        <c:ser>
          <c:idx val="0"/>
          <c:order val="0"/>
          <c:tx>
            <c:strRef>
              <c:f>[OUTPUT.xls]Sheet!$B$171</c:f>
              <c:strCache>
                <c:ptCount val="1"/>
                <c:pt idx="0">
                  <c:v>Η ΕΛΛΑΔΑ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[OUTPUT.xls]Sheet!$A$172:$A$177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[OUTPUT.xls]Sheet!$B$172:$B$177</c:f>
              <c:numCache>
                <c:formatCode>#,##0.0%</c:formatCode>
                <c:ptCount val="6"/>
                <c:pt idx="0">
                  <c:v>0.25949367088607594</c:v>
                </c:pt>
                <c:pt idx="1">
                  <c:v>0.24302788844621523</c:v>
                </c:pt>
                <c:pt idx="2">
                  <c:v>0.25</c:v>
                </c:pt>
                <c:pt idx="3">
                  <c:v>0.20930232558139547</c:v>
                </c:pt>
                <c:pt idx="4">
                  <c:v>0.4</c:v>
                </c:pt>
                <c:pt idx="5">
                  <c:v>0.30769230769230782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A88-4A86-B0E7-14BAF1EA53C4}"/>
            </c:ext>
          </c:extLst>
        </c:ser>
        <c:ser>
          <c:idx val="1"/>
          <c:order val="1"/>
          <c:tx>
            <c:strRef>
              <c:f>[OUTPUT.xls]Sheet!$C$171</c:f>
              <c:strCache>
                <c:ptCount val="1"/>
                <c:pt idx="0">
                  <c:v>ΤΟ ΠΟΛΙΤΙΚΟ ΣΥΣΤΗΜΑ ΣΥΝΟΛΙΚΑ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[OUTPUT.xls]Sheet!$A$172:$A$177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[OUTPUT.xls]Sheet!$C$172:$C$177</c:f>
              <c:numCache>
                <c:formatCode>#,##0.0%</c:formatCode>
                <c:ptCount val="6"/>
                <c:pt idx="0">
                  <c:v>0.16455696202531642</c:v>
                </c:pt>
                <c:pt idx="1">
                  <c:v>0.25498007968127501</c:v>
                </c:pt>
                <c:pt idx="2">
                  <c:v>0.18750000000000006</c:v>
                </c:pt>
                <c:pt idx="3">
                  <c:v>0.16279069767441864</c:v>
                </c:pt>
                <c:pt idx="4">
                  <c:v>0.4</c:v>
                </c:pt>
                <c:pt idx="5">
                  <c:v>0.30769230769230782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A88-4A86-B0E7-14BAF1EA53C4}"/>
            </c:ext>
          </c:extLst>
        </c:ser>
        <c:ser>
          <c:idx val="2"/>
          <c:order val="2"/>
          <c:tx>
            <c:strRef>
              <c:f>[OUTPUT.xls]Sheet!$D$171</c:f>
              <c:strCache>
                <c:ptCount val="1"/>
                <c:pt idx="0">
                  <c:v>ΤΟ ΕΥΡΩΚΟΙΝΟΒΟΥΛΙΟ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[OUTPUT.xls]Sheet!$A$172:$A$177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[OUTPUT.xls]Sheet!$D$172:$D$177</c:f>
              <c:numCache>
                <c:formatCode>#,##0.0%</c:formatCode>
                <c:ptCount val="6"/>
                <c:pt idx="0">
                  <c:v>0.21202531645569628</c:v>
                </c:pt>
                <c:pt idx="1">
                  <c:v>0.17131474103585656</c:v>
                </c:pt>
                <c:pt idx="2">
                  <c:v>0.171875</c:v>
                </c:pt>
                <c:pt idx="3">
                  <c:v>0.16279069767441864</c:v>
                </c:pt>
                <c:pt idx="4">
                  <c:v>0.13333333333333339</c:v>
                </c:pt>
                <c:pt idx="5">
                  <c:v>0.15384615384615394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A88-4A86-B0E7-14BAF1EA53C4}"/>
            </c:ext>
          </c:extLst>
        </c:ser>
        <c:ser>
          <c:idx val="3"/>
          <c:order val="3"/>
          <c:tx>
            <c:strRef>
              <c:f>[OUTPUT.xls]Sheet!$E$171</c:f>
              <c:strCache>
                <c:ptCount val="1"/>
                <c:pt idx="0">
                  <c:v>ΤΟ ΠΑΣΟΚ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[OUTPUT.xls]Sheet!$A$172:$A$177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[OUTPUT.xls]Sheet!$E$172:$E$177</c:f>
              <c:numCache>
                <c:formatCode>#,##0.0%</c:formatCode>
                <c:ptCount val="6"/>
                <c:pt idx="0">
                  <c:v>0.12974683544303803</c:v>
                </c:pt>
                <c:pt idx="1">
                  <c:v>5.179282868525896E-2</c:v>
                </c:pt>
                <c:pt idx="2">
                  <c:v>0.25</c:v>
                </c:pt>
                <c:pt idx="3">
                  <c:v>0.11627906976744186</c:v>
                </c:pt>
                <c:pt idx="5">
                  <c:v>0.15384615384615394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CA88-4A86-B0E7-14BAF1EA53C4}"/>
            </c:ext>
          </c:extLst>
        </c:ser>
        <c:ser>
          <c:idx val="4"/>
          <c:order val="4"/>
          <c:tx>
            <c:strRef>
              <c:f>[OUTPUT.xls]Sheet!$F$171</c:f>
              <c:strCache>
                <c:ptCount val="1"/>
                <c:pt idx="0">
                  <c:v>ΚΑΝΕΝΑΣ ΙΔΙΑΙΤΕΡΑ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[OUTPUT.xls]Sheet!$A$172:$A$177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[OUTPUT.xls]Sheet!$F$172:$F$177</c:f>
              <c:numCache>
                <c:formatCode>#,##0.0%</c:formatCode>
                <c:ptCount val="6"/>
                <c:pt idx="0">
                  <c:v>0.14556962025316456</c:v>
                </c:pt>
                <c:pt idx="1">
                  <c:v>0.14741035856573714</c:v>
                </c:pt>
                <c:pt idx="2">
                  <c:v>7.8125E-2</c:v>
                </c:pt>
                <c:pt idx="3">
                  <c:v>0.20930232558139547</c:v>
                </c:pt>
                <c:pt idx="4">
                  <c:v>6.666666666666668E-2</c:v>
                </c:pt>
                <c:pt idx="5">
                  <c:v>7.6923076923076927E-2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CA88-4A86-B0E7-14BAF1EA53C4}"/>
            </c:ext>
          </c:extLst>
        </c:ser>
        <c:ser>
          <c:idx val="5"/>
          <c:order val="5"/>
          <c:tx>
            <c:strRef>
              <c:f>[OUTPUT.xls]Sheet!$G$171</c:f>
              <c:strCache>
                <c:ptCount val="1"/>
                <c:pt idx="0">
                  <c:v>ΑΛΛΟΣ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[OUTPUT.xls]Sheet!$A$172:$A$177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[OUTPUT.xls]Sheet!$G$172:$G$177</c:f>
              <c:numCache>
                <c:formatCode>#,##0.0%</c:formatCode>
                <c:ptCount val="6"/>
                <c:pt idx="0">
                  <c:v>5.063291139240509E-2</c:v>
                </c:pt>
                <c:pt idx="1">
                  <c:v>5.5776892430278904E-2</c:v>
                </c:pt>
                <c:pt idx="2">
                  <c:v>3.125E-2</c:v>
                </c:pt>
                <c:pt idx="3">
                  <c:v>0.13953488372093029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CA88-4A86-B0E7-14BAF1EA53C4}"/>
            </c:ext>
          </c:extLst>
        </c:ser>
        <c:ser>
          <c:idx val="6"/>
          <c:order val="6"/>
          <c:tx>
            <c:strRef>
              <c:f>[OUTPUT.xls]Sheet!$H$171</c:f>
              <c:strCache>
                <c:ptCount val="1"/>
                <c:pt idx="0">
                  <c:v>ΔΓ/ΔΑ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[OUTPUT.xls]Sheet!$A$172:$A$177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[OUTPUT.xls]Sheet!$H$172:$H$177</c:f>
              <c:numCache>
                <c:formatCode>#,##0.0%</c:formatCode>
                <c:ptCount val="6"/>
                <c:pt idx="0">
                  <c:v>3.7974683544303806E-2</c:v>
                </c:pt>
                <c:pt idx="1">
                  <c:v>7.5697211155378516E-2</c:v>
                </c:pt>
                <c:pt idx="2">
                  <c:v>3.125E-2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CA88-4A86-B0E7-14BAF1EA53C4}"/>
            </c:ext>
          </c:extLst>
        </c:ser>
        <c:dLbls>
          <c:showVal val="1"/>
        </c:dLbls>
        <c:gapWidth val="95"/>
        <c:gapDepth val="95"/>
        <c:shape val="box"/>
        <c:axId val="87508096"/>
        <c:axId val="87509632"/>
        <c:axId val="0"/>
      </c:bar3DChart>
      <c:catAx>
        <c:axId val="87508096"/>
        <c:scaling>
          <c:orientation val="maxMin"/>
        </c:scaling>
        <c:axPos val="l"/>
        <c:numFmt formatCode="General" sourceLinked="0"/>
        <c:majorTickMark val="none"/>
        <c:tickLblPos val="nextTo"/>
        <c:crossAx val="87509632"/>
        <c:crosses val="autoZero"/>
        <c:auto val="1"/>
        <c:lblAlgn val="ctr"/>
        <c:lblOffset val="100"/>
      </c:catAx>
      <c:valAx>
        <c:axId val="87509632"/>
        <c:scaling>
          <c:orientation val="minMax"/>
        </c:scaling>
        <c:delete val="1"/>
        <c:axPos val="t"/>
        <c:numFmt formatCode="0%" sourceLinked="1"/>
        <c:tickLblPos val="none"/>
        <c:crossAx val="87508096"/>
        <c:crosses val="autoZero"/>
        <c:crossBetween val="between"/>
      </c:valAx>
    </c:plotArea>
    <c:legend>
      <c:legendPos val="t"/>
    </c:legend>
    <c:plotVisOnly val="1"/>
    <c:dispBlanksAs val="gap"/>
  </c:chart>
  <c:txPr>
    <a:bodyPr/>
    <a:lstStyle/>
    <a:p>
      <a:pPr>
        <a:defRPr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AngAx val="1"/>
    </c:view3D>
    <c:plotArea>
      <c:layout/>
      <c:bar3DChart>
        <c:barDir val="bar"/>
        <c:grouping val="percentStacked"/>
        <c:ser>
          <c:idx val="0"/>
          <c:order val="0"/>
          <c:tx>
            <c:strRef>
              <c:f>Sheet!$B$115</c:f>
              <c:strCache>
                <c:ptCount val="1"/>
                <c:pt idx="0">
                  <c:v>Η ΕΛΛΑΔΑ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Sheet!$A$117:$A$121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Sheet!$B$117:$B$121</c:f>
              <c:numCache>
                <c:formatCode>#,##0.0%</c:formatCode>
                <c:ptCount val="5"/>
                <c:pt idx="0">
                  <c:v>0.14583333333333343</c:v>
                </c:pt>
                <c:pt idx="1">
                  <c:v>0.24260355029585795</c:v>
                </c:pt>
                <c:pt idx="2">
                  <c:v>0.32558139534883751</c:v>
                </c:pt>
                <c:pt idx="3">
                  <c:v>0.31250000000000011</c:v>
                </c:pt>
                <c:pt idx="4">
                  <c:v>0.26470588235294135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5D0-4FF8-85A7-B2BA703D9CB4}"/>
            </c:ext>
          </c:extLst>
        </c:ser>
        <c:ser>
          <c:idx val="1"/>
          <c:order val="1"/>
          <c:tx>
            <c:strRef>
              <c:f>Sheet!$C$115</c:f>
              <c:strCache>
                <c:ptCount val="1"/>
                <c:pt idx="0">
                  <c:v>ΤΟ ΠΟΛΙΤΙΚΟ ΣΥΣΤΗΜΑ ΣΥΝΟΛΙΚΑ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Sheet!$A$117:$A$121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Sheet!$C$117:$C$121</c:f>
              <c:numCache>
                <c:formatCode>#,##0.0%</c:formatCode>
                <c:ptCount val="5"/>
                <c:pt idx="0">
                  <c:v>0.2986111111111111</c:v>
                </c:pt>
                <c:pt idx="1">
                  <c:v>0.27218934911242615</c:v>
                </c:pt>
                <c:pt idx="2">
                  <c:v>0.17674418604651174</c:v>
                </c:pt>
                <c:pt idx="3">
                  <c:v>0.18750000000000006</c:v>
                </c:pt>
                <c:pt idx="4">
                  <c:v>0.20588235294117649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5D0-4FF8-85A7-B2BA703D9CB4}"/>
            </c:ext>
          </c:extLst>
        </c:ser>
        <c:ser>
          <c:idx val="2"/>
          <c:order val="2"/>
          <c:tx>
            <c:strRef>
              <c:f>Sheet!$D$115</c:f>
              <c:strCache>
                <c:ptCount val="1"/>
                <c:pt idx="0">
                  <c:v>ΤΟ ΕΥΡΩΚΟΙΝΟΒΟΥΛΙΟ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Sheet!$A$117:$A$121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Sheet!$D$117:$D$121</c:f>
              <c:numCache>
                <c:formatCode>#,##0.0%</c:formatCode>
                <c:ptCount val="5"/>
                <c:pt idx="0">
                  <c:v>0.19444444444444453</c:v>
                </c:pt>
                <c:pt idx="1">
                  <c:v>0.18934911242603561</c:v>
                </c:pt>
                <c:pt idx="2">
                  <c:v>0.2046511627906977</c:v>
                </c:pt>
                <c:pt idx="3">
                  <c:v>0.21250000000000005</c:v>
                </c:pt>
                <c:pt idx="4">
                  <c:v>0.17647058823529418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5D0-4FF8-85A7-B2BA703D9CB4}"/>
            </c:ext>
          </c:extLst>
        </c:ser>
        <c:ser>
          <c:idx val="3"/>
          <c:order val="3"/>
          <c:tx>
            <c:strRef>
              <c:f>Sheet!$E$115</c:f>
              <c:strCache>
                <c:ptCount val="1"/>
                <c:pt idx="0">
                  <c:v>ΤΟ ΠΑΣΟΚ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Sheet!$A$117:$A$121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Sheet!$E$117:$E$121</c:f>
              <c:numCache>
                <c:formatCode>#,##0.0%</c:formatCode>
                <c:ptCount val="5"/>
                <c:pt idx="0">
                  <c:v>7.6388888888888895E-2</c:v>
                </c:pt>
                <c:pt idx="1">
                  <c:v>9.4674556213017763E-2</c:v>
                </c:pt>
                <c:pt idx="2">
                  <c:v>9.3023255813953501E-2</c:v>
                </c:pt>
                <c:pt idx="3">
                  <c:v>0.1125</c:v>
                </c:pt>
                <c:pt idx="4">
                  <c:v>0.1372549019607843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85D0-4FF8-85A7-B2BA703D9CB4}"/>
            </c:ext>
          </c:extLst>
        </c:ser>
        <c:ser>
          <c:idx val="4"/>
          <c:order val="4"/>
          <c:tx>
            <c:strRef>
              <c:f>Sheet!$F$115</c:f>
              <c:strCache>
                <c:ptCount val="1"/>
                <c:pt idx="0">
                  <c:v>ΚΑΝΕΝΑΣ ΙΔΙΑΙΤΕΡΑ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Sheet!$A$117:$A$121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Sheet!$F$117:$F$121</c:f>
              <c:numCache>
                <c:formatCode>#,##0.0%</c:formatCode>
                <c:ptCount val="5"/>
                <c:pt idx="0">
                  <c:v>0.20833333333333337</c:v>
                </c:pt>
                <c:pt idx="1">
                  <c:v>0.10650887573964496</c:v>
                </c:pt>
                <c:pt idx="2">
                  <c:v>0.10697674418604657</c:v>
                </c:pt>
                <c:pt idx="3">
                  <c:v>9.3750000000000042E-2</c:v>
                </c:pt>
                <c:pt idx="4">
                  <c:v>0.1372549019607843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85D0-4FF8-85A7-B2BA703D9CB4}"/>
            </c:ext>
          </c:extLst>
        </c:ser>
        <c:ser>
          <c:idx val="5"/>
          <c:order val="5"/>
          <c:tx>
            <c:strRef>
              <c:f>Sheet!$G$115</c:f>
              <c:strCache>
                <c:ptCount val="1"/>
                <c:pt idx="0">
                  <c:v>ΑΛΛΟΣ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Sheet!$A$117:$A$121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Sheet!$G$117:$G$121</c:f>
              <c:numCache>
                <c:formatCode>#,##0.0%</c:formatCode>
                <c:ptCount val="5"/>
                <c:pt idx="0">
                  <c:v>4.1666666666666671E-2</c:v>
                </c:pt>
                <c:pt idx="1">
                  <c:v>5.3254437869822494E-2</c:v>
                </c:pt>
                <c:pt idx="2">
                  <c:v>6.0465116279069767E-2</c:v>
                </c:pt>
                <c:pt idx="3">
                  <c:v>4.3749999999999997E-2</c:v>
                </c:pt>
                <c:pt idx="4">
                  <c:v>2.9411764705882353E-2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85D0-4FF8-85A7-B2BA703D9CB4}"/>
            </c:ext>
          </c:extLst>
        </c:ser>
        <c:ser>
          <c:idx val="6"/>
          <c:order val="6"/>
          <c:tx>
            <c:strRef>
              <c:f>Sheet!$H$115</c:f>
              <c:strCache>
                <c:ptCount val="1"/>
                <c:pt idx="0">
                  <c:v>ΔΓ/ΔΑ</c:v>
                </c:pt>
              </c:strCache>
            </c:strRef>
          </c:tx>
          <c:dLbls>
            <c:dLbl>
              <c:idx val="0"/>
              <c:layout>
                <c:manualLayout>
                  <c:x val="9.123492994460549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DBD-4011-A3F4-6AF9808773A8}"/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Sheet!$A$117:$A$121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Sheet!$H$117:$H$121</c:f>
              <c:numCache>
                <c:formatCode>#,##0.0%</c:formatCode>
                <c:ptCount val="5"/>
                <c:pt idx="0">
                  <c:v>3.4722222222222224E-2</c:v>
                </c:pt>
                <c:pt idx="1">
                  <c:v>4.1420118343195263E-2</c:v>
                </c:pt>
                <c:pt idx="2">
                  <c:v>3.2558139534883734E-2</c:v>
                </c:pt>
                <c:pt idx="3">
                  <c:v>3.7500000000000006E-2</c:v>
                </c:pt>
                <c:pt idx="4">
                  <c:v>4.9019607843137317E-2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85D0-4FF8-85A7-B2BA703D9CB4}"/>
            </c:ext>
          </c:extLst>
        </c:ser>
        <c:dLbls>
          <c:showVal val="1"/>
        </c:dLbls>
        <c:gapWidth val="95"/>
        <c:gapDepth val="95"/>
        <c:shape val="box"/>
        <c:axId val="87626112"/>
        <c:axId val="87627648"/>
        <c:axId val="0"/>
      </c:bar3DChart>
      <c:catAx>
        <c:axId val="87626112"/>
        <c:scaling>
          <c:orientation val="minMax"/>
        </c:scaling>
        <c:axPos val="l"/>
        <c:numFmt formatCode="General" sourceLinked="0"/>
        <c:majorTickMark val="none"/>
        <c:tickLblPos val="nextTo"/>
        <c:crossAx val="87627648"/>
        <c:crosses val="autoZero"/>
        <c:auto val="1"/>
        <c:lblAlgn val="ctr"/>
        <c:lblOffset val="100"/>
      </c:catAx>
      <c:valAx>
        <c:axId val="87627648"/>
        <c:scaling>
          <c:orientation val="minMax"/>
        </c:scaling>
        <c:delete val="1"/>
        <c:axPos val="b"/>
        <c:numFmt formatCode="0%" sourceLinked="1"/>
        <c:tickLblPos val="none"/>
        <c:crossAx val="87626112"/>
        <c:crosses val="autoZero"/>
        <c:crossBetween val="between"/>
      </c:valAx>
    </c:plotArea>
    <c:legend>
      <c:legendPos val="t"/>
    </c:legend>
    <c:plotVisOnly val="1"/>
    <c:dispBlanksAs val="gap"/>
  </c:chart>
  <c:txPr>
    <a:bodyPr/>
    <a:lstStyle/>
    <a:p>
      <a:pPr>
        <a:defRPr sz="1200"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numFmt formatCode="0.0%" sourceLinked="0"/>
            <c:spPr>
              <a:noFill/>
              <a:ln>
                <a:noFill/>
              </a:ln>
              <a:effectLst/>
            </c:spPr>
            <c:showPercent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Sheet1!$B$97:$B$101</c:f>
              <c:strCache>
                <c:ptCount val="5"/>
                <c:pt idx="0">
                  <c:v>ΝΑΙ</c:v>
                </c:pt>
                <c:pt idx="1">
                  <c:v>ΜΑΛΛΟΝ ΝΑΙ</c:v>
                </c:pt>
                <c:pt idx="2">
                  <c:v>ΜΑΛΛΟΝ ΟΧΙ</c:v>
                </c:pt>
                <c:pt idx="3">
                  <c:v>ΟΧΙ</c:v>
                </c:pt>
                <c:pt idx="4">
                  <c:v>ΔΓ/ΔΑ</c:v>
                </c:pt>
              </c:strCache>
            </c:strRef>
          </c:cat>
          <c:val>
            <c:numRef>
              <c:f>Sheet1!$E$97:$E$101</c:f>
              <c:numCache>
                <c:formatCode>0.0</c:formatCode>
                <c:ptCount val="5"/>
                <c:pt idx="0">
                  <c:v>32.4</c:v>
                </c:pt>
                <c:pt idx="1">
                  <c:v>10.8</c:v>
                </c:pt>
                <c:pt idx="2">
                  <c:v>15.7</c:v>
                </c:pt>
                <c:pt idx="3">
                  <c:v>26.3</c:v>
                </c:pt>
                <c:pt idx="4">
                  <c:v>14.8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E98-4E22-9BF3-ACF68B0C0A55}"/>
            </c:ext>
          </c:extLst>
        </c:ser>
        <c:dLbls>
          <c:showPercent val="1"/>
        </c:dLbls>
      </c:pie3DChart>
    </c:plotArea>
    <c:legend>
      <c:legendPos val="t"/>
      <c:txPr>
        <a:bodyPr/>
        <a:lstStyle/>
        <a:p>
          <a:pPr rtl="0">
            <a:defRPr/>
          </a:pPr>
          <a:endParaRPr lang="el-GR"/>
        </a:p>
      </c:txPr>
    </c:legend>
    <c:plotVisOnly val="1"/>
    <c:dispBlanksAs val="zero"/>
  </c:chart>
  <c:txPr>
    <a:bodyPr/>
    <a:lstStyle/>
    <a:p>
      <a:pPr>
        <a:defRPr sz="1200"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view3D>
      <c:rAngAx val="1"/>
    </c:view3D>
    <c:plotArea>
      <c:layout/>
      <c:bar3DChart>
        <c:barDir val="bar"/>
        <c:grouping val="percentStacked"/>
        <c:ser>
          <c:idx val="0"/>
          <c:order val="0"/>
          <c:tx>
            <c:strRef>
              <c:f>Sheet!$B$3</c:f>
              <c:strCache>
                <c:ptCount val="1"/>
                <c:pt idx="0">
                  <c:v>ΠΟΛΥ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Sheet!$A$5:$A$9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Sheet!$B$5:$B$9</c:f>
              <c:numCache>
                <c:formatCode>#,##0.0%</c:formatCode>
                <c:ptCount val="5"/>
                <c:pt idx="0">
                  <c:v>2.083333333333335E-2</c:v>
                </c:pt>
                <c:pt idx="1">
                  <c:v>4.1666666666666671E-2</c:v>
                </c:pt>
                <c:pt idx="2">
                  <c:v>9.2592592592592671E-2</c:v>
                </c:pt>
                <c:pt idx="3">
                  <c:v>0.169811320754717</c:v>
                </c:pt>
                <c:pt idx="4">
                  <c:v>0.11881188118811882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D63-4389-91F9-1CE1ABF73A31}"/>
            </c:ext>
          </c:extLst>
        </c:ser>
        <c:ser>
          <c:idx val="1"/>
          <c:order val="1"/>
          <c:tx>
            <c:strRef>
              <c:f>Sheet!$C$3</c:f>
              <c:strCache>
                <c:ptCount val="1"/>
                <c:pt idx="0">
                  <c:v>ΑΡΚΕΤΑ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Sheet!$A$5:$A$9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Sheet!$C$5:$C$9</c:f>
              <c:numCache>
                <c:formatCode>#,##0.0%</c:formatCode>
                <c:ptCount val="5"/>
                <c:pt idx="0">
                  <c:v>0.1111111111111111</c:v>
                </c:pt>
                <c:pt idx="1">
                  <c:v>0.16071428571428578</c:v>
                </c:pt>
                <c:pt idx="2">
                  <c:v>0.32407407407407429</c:v>
                </c:pt>
                <c:pt idx="3">
                  <c:v>0.5283018867924526</c:v>
                </c:pt>
                <c:pt idx="4">
                  <c:v>0.41584158415841588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D63-4389-91F9-1CE1ABF73A31}"/>
            </c:ext>
          </c:extLst>
        </c:ser>
        <c:ser>
          <c:idx val="2"/>
          <c:order val="2"/>
          <c:tx>
            <c:strRef>
              <c:f>Sheet!$D$3</c:f>
              <c:strCache>
                <c:ptCount val="1"/>
                <c:pt idx="0">
                  <c:v>ΛΙΓΟ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Sheet!$A$5:$A$9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Sheet!$D$5:$D$9</c:f>
              <c:numCache>
                <c:formatCode>#,##0.0%</c:formatCode>
                <c:ptCount val="5"/>
                <c:pt idx="0">
                  <c:v>0.30555555555555558</c:v>
                </c:pt>
                <c:pt idx="1">
                  <c:v>0.398809523809524</c:v>
                </c:pt>
                <c:pt idx="2">
                  <c:v>0.29166666666666685</c:v>
                </c:pt>
                <c:pt idx="3">
                  <c:v>0.20125786163522016</c:v>
                </c:pt>
                <c:pt idx="4">
                  <c:v>0.26732673267326745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AD63-4389-91F9-1CE1ABF73A31}"/>
            </c:ext>
          </c:extLst>
        </c:ser>
        <c:ser>
          <c:idx val="3"/>
          <c:order val="3"/>
          <c:tx>
            <c:strRef>
              <c:f>Sheet!$E$3</c:f>
              <c:strCache>
                <c:ptCount val="1"/>
                <c:pt idx="0">
                  <c:v>ΚΑΘΟΛΟΥ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Sheet!$A$5:$A$9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Sheet!$E$5:$E$9</c:f>
              <c:numCache>
                <c:formatCode>#,##0.0%</c:formatCode>
                <c:ptCount val="5"/>
                <c:pt idx="0">
                  <c:v>0.55555555555555569</c:v>
                </c:pt>
                <c:pt idx="1">
                  <c:v>0.39285714285714296</c:v>
                </c:pt>
                <c:pt idx="2">
                  <c:v>0.28703703703703703</c:v>
                </c:pt>
                <c:pt idx="3">
                  <c:v>8.8050314465408827E-2</c:v>
                </c:pt>
                <c:pt idx="4">
                  <c:v>0.19801980198019808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AD63-4389-91F9-1CE1ABF73A31}"/>
            </c:ext>
          </c:extLst>
        </c:ser>
        <c:ser>
          <c:idx val="4"/>
          <c:order val="4"/>
          <c:tx>
            <c:strRef>
              <c:f>Sheet!$F$3</c:f>
              <c:strCache>
                <c:ptCount val="1"/>
                <c:pt idx="0">
                  <c:v>ΔΓ/ΔΑ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Sheet!$A$5:$A$9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Sheet!$F$5:$F$9</c:f>
              <c:numCache>
                <c:formatCode>#,##0.0%</c:formatCode>
                <c:ptCount val="5"/>
                <c:pt idx="0">
                  <c:v>6.9444444444444475E-3</c:v>
                </c:pt>
                <c:pt idx="1">
                  <c:v>5.9523809523809521E-3</c:v>
                </c:pt>
                <c:pt idx="2">
                  <c:v>4.6296296296296311E-3</c:v>
                </c:pt>
                <c:pt idx="3">
                  <c:v>1.2578616352201252E-2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AD63-4389-91F9-1CE1ABF73A31}"/>
            </c:ext>
          </c:extLst>
        </c:ser>
        <c:dLbls>
          <c:showVal val="1"/>
        </c:dLbls>
        <c:gapWidth val="95"/>
        <c:gapDepth val="95"/>
        <c:shape val="box"/>
        <c:axId val="79876480"/>
        <c:axId val="79878016"/>
        <c:axId val="0"/>
      </c:bar3DChart>
      <c:catAx>
        <c:axId val="79876480"/>
        <c:scaling>
          <c:orientation val="minMax"/>
        </c:scaling>
        <c:axPos val="l"/>
        <c:numFmt formatCode="General" sourceLinked="0"/>
        <c:majorTickMark val="none"/>
        <c:tickLblPos val="nextTo"/>
        <c:crossAx val="79878016"/>
        <c:crosses val="autoZero"/>
        <c:auto val="1"/>
        <c:lblAlgn val="ctr"/>
        <c:lblOffset val="100"/>
      </c:catAx>
      <c:valAx>
        <c:axId val="79878016"/>
        <c:scaling>
          <c:orientation val="minMax"/>
        </c:scaling>
        <c:delete val="1"/>
        <c:axPos val="b"/>
        <c:numFmt formatCode="0%" sourceLinked="1"/>
        <c:tickLblPos val="none"/>
        <c:crossAx val="79876480"/>
        <c:crosses val="autoZero"/>
        <c:crossBetween val="between"/>
      </c:valAx>
    </c:plotArea>
    <c:legend>
      <c:legendPos val="t"/>
      <c:layout/>
    </c:legend>
    <c:plotVisOnly val="1"/>
    <c:dispBlanksAs val="gap"/>
  </c:chart>
  <c:txPr>
    <a:bodyPr/>
    <a:lstStyle/>
    <a:p>
      <a:pPr>
        <a:defRPr sz="1200"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0.16919307373968276"/>
          <c:y val="8.5612461767873724E-2"/>
          <c:w val="0.81647000869759334"/>
          <c:h val="0.8892769221035256"/>
        </c:manualLayout>
      </c:layout>
      <c:bar3DChart>
        <c:barDir val="bar"/>
        <c:grouping val="percentStacked"/>
        <c:ser>
          <c:idx val="0"/>
          <c:order val="0"/>
          <c:tx>
            <c:strRef>
              <c:f>[OUTPUT.xls]Sheet!$B$192</c:f>
              <c:strCache>
                <c:ptCount val="1"/>
                <c:pt idx="0">
                  <c:v>ΝΑΙ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[OUTPUT.xls]Sheet!$A$193:$A$198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[OUTPUT.xls]Sheet!$B$193:$B$198</c:f>
              <c:numCache>
                <c:formatCode>#,##0.0%</c:formatCode>
                <c:ptCount val="6"/>
                <c:pt idx="0">
                  <c:v>0.31962025316455722</c:v>
                </c:pt>
                <c:pt idx="1">
                  <c:v>0.41365461847389562</c:v>
                </c:pt>
                <c:pt idx="2">
                  <c:v>0.42187500000000011</c:v>
                </c:pt>
                <c:pt idx="3">
                  <c:v>0.46511627906976766</c:v>
                </c:pt>
                <c:pt idx="4">
                  <c:v>6.666666666666668E-2</c:v>
                </c:pt>
                <c:pt idx="5">
                  <c:v>0.14814814814814822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A42-4786-8F66-214D18E2504B}"/>
            </c:ext>
          </c:extLst>
        </c:ser>
        <c:ser>
          <c:idx val="1"/>
          <c:order val="1"/>
          <c:tx>
            <c:strRef>
              <c:f>[OUTPUT.xls]Sheet!$C$192</c:f>
              <c:strCache>
                <c:ptCount val="1"/>
                <c:pt idx="0">
                  <c:v>ΜΑΛΛΟΝ ΝΑΙ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[OUTPUT.xls]Sheet!$A$193:$A$198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[OUTPUT.xls]Sheet!$C$193:$C$198</c:f>
              <c:numCache>
                <c:formatCode>#,##0.0%</c:formatCode>
                <c:ptCount val="6"/>
                <c:pt idx="0">
                  <c:v>0.11075949367088606</c:v>
                </c:pt>
                <c:pt idx="1">
                  <c:v>0.11646586345381528</c:v>
                </c:pt>
                <c:pt idx="2">
                  <c:v>0.18750000000000006</c:v>
                </c:pt>
                <c:pt idx="3">
                  <c:v>6.9767441860465143E-2</c:v>
                </c:pt>
                <c:pt idx="4">
                  <c:v>6.666666666666668E-2</c:v>
                </c:pt>
                <c:pt idx="5">
                  <c:v>7.407407407407407E-2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A42-4786-8F66-214D18E2504B}"/>
            </c:ext>
          </c:extLst>
        </c:ser>
        <c:ser>
          <c:idx val="2"/>
          <c:order val="2"/>
          <c:tx>
            <c:strRef>
              <c:f>[OUTPUT.xls]Sheet!$D$192</c:f>
              <c:strCache>
                <c:ptCount val="1"/>
                <c:pt idx="0">
                  <c:v>ΜΑΛΛΟΝ ΟΧΙ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[OUTPUT.xls]Sheet!$A$193:$A$198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[OUTPUT.xls]Sheet!$D$193:$D$198</c:f>
              <c:numCache>
                <c:formatCode>#,##0.0%</c:formatCode>
                <c:ptCount val="6"/>
                <c:pt idx="0">
                  <c:v>0.12974683544303803</c:v>
                </c:pt>
                <c:pt idx="1">
                  <c:v>0.15662650602409639</c:v>
                </c:pt>
                <c:pt idx="2">
                  <c:v>0.10937500000000003</c:v>
                </c:pt>
                <c:pt idx="3">
                  <c:v>0.13953488372093029</c:v>
                </c:pt>
                <c:pt idx="4">
                  <c:v>0.4</c:v>
                </c:pt>
                <c:pt idx="5">
                  <c:v>0.14814814814814822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A42-4786-8F66-214D18E2504B}"/>
            </c:ext>
          </c:extLst>
        </c:ser>
        <c:ser>
          <c:idx val="3"/>
          <c:order val="3"/>
          <c:tx>
            <c:strRef>
              <c:f>[OUTPUT.xls]Sheet!$E$192</c:f>
              <c:strCache>
                <c:ptCount val="1"/>
                <c:pt idx="0">
                  <c:v>ΟΧΙ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[OUTPUT.xls]Sheet!$A$193:$A$198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[OUTPUT.xls]Sheet!$E$193:$E$198</c:f>
              <c:numCache>
                <c:formatCode>#,##0.0%</c:formatCode>
                <c:ptCount val="6"/>
                <c:pt idx="0">
                  <c:v>0.32278481012658239</c:v>
                </c:pt>
                <c:pt idx="1">
                  <c:v>0.19277108433734941</c:v>
                </c:pt>
                <c:pt idx="2">
                  <c:v>0.21875000000000006</c:v>
                </c:pt>
                <c:pt idx="3">
                  <c:v>0.16279069767441864</c:v>
                </c:pt>
                <c:pt idx="4">
                  <c:v>0.26666666666666677</c:v>
                </c:pt>
                <c:pt idx="5">
                  <c:v>0.48148148148148157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4A42-4786-8F66-214D18E2504B}"/>
            </c:ext>
          </c:extLst>
        </c:ser>
        <c:ser>
          <c:idx val="4"/>
          <c:order val="4"/>
          <c:tx>
            <c:strRef>
              <c:f>[OUTPUT.xls]Sheet!$F$192</c:f>
              <c:strCache>
                <c:ptCount val="1"/>
                <c:pt idx="0">
                  <c:v>ΔΓ/ΔΑ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[OUTPUT.xls]Sheet!$A$193:$A$198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[OUTPUT.xls]Sheet!$F$193:$F$198</c:f>
              <c:numCache>
                <c:formatCode>#,##0.0%</c:formatCode>
                <c:ptCount val="6"/>
                <c:pt idx="0">
                  <c:v>0.11708860759493667</c:v>
                </c:pt>
                <c:pt idx="1">
                  <c:v>0.12048192771084337</c:v>
                </c:pt>
                <c:pt idx="2">
                  <c:v>6.25E-2</c:v>
                </c:pt>
                <c:pt idx="3">
                  <c:v>0.16279069767441864</c:v>
                </c:pt>
                <c:pt idx="4">
                  <c:v>0.2</c:v>
                </c:pt>
                <c:pt idx="5">
                  <c:v>0.14814814814814822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4A42-4786-8F66-214D18E2504B}"/>
            </c:ext>
          </c:extLst>
        </c:ser>
        <c:dLbls>
          <c:showVal val="1"/>
        </c:dLbls>
        <c:gapWidth val="95"/>
        <c:gapDepth val="95"/>
        <c:shape val="box"/>
        <c:axId val="87914752"/>
        <c:axId val="87920640"/>
        <c:axId val="0"/>
      </c:bar3DChart>
      <c:catAx>
        <c:axId val="87914752"/>
        <c:scaling>
          <c:orientation val="maxMin"/>
        </c:scaling>
        <c:axPos val="l"/>
        <c:numFmt formatCode="General" sourceLinked="0"/>
        <c:majorTickMark val="none"/>
        <c:tickLblPos val="nextTo"/>
        <c:crossAx val="87920640"/>
        <c:crosses val="autoZero"/>
        <c:auto val="1"/>
        <c:lblAlgn val="ctr"/>
        <c:lblOffset val="100"/>
      </c:catAx>
      <c:valAx>
        <c:axId val="87920640"/>
        <c:scaling>
          <c:orientation val="minMax"/>
        </c:scaling>
        <c:delete val="1"/>
        <c:axPos val="t"/>
        <c:numFmt formatCode="0%" sourceLinked="1"/>
        <c:tickLblPos val="none"/>
        <c:crossAx val="87914752"/>
        <c:crosses val="autoZero"/>
        <c:crossBetween val="between"/>
      </c:valAx>
    </c:plotArea>
    <c:legend>
      <c:legendPos val="t"/>
    </c:legend>
    <c:plotVisOnly val="1"/>
    <c:dispBlanksAs val="gap"/>
  </c:chart>
  <c:txPr>
    <a:bodyPr/>
    <a:lstStyle/>
    <a:p>
      <a:pPr>
        <a:defRPr sz="1200"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view3D>
      <c:rAngAx val="1"/>
    </c:view3D>
    <c:plotArea>
      <c:layout/>
      <c:bar3DChart>
        <c:barDir val="bar"/>
        <c:grouping val="percentStacked"/>
        <c:ser>
          <c:idx val="0"/>
          <c:order val="0"/>
          <c:tx>
            <c:strRef>
              <c:f>Sheet!$B$129</c:f>
              <c:strCache>
                <c:ptCount val="1"/>
                <c:pt idx="0">
                  <c:v>ΝΑΙ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Sheet!$A$131:$A$135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Sheet!$B$131:$B$135</c:f>
              <c:numCache>
                <c:formatCode>#,##0.0%</c:formatCode>
                <c:ptCount val="5"/>
                <c:pt idx="0">
                  <c:v>0.41666666666666685</c:v>
                </c:pt>
                <c:pt idx="1">
                  <c:v>0.44311377245508976</c:v>
                </c:pt>
                <c:pt idx="2">
                  <c:v>0.26851851851851849</c:v>
                </c:pt>
                <c:pt idx="3">
                  <c:v>0.31446540880503154</c:v>
                </c:pt>
                <c:pt idx="4">
                  <c:v>0.43689320388349534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673-4403-88A9-170894DED9CE}"/>
            </c:ext>
          </c:extLst>
        </c:ser>
        <c:ser>
          <c:idx val="1"/>
          <c:order val="1"/>
          <c:tx>
            <c:strRef>
              <c:f>Sheet!$C$129</c:f>
              <c:strCache>
                <c:ptCount val="1"/>
                <c:pt idx="0">
                  <c:v>ΜΑΛΛΟΝ ΝΑΙ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Sheet!$A$131:$A$135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Sheet!$C$131:$C$135</c:f>
              <c:numCache>
                <c:formatCode>#,##0.0%</c:formatCode>
                <c:ptCount val="5"/>
                <c:pt idx="0">
                  <c:v>9.0277777777777762E-2</c:v>
                </c:pt>
                <c:pt idx="1">
                  <c:v>0.11976047904191622</c:v>
                </c:pt>
                <c:pt idx="2">
                  <c:v>0.12962962962962959</c:v>
                </c:pt>
                <c:pt idx="3">
                  <c:v>0.14465408805031446</c:v>
                </c:pt>
                <c:pt idx="4">
                  <c:v>0.13592233009708746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673-4403-88A9-170894DED9CE}"/>
            </c:ext>
          </c:extLst>
        </c:ser>
        <c:ser>
          <c:idx val="2"/>
          <c:order val="2"/>
          <c:tx>
            <c:strRef>
              <c:f>Sheet!$D$129</c:f>
              <c:strCache>
                <c:ptCount val="1"/>
                <c:pt idx="0">
                  <c:v>ΜΑΛΛΟΝ ΟΧΙ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Sheet!$A$131:$A$135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Sheet!$D$131:$D$135</c:f>
              <c:numCache>
                <c:formatCode>#,##0.0%</c:formatCode>
                <c:ptCount val="5"/>
                <c:pt idx="0">
                  <c:v>0.14583333333333343</c:v>
                </c:pt>
                <c:pt idx="1">
                  <c:v>0.13772455089820365</c:v>
                </c:pt>
                <c:pt idx="2">
                  <c:v>0.14814814814814822</c:v>
                </c:pt>
                <c:pt idx="3">
                  <c:v>0.13836477987421383</c:v>
                </c:pt>
                <c:pt idx="4">
                  <c:v>0.10679611650485442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3673-4403-88A9-170894DED9CE}"/>
            </c:ext>
          </c:extLst>
        </c:ser>
        <c:ser>
          <c:idx val="3"/>
          <c:order val="3"/>
          <c:tx>
            <c:strRef>
              <c:f>Sheet!$E$129</c:f>
              <c:strCache>
                <c:ptCount val="1"/>
                <c:pt idx="0">
                  <c:v>ΟΧΙ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Sheet!$A$131:$A$135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Sheet!$E$131:$E$135</c:f>
              <c:numCache>
                <c:formatCode>#,##0.0%</c:formatCode>
                <c:ptCount val="5"/>
                <c:pt idx="0">
                  <c:v>0.21527777777777779</c:v>
                </c:pt>
                <c:pt idx="1">
                  <c:v>0.19760479041916171</c:v>
                </c:pt>
                <c:pt idx="2">
                  <c:v>0.31018518518518534</c:v>
                </c:pt>
                <c:pt idx="3">
                  <c:v>0.30188679245283045</c:v>
                </c:pt>
                <c:pt idx="4">
                  <c:v>0.21359223300970881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3673-4403-88A9-170894DED9CE}"/>
            </c:ext>
          </c:extLst>
        </c:ser>
        <c:ser>
          <c:idx val="4"/>
          <c:order val="4"/>
          <c:tx>
            <c:strRef>
              <c:f>Sheet!$F$129</c:f>
              <c:strCache>
                <c:ptCount val="1"/>
                <c:pt idx="0">
                  <c:v>ΔΓ/ΔΑ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Sheet!$A$131:$A$135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Sheet!$F$131:$F$135</c:f>
              <c:numCache>
                <c:formatCode>#,##0.0%</c:formatCode>
                <c:ptCount val="5"/>
                <c:pt idx="0">
                  <c:v>0.13194444444444456</c:v>
                </c:pt>
                <c:pt idx="1">
                  <c:v>0.10179640718562877</c:v>
                </c:pt>
                <c:pt idx="2">
                  <c:v>0.14351851851851852</c:v>
                </c:pt>
                <c:pt idx="3">
                  <c:v>0.10062893081761008</c:v>
                </c:pt>
                <c:pt idx="4">
                  <c:v>0.10679611650485442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3673-4403-88A9-170894DED9CE}"/>
            </c:ext>
          </c:extLst>
        </c:ser>
        <c:dLbls>
          <c:showVal val="1"/>
        </c:dLbls>
        <c:gapWidth val="95"/>
        <c:gapDepth val="95"/>
        <c:shape val="box"/>
        <c:axId val="87881984"/>
        <c:axId val="87965696"/>
        <c:axId val="0"/>
      </c:bar3DChart>
      <c:catAx>
        <c:axId val="87881984"/>
        <c:scaling>
          <c:orientation val="minMax"/>
        </c:scaling>
        <c:axPos val="l"/>
        <c:numFmt formatCode="General" sourceLinked="0"/>
        <c:majorTickMark val="none"/>
        <c:tickLblPos val="nextTo"/>
        <c:crossAx val="87965696"/>
        <c:crosses val="autoZero"/>
        <c:auto val="1"/>
        <c:lblAlgn val="ctr"/>
        <c:lblOffset val="100"/>
      </c:catAx>
      <c:valAx>
        <c:axId val="87965696"/>
        <c:scaling>
          <c:orientation val="minMax"/>
        </c:scaling>
        <c:delete val="1"/>
        <c:axPos val="b"/>
        <c:numFmt formatCode="0%" sourceLinked="1"/>
        <c:tickLblPos val="none"/>
        <c:crossAx val="87881984"/>
        <c:crosses val="autoZero"/>
        <c:crossBetween val="between"/>
      </c:valAx>
    </c:plotArea>
    <c:legend>
      <c:legendPos val="t"/>
    </c:legend>
    <c:plotVisOnly val="1"/>
    <c:dispBlanksAs val="gap"/>
  </c:chart>
  <c:txPr>
    <a:bodyPr/>
    <a:lstStyle/>
    <a:p>
      <a:pPr>
        <a:defRPr sz="1200"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0.32034975100253232"/>
          <c:y val="7.9837239610615507E-2"/>
          <c:w val="0.66531333143474369"/>
          <c:h val="0.8967460493728866"/>
        </c:manualLayout>
      </c:layout>
      <c:bar3DChart>
        <c:barDir val="bar"/>
        <c:grouping val="percentStacked"/>
        <c:ser>
          <c:idx val="0"/>
          <c:order val="0"/>
          <c:tx>
            <c:strRef>
              <c:f>Sheet1!$B$114</c:f>
              <c:strCache>
                <c:ptCount val="1"/>
                <c:pt idx="0">
                  <c:v>ΝΑΙ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Sheet1!$A$115:$A$117</c:f>
              <c:strCache>
                <c:ptCount val="3"/>
                <c:pt idx="0">
                  <c:v>...η Αντιπολίτευση</c:v>
                </c:pt>
                <c:pt idx="1">
                  <c:v>...η Δικαιοσύνη</c:v>
                </c:pt>
                <c:pt idx="2">
                  <c:v>...ο Πρωθυπουργός Κ. Μητσοτάκης</c:v>
                </c:pt>
              </c:strCache>
            </c:strRef>
          </c:cat>
          <c:val>
            <c:numRef>
              <c:f>Sheet1!$B$115:$B$117</c:f>
              <c:numCache>
                <c:formatCode>0.0</c:formatCode>
                <c:ptCount val="3"/>
                <c:pt idx="0">
                  <c:v>10.916588007352553</c:v>
                </c:pt>
                <c:pt idx="1">
                  <c:v>14.600824680808785</c:v>
                </c:pt>
                <c:pt idx="2">
                  <c:v>15.193998708331268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0A7-4F6B-9D98-F635854DD859}"/>
            </c:ext>
          </c:extLst>
        </c:ser>
        <c:ser>
          <c:idx val="1"/>
          <c:order val="1"/>
          <c:tx>
            <c:strRef>
              <c:f>Sheet1!$C$114</c:f>
              <c:strCache>
                <c:ptCount val="1"/>
                <c:pt idx="0">
                  <c:v>ΜΑΛΛΟΝ ΝΑΙ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Sheet1!$A$115:$A$117</c:f>
              <c:strCache>
                <c:ptCount val="3"/>
                <c:pt idx="0">
                  <c:v>...η Αντιπολίτευση</c:v>
                </c:pt>
                <c:pt idx="1">
                  <c:v>...η Δικαιοσύνη</c:v>
                </c:pt>
                <c:pt idx="2">
                  <c:v>...ο Πρωθυπουργός Κ. Μητσοτάκης</c:v>
                </c:pt>
              </c:strCache>
            </c:strRef>
          </c:cat>
          <c:val>
            <c:numRef>
              <c:f>Sheet1!$C$115:$C$117</c:f>
              <c:numCache>
                <c:formatCode>0.0</c:formatCode>
                <c:ptCount val="3"/>
                <c:pt idx="0">
                  <c:v>11.16896020666697</c:v>
                </c:pt>
                <c:pt idx="1">
                  <c:v>11.217646182125275</c:v>
                </c:pt>
                <c:pt idx="2">
                  <c:v>14.580952854091114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0A7-4F6B-9D98-F635854DD859}"/>
            </c:ext>
          </c:extLst>
        </c:ser>
        <c:ser>
          <c:idx val="2"/>
          <c:order val="2"/>
          <c:tx>
            <c:strRef>
              <c:f>Sheet1!$D$114</c:f>
              <c:strCache>
                <c:ptCount val="1"/>
                <c:pt idx="0">
                  <c:v>ΜΑΛΛΟΝ ΟΧΙ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Sheet1!$A$115:$A$117</c:f>
              <c:strCache>
                <c:ptCount val="3"/>
                <c:pt idx="0">
                  <c:v>...η Αντιπολίτευση</c:v>
                </c:pt>
                <c:pt idx="1">
                  <c:v>...η Δικαιοσύνη</c:v>
                </c:pt>
                <c:pt idx="2">
                  <c:v>...ο Πρωθυπουργός Κ. Μητσοτάκης</c:v>
                </c:pt>
              </c:strCache>
            </c:strRef>
          </c:cat>
          <c:val>
            <c:numRef>
              <c:f>Sheet1!$D$115:$D$117</c:f>
              <c:numCache>
                <c:formatCode>0.0</c:formatCode>
                <c:ptCount val="3"/>
                <c:pt idx="0">
                  <c:v>22.263401063142766</c:v>
                </c:pt>
                <c:pt idx="1">
                  <c:v>14.885985394207374</c:v>
                </c:pt>
                <c:pt idx="2">
                  <c:v>13.728451487903017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30A7-4F6B-9D98-F635854DD859}"/>
            </c:ext>
          </c:extLst>
        </c:ser>
        <c:ser>
          <c:idx val="3"/>
          <c:order val="3"/>
          <c:tx>
            <c:strRef>
              <c:f>Sheet1!$E$114</c:f>
              <c:strCache>
                <c:ptCount val="1"/>
                <c:pt idx="0">
                  <c:v>ΟΧΙ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Sheet1!$A$115:$A$117</c:f>
              <c:strCache>
                <c:ptCount val="3"/>
                <c:pt idx="0">
                  <c:v>...η Αντιπολίτευση</c:v>
                </c:pt>
                <c:pt idx="1">
                  <c:v>...η Δικαιοσύνη</c:v>
                </c:pt>
                <c:pt idx="2">
                  <c:v>...ο Πρωθυπουργός Κ. Μητσοτάκης</c:v>
                </c:pt>
              </c:strCache>
            </c:strRef>
          </c:cat>
          <c:val>
            <c:numRef>
              <c:f>Sheet1!$E$115:$E$117</c:f>
              <c:numCache>
                <c:formatCode>0.0</c:formatCode>
                <c:ptCount val="3"/>
                <c:pt idx="0">
                  <c:v>42.651895275473244</c:v>
                </c:pt>
                <c:pt idx="1">
                  <c:v>42.990709921009483</c:v>
                </c:pt>
                <c:pt idx="2">
                  <c:v>44.895424511898241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30A7-4F6B-9D98-F635854DD859}"/>
            </c:ext>
          </c:extLst>
        </c:ser>
        <c:ser>
          <c:idx val="4"/>
          <c:order val="4"/>
          <c:tx>
            <c:strRef>
              <c:f>Sheet1!$F$114</c:f>
              <c:strCache>
                <c:ptCount val="1"/>
                <c:pt idx="0">
                  <c:v>ΔΓ/ΔΑ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Sheet1!$A$115:$A$117</c:f>
              <c:strCache>
                <c:ptCount val="3"/>
                <c:pt idx="0">
                  <c:v>...η Αντιπολίτευση</c:v>
                </c:pt>
                <c:pt idx="1">
                  <c:v>...η Δικαιοσύνη</c:v>
                </c:pt>
                <c:pt idx="2">
                  <c:v>...ο Πρωθυπουργός Κ. Μητσοτάκης</c:v>
                </c:pt>
              </c:strCache>
            </c:strRef>
          </c:cat>
          <c:val>
            <c:numRef>
              <c:f>Sheet1!$F$115:$F$117</c:f>
              <c:numCache>
                <c:formatCode>0.0</c:formatCode>
                <c:ptCount val="3"/>
                <c:pt idx="0">
                  <c:v>12.999155447364467</c:v>
                </c:pt>
                <c:pt idx="1">
                  <c:v>16.30483382184909</c:v>
                </c:pt>
                <c:pt idx="2">
                  <c:v>11.601172437776333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30A7-4F6B-9D98-F635854DD859}"/>
            </c:ext>
          </c:extLst>
        </c:ser>
        <c:dLbls>
          <c:showVal val="1"/>
        </c:dLbls>
        <c:gapWidth val="95"/>
        <c:gapDepth val="95"/>
        <c:shape val="box"/>
        <c:axId val="88113920"/>
        <c:axId val="88115456"/>
        <c:axId val="0"/>
      </c:bar3DChart>
      <c:catAx>
        <c:axId val="88113920"/>
        <c:scaling>
          <c:orientation val="minMax"/>
        </c:scaling>
        <c:axPos val="l"/>
        <c:numFmt formatCode="General" sourceLinked="0"/>
        <c:majorTickMark val="none"/>
        <c:tickLblPos val="nextTo"/>
        <c:crossAx val="88115456"/>
        <c:crosses val="autoZero"/>
        <c:auto val="1"/>
        <c:lblAlgn val="ctr"/>
        <c:lblOffset val="100"/>
      </c:catAx>
      <c:valAx>
        <c:axId val="88115456"/>
        <c:scaling>
          <c:orientation val="minMax"/>
        </c:scaling>
        <c:delete val="1"/>
        <c:axPos val="b"/>
        <c:numFmt formatCode="0%" sourceLinked="1"/>
        <c:tickLblPos val="none"/>
        <c:crossAx val="88113920"/>
        <c:crosses val="autoZero"/>
        <c:crossBetween val="between"/>
      </c:valAx>
    </c:plotArea>
    <c:legend>
      <c:legendPos val="t"/>
    </c:legend>
    <c:plotVisOnly val="1"/>
    <c:dispBlanksAs val="gap"/>
  </c:chart>
  <c:txPr>
    <a:bodyPr/>
    <a:lstStyle/>
    <a:p>
      <a:pPr>
        <a:defRPr sz="1200"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numFmt formatCode="0.0%" sourceLinked="0"/>
            <c:spPr>
              <a:noFill/>
              <a:ln>
                <a:noFill/>
              </a:ln>
              <a:effectLst/>
            </c:spPr>
            <c:showPercent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Sheet1!$B$123:$B$127</c:f>
              <c:strCache>
                <c:ptCount val="5"/>
                <c:pt idx="0">
                  <c:v>ΠΟΛΥ</c:v>
                </c:pt>
                <c:pt idx="1">
                  <c:v>ΑΡΚΕΤΑ</c:v>
                </c:pt>
                <c:pt idx="2">
                  <c:v>ΛΙΓΟ</c:v>
                </c:pt>
                <c:pt idx="3">
                  <c:v>ΚΑΘΟΛΟΥ</c:v>
                </c:pt>
                <c:pt idx="4">
                  <c:v>ΔΓ/ΔΑ</c:v>
                </c:pt>
              </c:strCache>
            </c:strRef>
          </c:cat>
          <c:val>
            <c:numRef>
              <c:f>Sheet1!$E$123:$E$127</c:f>
              <c:numCache>
                <c:formatCode>0.0</c:formatCode>
                <c:ptCount val="5"/>
                <c:pt idx="0">
                  <c:v>9.9</c:v>
                </c:pt>
                <c:pt idx="1">
                  <c:v>28.942322022952013</c:v>
                </c:pt>
                <c:pt idx="2">
                  <c:v>25.587957673009115</c:v>
                </c:pt>
                <c:pt idx="3">
                  <c:v>35.200000000000003</c:v>
                </c:pt>
                <c:pt idx="4">
                  <c:v>0.40737244771225528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D14-4FED-A196-089C3B52A195}"/>
            </c:ext>
          </c:extLst>
        </c:ser>
        <c:dLbls>
          <c:showPercent val="1"/>
        </c:dLbls>
      </c:pie3DChart>
    </c:plotArea>
    <c:legend>
      <c:legendPos val="t"/>
      <c:txPr>
        <a:bodyPr/>
        <a:lstStyle/>
        <a:p>
          <a:pPr rtl="0">
            <a:defRPr/>
          </a:pPr>
          <a:endParaRPr lang="el-GR"/>
        </a:p>
      </c:txPr>
    </c:legend>
    <c:plotVisOnly val="1"/>
    <c:dispBlanksAs val="zero"/>
  </c:chart>
  <c:txPr>
    <a:bodyPr/>
    <a:lstStyle/>
    <a:p>
      <a:pPr>
        <a:defRPr sz="1200"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0.17831656673414356"/>
          <c:y val="7.9647021031348672E-2"/>
          <c:w val="0.80734651570313232"/>
          <c:h val="0.89699206013036958"/>
        </c:manualLayout>
      </c:layout>
      <c:bar3DChart>
        <c:barDir val="bar"/>
        <c:grouping val="percentStacked"/>
        <c:ser>
          <c:idx val="0"/>
          <c:order val="0"/>
          <c:tx>
            <c:strRef>
              <c:f>[OUTPUT.xls]Sheet!$B$213</c:f>
              <c:strCache>
                <c:ptCount val="1"/>
                <c:pt idx="0">
                  <c:v>ΠΟΛΥ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[OUTPUT.xls]Sheet!$A$214:$A$219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[OUTPUT.xls]Sheet!$B$214:$B$219</c:f>
              <c:numCache>
                <c:formatCode>#,##0.0%</c:formatCode>
                <c:ptCount val="6"/>
                <c:pt idx="0">
                  <c:v>0.19558359621451099</c:v>
                </c:pt>
                <c:pt idx="1">
                  <c:v>1.1952191235059764E-2</c:v>
                </c:pt>
                <c:pt idx="2">
                  <c:v>0.10937500000000003</c:v>
                </c:pt>
                <c:pt idx="4">
                  <c:v>0.2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E81-4F67-A48C-9A052C5840E7}"/>
            </c:ext>
          </c:extLst>
        </c:ser>
        <c:ser>
          <c:idx val="1"/>
          <c:order val="1"/>
          <c:tx>
            <c:strRef>
              <c:f>[OUTPUT.xls]Sheet!$C$213</c:f>
              <c:strCache>
                <c:ptCount val="1"/>
                <c:pt idx="0">
                  <c:v>ΑΡΚΕΤΑ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[OUTPUT.xls]Sheet!$A$214:$A$219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[OUTPUT.xls]Sheet!$C$214:$C$219</c:f>
              <c:numCache>
                <c:formatCode>#,##0.0%</c:formatCode>
                <c:ptCount val="6"/>
                <c:pt idx="0">
                  <c:v>0.49526813880126186</c:v>
                </c:pt>
                <c:pt idx="1">
                  <c:v>0.14342629482071723</c:v>
                </c:pt>
                <c:pt idx="2">
                  <c:v>0.34375</c:v>
                </c:pt>
                <c:pt idx="3">
                  <c:v>9.5238095238095247E-2</c:v>
                </c:pt>
                <c:pt idx="5">
                  <c:v>0.14814814814814822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E81-4F67-A48C-9A052C5840E7}"/>
            </c:ext>
          </c:extLst>
        </c:ser>
        <c:ser>
          <c:idx val="2"/>
          <c:order val="2"/>
          <c:tx>
            <c:strRef>
              <c:f>[OUTPUT.xls]Sheet!$D$213</c:f>
              <c:strCache>
                <c:ptCount val="1"/>
                <c:pt idx="0">
                  <c:v>ΛΙΓΟ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[OUTPUT.xls]Sheet!$A$214:$A$219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[OUTPUT.xls]Sheet!$D$214:$D$219</c:f>
              <c:numCache>
                <c:formatCode>#,##0.0%</c:formatCode>
                <c:ptCount val="6"/>
                <c:pt idx="0">
                  <c:v>0.20820189274447953</c:v>
                </c:pt>
                <c:pt idx="1">
                  <c:v>0.25896414342629476</c:v>
                </c:pt>
                <c:pt idx="2">
                  <c:v>0.28125</c:v>
                </c:pt>
                <c:pt idx="3">
                  <c:v>0.16666666666666669</c:v>
                </c:pt>
                <c:pt idx="4">
                  <c:v>0.46666666666666673</c:v>
                </c:pt>
                <c:pt idx="5">
                  <c:v>0.29629629629629628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E81-4F67-A48C-9A052C5840E7}"/>
            </c:ext>
          </c:extLst>
        </c:ser>
        <c:ser>
          <c:idx val="3"/>
          <c:order val="3"/>
          <c:tx>
            <c:strRef>
              <c:f>[OUTPUT.xls]Sheet!$E$213</c:f>
              <c:strCache>
                <c:ptCount val="1"/>
                <c:pt idx="0">
                  <c:v>ΚΑΘΟΛΟΥ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[OUTPUT.xls]Sheet!$A$214:$A$219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[OUTPUT.xls]Sheet!$E$214:$E$219</c:f>
              <c:numCache>
                <c:formatCode>#,##0.0%</c:formatCode>
                <c:ptCount val="6"/>
                <c:pt idx="0">
                  <c:v>0.1009463722397476</c:v>
                </c:pt>
                <c:pt idx="1">
                  <c:v>0.58167330677290807</c:v>
                </c:pt>
                <c:pt idx="2">
                  <c:v>0.25</c:v>
                </c:pt>
                <c:pt idx="3">
                  <c:v>0.73809523809523836</c:v>
                </c:pt>
                <c:pt idx="4">
                  <c:v>0.33333333333333337</c:v>
                </c:pt>
                <c:pt idx="5">
                  <c:v>0.55555555555555569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CE81-4F67-A48C-9A052C5840E7}"/>
            </c:ext>
          </c:extLst>
        </c:ser>
        <c:ser>
          <c:idx val="4"/>
          <c:order val="4"/>
          <c:tx>
            <c:strRef>
              <c:f>[OUTPUT.xls]Sheet!$F$213</c:f>
              <c:strCache>
                <c:ptCount val="1"/>
                <c:pt idx="0">
                  <c:v>ΔΓ/ΔΑ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[OUTPUT.xls]Sheet!$A$214:$A$219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[OUTPUT.xls]Sheet!$F$214:$F$219</c:f>
              <c:numCache>
                <c:formatCode>#,##0.0%</c:formatCode>
                <c:ptCount val="6"/>
                <c:pt idx="1">
                  <c:v>3.984063745019922E-3</c:v>
                </c:pt>
                <c:pt idx="2">
                  <c:v>1.5625E-2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CE81-4F67-A48C-9A052C5840E7}"/>
            </c:ext>
          </c:extLst>
        </c:ser>
        <c:dLbls>
          <c:showVal val="1"/>
        </c:dLbls>
        <c:gapWidth val="95"/>
        <c:gapDepth val="95"/>
        <c:shape val="box"/>
        <c:axId val="88275200"/>
        <c:axId val="88293376"/>
        <c:axId val="0"/>
      </c:bar3DChart>
      <c:catAx>
        <c:axId val="88275200"/>
        <c:scaling>
          <c:orientation val="maxMin"/>
        </c:scaling>
        <c:axPos val="l"/>
        <c:numFmt formatCode="General" sourceLinked="0"/>
        <c:majorTickMark val="none"/>
        <c:tickLblPos val="nextTo"/>
        <c:crossAx val="88293376"/>
        <c:crosses val="autoZero"/>
        <c:auto val="1"/>
        <c:lblAlgn val="ctr"/>
        <c:lblOffset val="100"/>
      </c:catAx>
      <c:valAx>
        <c:axId val="88293376"/>
        <c:scaling>
          <c:orientation val="minMax"/>
        </c:scaling>
        <c:delete val="1"/>
        <c:axPos val="t"/>
        <c:numFmt formatCode="0%" sourceLinked="1"/>
        <c:tickLblPos val="none"/>
        <c:crossAx val="88275200"/>
        <c:crosses val="autoZero"/>
        <c:crossBetween val="between"/>
      </c:valAx>
    </c:plotArea>
    <c:legend>
      <c:legendPos val="t"/>
    </c:legend>
    <c:plotVisOnly val="1"/>
    <c:dispBlanksAs val="gap"/>
  </c:chart>
  <c:txPr>
    <a:bodyPr/>
    <a:lstStyle/>
    <a:p>
      <a:pPr>
        <a:defRPr sz="1200"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view3D>
      <c:rAngAx val="1"/>
    </c:view3D>
    <c:plotArea>
      <c:layout/>
      <c:bar3DChart>
        <c:barDir val="bar"/>
        <c:grouping val="percentStacked"/>
        <c:ser>
          <c:idx val="0"/>
          <c:order val="0"/>
          <c:tx>
            <c:strRef>
              <c:f>Sheet!$B$143</c:f>
              <c:strCache>
                <c:ptCount val="1"/>
                <c:pt idx="0">
                  <c:v>ΠΟΛΥ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Sheet!$A$145:$A$149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Sheet!$B$145:$B$149</c:f>
              <c:numCache>
                <c:formatCode>#,##0.0%</c:formatCode>
                <c:ptCount val="5"/>
                <c:pt idx="1">
                  <c:v>2.3952095808383228E-2</c:v>
                </c:pt>
                <c:pt idx="2">
                  <c:v>0.10697674418604657</c:v>
                </c:pt>
                <c:pt idx="3">
                  <c:v>0.18125000000000005</c:v>
                </c:pt>
                <c:pt idx="4">
                  <c:v>0.17821782178217832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553-4BB3-AAAC-44C0B8951045}"/>
            </c:ext>
          </c:extLst>
        </c:ser>
        <c:ser>
          <c:idx val="1"/>
          <c:order val="1"/>
          <c:tx>
            <c:strRef>
              <c:f>Sheet!$C$143</c:f>
              <c:strCache>
                <c:ptCount val="1"/>
                <c:pt idx="0">
                  <c:v>ΑΡΚΕΤΑ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Sheet!$A$145:$A$149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Sheet!$C$145:$C$149</c:f>
              <c:numCache>
                <c:formatCode>#,##0.0%</c:formatCode>
                <c:ptCount val="5"/>
                <c:pt idx="0">
                  <c:v>0.10489510489510492</c:v>
                </c:pt>
                <c:pt idx="1">
                  <c:v>0.17964071856287431</c:v>
                </c:pt>
                <c:pt idx="2">
                  <c:v>0.32093023255813941</c:v>
                </c:pt>
                <c:pt idx="3">
                  <c:v>0.5687500000000002</c:v>
                </c:pt>
                <c:pt idx="4">
                  <c:v>0.41584158415841588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553-4BB3-AAAC-44C0B8951045}"/>
            </c:ext>
          </c:extLst>
        </c:ser>
        <c:ser>
          <c:idx val="2"/>
          <c:order val="2"/>
          <c:tx>
            <c:strRef>
              <c:f>Sheet!$D$143</c:f>
              <c:strCache>
                <c:ptCount val="1"/>
                <c:pt idx="0">
                  <c:v>ΛΙΓΟ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Sheet!$A$145:$A$149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Sheet!$D$145:$D$149</c:f>
              <c:numCache>
                <c:formatCode>#,##0.0%</c:formatCode>
                <c:ptCount val="5"/>
                <c:pt idx="0">
                  <c:v>0.1468531468531469</c:v>
                </c:pt>
                <c:pt idx="1">
                  <c:v>0.30538922155688641</c:v>
                </c:pt>
                <c:pt idx="2">
                  <c:v>0.31627906976744208</c:v>
                </c:pt>
                <c:pt idx="3">
                  <c:v>0.2</c:v>
                </c:pt>
                <c:pt idx="4">
                  <c:v>0.29702970297029724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5553-4BB3-AAAC-44C0B8951045}"/>
            </c:ext>
          </c:extLst>
        </c:ser>
        <c:ser>
          <c:idx val="3"/>
          <c:order val="3"/>
          <c:tx>
            <c:strRef>
              <c:f>Sheet!$E$143</c:f>
              <c:strCache>
                <c:ptCount val="1"/>
                <c:pt idx="0">
                  <c:v>ΚΑΘΟΛΟΥ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Sheet!$A$145:$A$149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Sheet!$E$145:$E$149</c:f>
              <c:numCache>
                <c:formatCode>#,##0.0%</c:formatCode>
                <c:ptCount val="5"/>
                <c:pt idx="0">
                  <c:v>0.74825174825174823</c:v>
                </c:pt>
                <c:pt idx="1">
                  <c:v>0.49101796407185655</c:v>
                </c:pt>
                <c:pt idx="2">
                  <c:v>0.2558139534883721</c:v>
                </c:pt>
                <c:pt idx="3">
                  <c:v>4.3749999999999997E-2</c:v>
                </c:pt>
                <c:pt idx="4">
                  <c:v>0.10891089108910891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5553-4BB3-AAAC-44C0B8951045}"/>
            </c:ext>
          </c:extLst>
        </c:ser>
        <c:ser>
          <c:idx val="4"/>
          <c:order val="4"/>
          <c:tx>
            <c:strRef>
              <c:f>Sheet!$F$143</c:f>
              <c:strCache>
                <c:ptCount val="1"/>
                <c:pt idx="0">
                  <c:v>ΔΓ/ΔΑ</c:v>
                </c:pt>
              </c:strCache>
            </c:strRef>
          </c:tx>
          <c:dLbls>
            <c:dLbl>
              <c:idx val="3"/>
              <c:layout>
                <c:manualLayout>
                  <c:x val="1.1730205278592379E-2"/>
                  <c:y val="-1.729729729729730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43A-4B66-A1C6-17C8F6524E04}"/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Sheet!$A$145:$A$149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Sheet!$F$145:$F$149</c:f>
              <c:numCache>
                <c:formatCode>General</c:formatCode>
                <c:ptCount val="5"/>
                <c:pt idx="3" formatCode="#,##0.0%">
                  <c:v>6.2500000000000021E-3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5553-4BB3-AAAC-44C0B8951045}"/>
            </c:ext>
          </c:extLst>
        </c:ser>
        <c:dLbls>
          <c:showVal val="1"/>
        </c:dLbls>
        <c:gapWidth val="95"/>
        <c:gapDepth val="95"/>
        <c:shape val="box"/>
        <c:axId val="88435328"/>
        <c:axId val="88445312"/>
        <c:axId val="0"/>
      </c:bar3DChart>
      <c:catAx>
        <c:axId val="88435328"/>
        <c:scaling>
          <c:orientation val="minMax"/>
        </c:scaling>
        <c:axPos val="l"/>
        <c:numFmt formatCode="General" sourceLinked="0"/>
        <c:majorTickMark val="none"/>
        <c:tickLblPos val="nextTo"/>
        <c:crossAx val="88445312"/>
        <c:crosses val="autoZero"/>
        <c:auto val="1"/>
        <c:lblAlgn val="ctr"/>
        <c:lblOffset val="100"/>
      </c:catAx>
      <c:valAx>
        <c:axId val="88445312"/>
        <c:scaling>
          <c:orientation val="minMax"/>
        </c:scaling>
        <c:delete val="1"/>
        <c:axPos val="b"/>
        <c:numFmt formatCode="0%" sourceLinked="1"/>
        <c:tickLblPos val="none"/>
        <c:crossAx val="88435328"/>
        <c:crosses val="autoZero"/>
        <c:crossBetween val="between"/>
      </c:valAx>
    </c:plotArea>
    <c:legend>
      <c:legendPos val="t"/>
    </c:legend>
    <c:plotVisOnly val="1"/>
    <c:dispBlanksAs val="gap"/>
  </c:chart>
  <c:txPr>
    <a:bodyPr/>
    <a:lstStyle/>
    <a:p>
      <a:pPr>
        <a:defRPr sz="1200"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numFmt formatCode="0.0%" sourceLinked="0"/>
            <c:spPr>
              <a:noFill/>
              <a:ln>
                <a:noFill/>
              </a:ln>
              <a:effectLst/>
            </c:spPr>
            <c:showPercent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Sheet1!$B$131:$B$135</c:f>
              <c:strCache>
                <c:ptCount val="5"/>
                <c:pt idx="0">
                  <c:v>ΠΟΛΥ</c:v>
                </c:pt>
                <c:pt idx="1">
                  <c:v>ΑΡΚΕΤΑ</c:v>
                </c:pt>
                <c:pt idx="2">
                  <c:v>ΛΙΓΟ</c:v>
                </c:pt>
                <c:pt idx="3">
                  <c:v>ΚΑΘΟΛΟΥ</c:v>
                </c:pt>
                <c:pt idx="4">
                  <c:v>ΔΓ/ΔΑ</c:v>
                </c:pt>
              </c:strCache>
            </c:strRef>
          </c:cat>
          <c:val>
            <c:numRef>
              <c:f>Sheet1!$E$131:$E$135</c:f>
              <c:numCache>
                <c:formatCode>0.0</c:formatCode>
                <c:ptCount val="5"/>
                <c:pt idx="0">
                  <c:v>2.5575040985642592</c:v>
                </c:pt>
                <c:pt idx="1">
                  <c:v>9.9915544736449835</c:v>
                </c:pt>
                <c:pt idx="2">
                  <c:v>27.672512295692833</c:v>
                </c:pt>
                <c:pt idx="3">
                  <c:v>58.293010084952023</c:v>
                </c:pt>
                <c:pt idx="4">
                  <c:v>1.4854190471459074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311-4ED8-9374-ECD086181DD2}"/>
            </c:ext>
          </c:extLst>
        </c:ser>
        <c:dLbls>
          <c:showPercent val="1"/>
        </c:dLbls>
      </c:pie3DChart>
    </c:plotArea>
    <c:legend>
      <c:legendPos val="t"/>
      <c:txPr>
        <a:bodyPr/>
        <a:lstStyle/>
        <a:p>
          <a:pPr rtl="0">
            <a:defRPr/>
          </a:pPr>
          <a:endParaRPr lang="el-GR"/>
        </a:p>
      </c:txPr>
    </c:legend>
    <c:plotVisOnly val="1"/>
    <c:dispBlanksAs val="zero"/>
  </c:chart>
  <c:txPr>
    <a:bodyPr/>
    <a:lstStyle/>
    <a:p>
      <a:pPr>
        <a:defRPr sz="1200"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0.18222663516034113"/>
          <c:y val="8.1088742285592708E-2"/>
          <c:w val="0.80343644727693475"/>
          <c:h val="0.89512747393062353"/>
        </c:manualLayout>
      </c:layout>
      <c:bar3DChart>
        <c:barDir val="bar"/>
        <c:grouping val="percentStacked"/>
        <c:ser>
          <c:idx val="0"/>
          <c:order val="0"/>
          <c:tx>
            <c:strRef>
              <c:f>[OUTPUT.xls]Sheet!$B$234</c:f>
              <c:strCache>
                <c:ptCount val="1"/>
                <c:pt idx="0">
                  <c:v>ΠΟΛΥ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[OUTPUT.xls]Sheet!$A$235:$A$240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[OUTPUT.xls]Sheet!$B$235:$B$240</c:f>
              <c:numCache>
                <c:formatCode>#,##0.0%</c:formatCode>
                <c:ptCount val="6"/>
                <c:pt idx="0">
                  <c:v>1.8987341772151899E-2</c:v>
                </c:pt>
                <c:pt idx="1">
                  <c:v>6.746031746031747E-2</c:v>
                </c:pt>
                <c:pt idx="2">
                  <c:v>1.5384615384615389E-2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B6A-4985-A48C-8FD998C23B8B}"/>
            </c:ext>
          </c:extLst>
        </c:ser>
        <c:ser>
          <c:idx val="1"/>
          <c:order val="1"/>
          <c:tx>
            <c:strRef>
              <c:f>[OUTPUT.xls]Sheet!$C$234</c:f>
              <c:strCache>
                <c:ptCount val="1"/>
                <c:pt idx="0">
                  <c:v>ΑΡΚΕΤΑ</c:v>
                </c:pt>
              </c:strCache>
            </c:strRef>
          </c:tx>
          <c:dLbls>
            <c:dLbl>
              <c:idx val="0"/>
              <c:layout>
                <c:manualLayout>
                  <c:x val="1.3033561420657963E-3"/>
                  <c:y val="2.5945945945945976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75E-466B-930D-56F42461F1CF}"/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[OUTPUT.xls]Sheet!$A$235:$A$240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[OUTPUT.xls]Sheet!$C$235:$C$240</c:f>
              <c:numCache>
                <c:formatCode>#,##0.0%</c:formatCode>
                <c:ptCount val="6"/>
                <c:pt idx="0">
                  <c:v>3.1645569620253187E-2</c:v>
                </c:pt>
                <c:pt idx="1">
                  <c:v>0.21825396825396826</c:v>
                </c:pt>
                <c:pt idx="2">
                  <c:v>0.10769230769230767</c:v>
                </c:pt>
                <c:pt idx="3">
                  <c:v>4.7619047619047623E-2</c:v>
                </c:pt>
                <c:pt idx="5">
                  <c:v>7.407407407407407E-2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B6A-4985-A48C-8FD998C23B8B}"/>
            </c:ext>
          </c:extLst>
        </c:ser>
        <c:ser>
          <c:idx val="2"/>
          <c:order val="2"/>
          <c:tx>
            <c:strRef>
              <c:f>[OUTPUT.xls]Sheet!$D$234</c:f>
              <c:strCache>
                <c:ptCount val="1"/>
                <c:pt idx="0">
                  <c:v>ΛΙΓΟ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[OUTPUT.xls]Sheet!$A$235:$A$240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[OUTPUT.xls]Sheet!$D$235:$D$240</c:f>
              <c:numCache>
                <c:formatCode>#,##0.0%</c:formatCode>
                <c:ptCount val="6"/>
                <c:pt idx="0">
                  <c:v>0.20886075949367089</c:v>
                </c:pt>
                <c:pt idx="1">
                  <c:v>0.38492063492063516</c:v>
                </c:pt>
                <c:pt idx="2">
                  <c:v>0.18461538461538471</c:v>
                </c:pt>
                <c:pt idx="3">
                  <c:v>0.16666666666666669</c:v>
                </c:pt>
                <c:pt idx="4">
                  <c:v>0.33333333333333337</c:v>
                </c:pt>
                <c:pt idx="5">
                  <c:v>0.62962962962962998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B6A-4985-A48C-8FD998C23B8B}"/>
            </c:ext>
          </c:extLst>
        </c:ser>
        <c:ser>
          <c:idx val="3"/>
          <c:order val="3"/>
          <c:tx>
            <c:strRef>
              <c:f>[OUTPUT.xls]Sheet!$E$234</c:f>
              <c:strCache>
                <c:ptCount val="1"/>
                <c:pt idx="0">
                  <c:v>ΚΑΘΟΛΟΥ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[OUTPUT.xls]Sheet!$A$235:$A$240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[OUTPUT.xls]Sheet!$E$235:$E$240</c:f>
              <c:numCache>
                <c:formatCode>#,##0.0%</c:formatCode>
                <c:ptCount val="6"/>
                <c:pt idx="0">
                  <c:v>0.72468354430379778</c:v>
                </c:pt>
                <c:pt idx="1">
                  <c:v>0.31746031746031755</c:v>
                </c:pt>
                <c:pt idx="2">
                  <c:v>0.66153846153846163</c:v>
                </c:pt>
                <c:pt idx="3">
                  <c:v>0.78571428571428559</c:v>
                </c:pt>
                <c:pt idx="4">
                  <c:v>0.6000000000000002</c:v>
                </c:pt>
                <c:pt idx="5">
                  <c:v>0.29629629629629628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FB6A-4985-A48C-8FD998C23B8B}"/>
            </c:ext>
          </c:extLst>
        </c:ser>
        <c:ser>
          <c:idx val="4"/>
          <c:order val="4"/>
          <c:tx>
            <c:strRef>
              <c:f>[OUTPUT.xls]Sheet!$F$234</c:f>
              <c:strCache>
                <c:ptCount val="1"/>
                <c:pt idx="0">
                  <c:v>ΔΓ/ΔΑ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[OUTPUT.xls]Sheet!$A$235:$A$240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[OUTPUT.xls]Sheet!$F$235:$F$240</c:f>
              <c:numCache>
                <c:formatCode>#,##0.0%</c:formatCode>
                <c:ptCount val="6"/>
                <c:pt idx="0">
                  <c:v>1.5822784810126583E-2</c:v>
                </c:pt>
                <c:pt idx="1">
                  <c:v>1.1904761904761908E-2</c:v>
                </c:pt>
                <c:pt idx="2">
                  <c:v>3.0769230769230778E-2</c:v>
                </c:pt>
                <c:pt idx="4">
                  <c:v>6.666666666666668E-2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FB6A-4985-A48C-8FD998C23B8B}"/>
            </c:ext>
          </c:extLst>
        </c:ser>
        <c:dLbls>
          <c:showVal val="1"/>
        </c:dLbls>
        <c:gapWidth val="95"/>
        <c:gapDepth val="95"/>
        <c:shape val="box"/>
        <c:axId val="88662400"/>
        <c:axId val="88663936"/>
        <c:axId val="0"/>
      </c:bar3DChart>
      <c:catAx>
        <c:axId val="88662400"/>
        <c:scaling>
          <c:orientation val="maxMin"/>
        </c:scaling>
        <c:axPos val="l"/>
        <c:numFmt formatCode="General" sourceLinked="0"/>
        <c:majorTickMark val="none"/>
        <c:tickLblPos val="nextTo"/>
        <c:crossAx val="88663936"/>
        <c:crosses val="autoZero"/>
        <c:auto val="1"/>
        <c:lblAlgn val="ctr"/>
        <c:lblOffset val="100"/>
      </c:catAx>
      <c:valAx>
        <c:axId val="88663936"/>
        <c:scaling>
          <c:orientation val="minMax"/>
        </c:scaling>
        <c:delete val="1"/>
        <c:axPos val="t"/>
        <c:numFmt formatCode="0%" sourceLinked="1"/>
        <c:tickLblPos val="none"/>
        <c:crossAx val="88662400"/>
        <c:crosses val="autoZero"/>
        <c:crossBetween val="between"/>
      </c:valAx>
    </c:plotArea>
    <c:legend>
      <c:legendPos val="t"/>
    </c:legend>
    <c:plotVisOnly val="1"/>
    <c:dispBlanksAs val="gap"/>
  </c:chart>
  <c:txPr>
    <a:bodyPr/>
    <a:lstStyle/>
    <a:p>
      <a:pPr>
        <a:defRPr sz="1200"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view3D>
      <c:rAngAx val="1"/>
    </c:view3D>
    <c:plotArea>
      <c:layout/>
      <c:bar3DChart>
        <c:barDir val="bar"/>
        <c:grouping val="percentStacked"/>
        <c:ser>
          <c:idx val="0"/>
          <c:order val="0"/>
          <c:tx>
            <c:strRef>
              <c:f>Sheet!$B$143</c:f>
              <c:strCache>
                <c:ptCount val="1"/>
                <c:pt idx="0">
                  <c:v>ΠΟΛΥ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Sheet!$A$159:$A$163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Sheet!$B$159:$B$163</c:f>
              <c:numCache>
                <c:formatCode>#,##0.0%</c:formatCode>
                <c:ptCount val="5"/>
                <c:pt idx="0">
                  <c:v>5.5555555555555525E-2</c:v>
                </c:pt>
                <c:pt idx="1">
                  <c:v>3.5714285714285719E-2</c:v>
                </c:pt>
                <c:pt idx="2">
                  <c:v>2.3255813953488372E-2</c:v>
                </c:pt>
                <c:pt idx="4">
                  <c:v>1.9607843137254902E-2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8DB-4ACA-BBDE-3E1E08BFA95D}"/>
            </c:ext>
          </c:extLst>
        </c:ser>
        <c:ser>
          <c:idx val="1"/>
          <c:order val="1"/>
          <c:tx>
            <c:strRef>
              <c:f>Sheet!$C$143</c:f>
              <c:strCache>
                <c:ptCount val="1"/>
                <c:pt idx="0">
                  <c:v>ΑΡΚΕΤΑ</c:v>
                </c:pt>
              </c:strCache>
            </c:strRef>
          </c:tx>
          <c:dLbls>
            <c:dLbl>
              <c:idx val="2"/>
              <c:layout>
                <c:manualLayout>
                  <c:x val="5.2134245682632519E-3"/>
                  <c:y val="-5.0675026937733743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E35-4140-ABF5-C7535DDD50AA}"/>
                </c:ext>
              </c:extLst>
            </c:dLbl>
            <c:dLbl>
              <c:idx val="4"/>
              <c:layout>
                <c:manualLayout>
                  <c:x val="3.9100684261974342E-3"/>
                  <c:y val="-2.1114594557389042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E35-4140-ABF5-C7535DDD50AA}"/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Sheet!$A$159:$A$163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Sheet!$C$159:$C$163</c:f>
              <c:numCache>
                <c:formatCode>#,##0.0%</c:formatCode>
                <c:ptCount val="5"/>
                <c:pt idx="0">
                  <c:v>0.25</c:v>
                </c:pt>
                <c:pt idx="1">
                  <c:v>0.20238095238095238</c:v>
                </c:pt>
                <c:pt idx="2">
                  <c:v>3.7209302325581409E-2</c:v>
                </c:pt>
                <c:pt idx="3">
                  <c:v>2.5157232704402521E-2</c:v>
                </c:pt>
                <c:pt idx="4">
                  <c:v>2.9411764705882353E-2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8DB-4ACA-BBDE-3E1E08BFA95D}"/>
            </c:ext>
          </c:extLst>
        </c:ser>
        <c:ser>
          <c:idx val="2"/>
          <c:order val="2"/>
          <c:tx>
            <c:strRef>
              <c:f>Sheet!$D$143</c:f>
              <c:strCache>
                <c:ptCount val="1"/>
                <c:pt idx="0">
                  <c:v>ΛΙΓΟ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Sheet!$A$159:$A$163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Sheet!$D$159:$D$163</c:f>
              <c:numCache>
                <c:formatCode>#,##0.0%</c:formatCode>
                <c:ptCount val="5"/>
                <c:pt idx="0">
                  <c:v>0.36111111111111116</c:v>
                </c:pt>
                <c:pt idx="1">
                  <c:v>0.36904761904761918</c:v>
                </c:pt>
                <c:pt idx="2">
                  <c:v>0.28372093023255823</c:v>
                </c:pt>
                <c:pt idx="3">
                  <c:v>0.23899371069182396</c:v>
                </c:pt>
                <c:pt idx="4">
                  <c:v>0.19607843137254904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38DB-4ACA-BBDE-3E1E08BFA95D}"/>
            </c:ext>
          </c:extLst>
        </c:ser>
        <c:ser>
          <c:idx val="3"/>
          <c:order val="3"/>
          <c:tx>
            <c:strRef>
              <c:f>Sheet!$E$143</c:f>
              <c:strCache>
                <c:ptCount val="1"/>
                <c:pt idx="0">
                  <c:v>ΚΑΘΟΛΟΥ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Sheet!$A$159:$A$163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Sheet!$E$159:$E$163</c:f>
              <c:numCache>
                <c:formatCode>#,##0.0%</c:formatCode>
                <c:ptCount val="5"/>
                <c:pt idx="0">
                  <c:v>0.33333333333333337</c:v>
                </c:pt>
                <c:pt idx="1">
                  <c:v>0.39285714285714296</c:v>
                </c:pt>
                <c:pt idx="2">
                  <c:v>0.65581395348837246</c:v>
                </c:pt>
                <c:pt idx="3">
                  <c:v>0.71069182389937169</c:v>
                </c:pt>
                <c:pt idx="4">
                  <c:v>0.7352941176470591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38DB-4ACA-BBDE-3E1E08BFA95D}"/>
            </c:ext>
          </c:extLst>
        </c:ser>
        <c:ser>
          <c:idx val="4"/>
          <c:order val="4"/>
          <c:tx>
            <c:strRef>
              <c:f>Sheet!$F$143</c:f>
              <c:strCache>
                <c:ptCount val="1"/>
                <c:pt idx="0">
                  <c:v>ΔΓ/ΔΑ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Sheet!$A$159:$A$163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Sheet!$F$159:$F$163</c:f>
              <c:numCache>
                <c:formatCode>General</c:formatCode>
                <c:ptCount val="5"/>
                <c:pt idx="3" formatCode="#,##0.0%">
                  <c:v>2.5157232704402521E-2</c:v>
                </c:pt>
                <c:pt idx="4" formatCode="#,##0.0%">
                  <c:v>1.9607843137254902E-2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38DB-4ACA-BBDE-3E1E08BFA95D}"/>
            </c:ext>
          </c:extLst>
        </c:ser>
        <c:dLbls>
          <c:showVal val="1"/>
        </c:dLbls>
        <c:gapWidth val="95"/>
        <c:gapDepth val="95"/>
        <c:shape val="box"/>
        <c:axId val="88835200"/>
        <c:axId val="88836736"/>
        <c:axId val="0"/>
      </c:bar3DChart>
      <c:catAx>
        <c:axId val="88835200"/>
        <c:scaling>
          <c:orientation val="minMax"/>
        </c:scaling>
        <c:axPos val="l"/>
        <c:numFmt formatCode="General" sourceLinked="0"/>
        <c:majorTickMark val="none"/>
        <c:tickLblPos val="nextTo"/>
        <c:crossAx val="88836736"/>
        <c:crosses val="autoZero"/>
        <c:auto val="1"/>
        <c:lblAlgn val="ctr"/>
        <c:lblOffset val="100"/>
      </c:catAx>
      <c:valAx>
        <c:axId val="88836736"/>
        <c:scaling>
          <c:orientation val="minMax"/>
        </c:scaling>
        <c:delete val="1"/>
        <c:axPos val="b"/>
        <c:numFmt formatCode="0%" sourceLinked="1"/>
        <c:tickLblPos val="none"/>
        <c:crossAx val="88835200"/>
        <c:crosses val="autoZero"/>
        <c:crossBetween val="between"/>
      </c:valAx>
    </c:plotArea>
    <c:legend>
      <c:legendPos val="t"/>
    </c:legend>
    <c:plotVisOnly val="1"/>
    <c:dispBlanksAs val="gap"/>
  </c:chart>
  <c:txPr>
    <a:bodyPr/>
    <a:lstStyle/>
    <a:p>
      <a:pPr>
        <a:defRPr sz="1200"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numFmt formatCode="0.0%" sourceLinked="0"/>
            <c:spPr>
              <a:noFill/>
              <a:ln>
                <a:noFill/>
              </a:ln>
              <a:effectLst/>
            </c:spPr>
            <c:showPercent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Sheet1!$B$139:$B$143</c:f>
              <c:strCache>
                <c:ptCount val="5"/>
                <c:pt idx="0">
                  <c:v>ΠΟΛΥ</c:v>
                </c:pt>
                <c:pt idx="1">
                  <c:v>ΑΡΚΕΤΑ</c:v>
                </c:pt>
                <c:pt idx="2">
                  <c:v>ΛΙΓΟ</c:v>
                </c:pt>
                <c:pt idx="3">
                  <c:v>ΚΑΘΟΛΟΥ</c:v>
                </c:pt>
                <c:pt idx="4">
                  <c:v>ΔΓ/ΔΑ</c:v>
                </c:pt>
              </c:strCache>
            </c:strRef>
          </c:cat>
          <c:val>
            <c:numRef>
              <c:f>Sheet1!$E$139:$E$143</c:f>
              <c:numCache>
                <c:formatCode>0.0</c:formatCode>
                <c:ptCount val="5"/>
                <c:pt idx="0">
                  <c:v>13.7</c:v>
                </c:pt>
                <c:pt idx="1">
                  <c:v>27.141934522331027</c:v>
                </c:pt>
                <c:pt idx="2">
                  <c:v>22.370708927418196</c:v>
                </c:pt>
                <c:pt idx="3">
                  <c:v>36.1</c:v>
                </c:pt>
                <c:pt idx="4">
                  <c:v>0.68756520443141633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F40-4ABB-92D3-F2787CC22C89}"/>
            </c:ext>
          </c:extLst>
        </c:ser>
        <c:dLbls>
          <c:showPercent val="1"/>
        </c:dLbls>
      </c:pie3DChart>
    </c:plotArea>
    <c:legend>
      <c:legendPos val="t"/>
      <c:txPr>
        <a:bodyPr/>
        <a:lstStyle/>
        <a:p>
          <a:pPr rtl="0">
            <a:defRPr/>
          </a:pPr>
          <a:endParaRPr lang="el-GR"/>
        </a:p>
      </c:txPr>
    </c:legend>
    <c:plotVisOnly val="1"/>
    <c:dispBlanksAs val="zero"/>
  </c:chart>
  <c:txPr>
    <a:bodyPr/>
    <a:lstStyle/>
    <a:p>
      <a:pPr>
        <a:defRPr sz="1200"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view3D>
      <c:rAngAx val="1"/>
    </c:view3D>
    <c:plotArea>
      <c:layout/>
      <c:bar3DChart>
        <c:barDir val="bar"/>
        <c:grouping val="clustered"/>
        <c:ser>
          <c:idx val="0"/>
          <c:order val="0"/>
          <c:spPr>
            <a:solidFill>
              <a:srgbClr val="C00000"/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Sheet1!$A$14:$A$29</c:f>
              <c:strCache>
                <c:ptCount val="16"/>
                <c:pt idx="0">
                  <c:v>Η υπόθεση του βουλευτή Πάτση</c:v>
                </c:pt>
                <c:pt idx="1">
                  <c:v>Η υπόθεση με την ευρωβουλευτή Εύα Καϊλή</c:v>
                </c:pt>
                <c:pt idx="2">
                  <c:v>Πιθανές φυσικές καταστροφές</c:v>
                </c:pt>
                <c:pt idx="3">
                  <c:v>(ΔΓ/ΔΑ)</c:v>
                </c:pt>
                <c:pt idx="4">
                  <c:v>Έλλειψη φαρμάκων</c:v>
                </c:pt>
                <c:pt idx="5">
                  <c:v>Η Εξέλιξη του πολέμου στην Ουκρανία</c:v>
                </c:pt>
                <c:pt idx="6">
                  <c:v>Πανδημία του κορονοϊού</c:v>
                </c:pt>
                <c:pt idx="7">
                  <c:v>Μεταναστευτικό</c:v>
                </c:pt>
                <c:pt idx="8">
                  <c:v>Εγκληματικότητα/ Φαινόμενα βίας</c:v>
                </c:pt>
                <c:pt idx="9">
                  <c:v>Οι υποκλοπές τηλεφωνικών συζητήσεων / θέματα Δημοκρατίας</c:v>
                </c:pt>
                <c:pt idx="10">
                  <c:v>H κατάσταση στην Παιδεία</c:v>
                </c:pt>
                <c:pt idx="11">
                  <c:v>Ανεργία</c:v>
                </c:pt>
                <c:pt idx="12">
                  <c:v>Η κατάσταση στο ΕΣΥ</c:v>
                </c:pt>
                <c:pt idx="13">
                  <c:v>Ενεργειακή κρίση- Αύξηση στα τιμολόγια ρεύματος</c:v>
                </c:pt>
                <c:pt idx="14">
                  <c:v>Εθνικά θέματα/ Ελληνοτουρκικά</c:v>
                </c:pt>
                <c:pt idx="15">
                  <c:v>Ακρίβεια- Ανατιμήσεις- Πληθωρισμός</c:v>
                </c:pt>
              </c:strCache>
            </c:strRef>
          </c:cat>
          <c:val>
            <c:numRef>
              <c:f>Sheet1!$C$14:$C$29</c:f>
              <c:numCache>
                <c:formatCode>0.0</c:formatCode>
                <c:ptCount val="16"/>
                <c:pt idx="0">
                  <c:v>0.2</c:v>
                </c:pt>
                <c:pt idx="1">
                  <c:v>0.5</c:v>
                </c:pt>
                <c:pt idx="2">
                  <c:v>0.84157186149337471</c:v>
                </c:pt>
                <c:pt idx="3">
                  <c:v>0.89125142828755255</c:v>
                </c:pt>
                <c:pt idx="4">
                  <c:v>1.1207710268766553</c:v>
                </c:pt>
                <c:pt idx="5">
                  <c:v>1.1456108102737441</c:v>
                </c:pt>
                <c:pt idx="6">
                  <c:v>1.509265239207126</c:v>
                </c:pt>
                <c:pt idx="7">
                  <c:v>3.2629539470416078</c:v>
                </c:pt>
                <c:pt idx="8">
                  <c:v>3.9296537334194728</c:v>
                </c:pt>
                <c:pt idx="9">
                  <c:v>4.6529882259427007</c:v>
                </c:pt>
                <c:pt idx="10">
                  <c:v>5.3395598390382393</c:v>
                </c:pt>
                <c:pt idx="11">
                  <c:v>12.203288787321833</c:v>
                </c:pt>
                <c:pt idx="12">
                  <c:v>12.744796065378374</c:v>
                </c:pt>
                <c:pt idx="13">
                  <c:v>16.545282925132991</c:v>
                </c:pt>
                <c:pt idx="14">
                  <c:v>30.370112772616768</c:v>
                </c:pt>
                <c:pt idx="15">
                  <c:v>64.540712404987687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9CF-4370-843C-E8AAA8A2A0E9}"/>
            </c:ext>
          </c:extLst>
        </c:ser>
        <c:dLbls>
          <c:showVal val="1"/>
        </c:dLbls>
        <c:shape val="box"/>
        <c:axId val="79916032"/>
        <c:axId val="79921920"/>
        <c:axId val="0"/>
      </c:bar3DChart>
      <c:catAx>
        <c:axId val="79916032"/>
        <c:scaling>
          <c:orientation val="minMax"/>
        </c:scaling>
        <c:axPos val="l"/>
        <c:numFmt formatCode="General" sourceLinked="0"/>
        <c:majorTickMark val="none"/>
        <c:tickLblPos val="nextTo"/>
        <c:crossAx val="79921920"/>
        <c:crosses val="autoZero"/>
        <c:auto val="1"/>
        <c:lblAlgn val="ctr"/>
        <c:lblOffset val="100"/>
      </c:catAx>
      <c:valAx>
        <c:axId val="79921920"/>
        <c:scaling>
          <c:orientation val="minMax"/>
        </c:scaling>
        <c:delete val="1"/>
        <c:axPos val="b"/>
        <c:numFmt formatCode="0.0" sourceLinked="1"/>
        <c:tickLblPos val="none"/>
        <c:crossAx val="79916032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200"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0.15545888142281347"/>
          <c:y val="7.8937078775502906E-2"/>
          <c:w val="0.83020420101446268"/>
          <c:h val="0.89631275703541557"/>
        </c:manualLayout>
      </c:layout>
      <c:bar3DChart>
        <c:barDir val="bar"/>
        <c:grouping val="percentStacked"/>
        <c:ser>
          <c:idx val="0"/>
          <c:order val="0"/>
          <c:tx>
            <c:strRef>
              <c:f>[OUTPUT.xls]Sheet!$B$255</c:f>
              <c:strCache>
                <c:ptCount val="1"/>
                <c:pt idx="0">
                  <c:v>ΠΟΛΥ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[OUTPUT.xls]Sheet!$A$256:$A$261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[OUTPUT.xls]Sheet!$B$256:$B$261</c:f>
              <c:numCache>
                <c:formatCode>#,##0.0%</c:formatCode>
                <c:ptCount val="6"/>
                <c:pt idx="0">
                  <c:v>0.30914826498422737</c:v>
                </c:pt>
                <c:pt idx="1">
                  <c:v>4.0160642570281103E-2</c:v>
                </c:pt>
                <c:pt idx="2">
                  <c:v>9.2307692307692341E-2</c:v>
                </c:pt>
                <c:pt idx="4">
                  <c:v>0.13333333333333339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4B4-4821-A76D-0BCCA49B8A43}"/>
            </c:ext>
          </c:extLst>
        </c:ser>
        <c:ser>
          <c:idx val="1"/>
          <c:order val="1"/>
          <c:tx>
            <c:strRef>
              <c:f>[OUTPUT.xls]Sheet!$C$255</c:f>
              <c:strCache>
                <c:ptCount val="1"/>
                <c:pt idx="0">
                  <c:v>ΑΡΚΕΤΑ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[OUTPUT.xls]Sheet!$A$256:$A$261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[OUTPUT.xls]Sheet!$C$256:$C$261</c:f>
              <c:numCache>
                <c:formatCode>#,##0.0%</c:formatCode>
                <c:ptCount val="6"/>
                <c:pt idx="0">
                  <c:v>0.41324921135646692</c:v>
                </c:pt>
                <c:pt idx="1">
                  <c:v>0.12048192771084337</c:v>
                </c:pt>
                <c:pt idx="2">
                  <c:v>0.41538461538461574</c:v>
                </c:pt>
                <c:pt idx="3">
                  <c:v>9.5238095238095247E-2</c:v>
                </c:pt>
                <c:pt idx="4">
                  <c:v>0.13333333333333339</c:v>
                </c:pt>
                <c:pt idx="5">
                  <c:v>0.14814814814814822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4B4-4821-A76D-0BCCA49B8A43}"/>
            </c:ext>
          </c:extLst>
        </c:ser>
        <c:ser>
          <c:idx val="2"/>
          <c:order val="2"/>
          <c:tx>
            <c:strRef>
              <c:f>[OUTPUT.xls]Sheet!$D$255</c:f>
              <c:strCache>
                <c:ptCount val="1"/>
                <c:pt idx="0">
                  <c:v>ΛΙΓΟ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[OUTPUT.xls]Sheet!$A$256:$A$261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[OUTPUT.xls]Sheet!$D$256:$D$261</c:f>
              <c:numCache>
                <c:formatCode>#,##0.0%</c:formatCode>
                <c:ptCount val="6"/>
                <c:pt idx="0">
                  <c:v>0.17981072555205049</c:v>
                </c:pt>
                <c:pt idx="1">
                  <c:v>0.24899598393574304</c:v>
                </c:pt>
                <c:pt idx="2">
                  <c:v>0.2461538461538462</c:v>
                </c:pt>
                <c:pt idx="3">
                  <c:v>0.19047619047619058</c:v>
                </c:pt>
                <c:pt idx="4">
                  <c:v>0.53333333333333333</c:v>
                </c:pt>
                <c:pt idx="5">
                  <c:v>0.22222222222222221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4B4-4821-A76D-0BCCA49B8A43}"/>
            </c:ext>
          </c:extLst>
        </c:ser>
        <c:ser>
          <c:idx val="3"/>
          <c:order val="3"/>
          <c:tx>
            <c:strRef>
              <c:f>[OUTPUT.xls]Sheet!$E$255</c:f>
              <c:strCache>
                <c:ptCount val="1"/>
                <c:pt idx="0">
                  <c:v>ΚΑΘΟΛΟΥ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[OUTPUT.xls]Sheet!$A$256:$A$261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[OUTPUT.xls]Sheet!$E$256:$E$261</c:f>
              <c:numCache>
                <c:formatCode>#,##0.0%</c:formatCode>
                <c:ptCount val="6"/>
                <c:pt idx="0">
                  <c:v>9.1482649842271238E-2</c:v>
                </c:pt>
                <c:pt idx="1">
                  <c:v>0.59036144578313232</c:v>
                </c:pt>
                <c:pt idx="2">
                  <c:v>0.23076923076923087</c:v>
                </c:pt>
                <c:pt idx="3">
                  <c:v>0.71428571428571452</c:v>
                </c:pt>
                <c:pt idx="4">
                  <c:v>0.2</c:v>
                </c:pt>
                <c:pt idx="5">
                  <c:v>0.62962962962962998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64B4-4821-A76D-0BCCA49B8A43}"/>
            </c:ext>
          </c:extLst>
        </c:ser>
        <c:ser>
          <c:idx val="4"/>
          <c:order val="4"/>
          <c:tx>
            <c:strRef>
              <c:f>[OUTPUT.xls]Sheet!$F$255</c:f>
              <c:strCache>
                <c:ptCount val="1"/>
                <c:pt idx="0">
                  <c:v>ΔΓ/ΔΑ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[OUTPUT.xls]Sheet!$A$256:$A$261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[OUTPUT.xls]Sheet!$F$256:$F$261</c:f>
              <c:numCache>
                <c:formatCode>General</c:formatCode>
                <c:ptCount val="6"/>
                <c:pt idx="0" formatCode="#,##0.0%">
                  <c:v>6.3091482649842304E-3</c:v>
                </c:pt>
                <c:pt idx="2" formatCode="#,##0.0%">
                  <c:v>1.5384615384615389E-2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64B4-4821-A76D-0BCCA49B8A43}"/>
            </c:ext>
          </c:extLst>
        </c:ser>
        <c:dLbls>
          <c:showVal val="1"/>
        </c:dLbls>
        <c:gapWidth val="95"/>
        <c:gapDepth val="95"/>
        <c:shape val="box"/>
        <c:axId val="89057536"/>
        <c:axId val="88936448"/>
        <c:axId val="0"/>
      </c:bar3DChart>
      <c:catAx>
        <c:axId val="89057536"/>
        <c:scaling>
          <c:orientation val="maxMin"/>
        </c:scaling>
        <c:axPos val="l"/>
        <c:numFmt formatCode="General" sourceLinked="0"/>
        <c:majorTickMark val="none"/>
        <c:tickLblPos val="nextTo"/>
        <c:crossAx val="88936448"/>
        <c:crosses val="autoZero"/>
        <c:auto val="1"/>
        <c:lblAlgn val="ctr"/>
        <c:lblOffset val="100"/>
      </c:catAx>
      <c:valAx>
        <c:axId val="88936448"/>
        <c:scaling>
          <c:orientation val="minMax"/>
        </c:scaling>
        <c:delete val="1"/>
        <c:axPos val="t"/>
        <c:numFmt formatCode="0%" sourceLinked="1"/>
        <c:tickLblPos val="none"/>
        <c:crossAx val="89057536"/>
        <c:crosses val="autoZero"/>
        <c:crossBetween val="between"/>
      </c:valAx>
    </c:plotArea>
    <c:legend>
      <c:legendPos val="t"/>
    </c:legend>
    <c:plotVisOnly val="1"/>
    <c:dispBlanksAs val="gap"/>
  </c:chart>
  <c:txPr>
    <a:bodyPr/>
    <a:lstStyle/>
    <a:p>
      <a:pPr>
        <a:defRPr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AngAx val="1"/>
    </c:view3D>
    <c:plotArea>
      <c:layout/>
      <c:bar3DChart>
        <c:barDir val="bar"/>
        <c:grouping val="percentStacked"/>
        <c:ser>
          <c:idx val="0"/>
          <c:order val="0"/>
          <c:tx>
            <c:strRef>
              <c:f>Sheet!$B$143</c:f>
              <c:strCache>
                <c:ptCount val="1"/>
                <c:pt idx="0">
                  <c:v>ΠΟΛΥ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Sheet!$A$173:$A$177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Sheet!$B$173:$B$177</c:f>
              <c:numCache>
                <c:formatCode>#,##0.0%</c:formatCode>
                <c:ptCount val="5"/>
                <c:pt idx="0">
                  <c:v>2.0689655172413807E-2</c:v>
                </c:pt>
                <c:pt idx="1">
                  <c:v>3.5714285714285719E-2</c:v>
                </c:pt>
                <c:pt idx="2">
                  <c:v>0.14418604651162797</c:v>
                </c:pt>
                <c:pt idx="3">
                  <c:v>0.31446540880503154</c:v>
                </c:pt>
                <c:pt idx="4">
                  <c:v>0.24509803921568629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9F3-4575-96F2-9AEEF86CACBC}"/>
            </c:ext>
          </c:extLst>
        </c:ser>
        <c:ser>
          <c:idx val="1"/>
          <c:order val="1"/>
          <c:tx>
            <c:strRef>
              <c:f>Sheet!$C$143</c:f>
              <c:strCache>
                <c:ptCount val="1"/>
                <c:pt idx="0">
                  <c:v>ΑΡΚΕΤΑ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Sheet!$A$173:$A$177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Sheet!$C$173:$C$177</c:f>
              <c:numCache>
                <c:formatCode>#,##0.0%</c:formatCode>
                <c:ptCount val="5"/>
                <c:pt idx="0">
                  <c:v>8.9655172413793172E-2</c:v>
                </c:pt>
                <c:pt idx="1">
                  <c:v>0.17857142857142869</c:v>
                </c:pt>
                <c:pt idx="2">
                  <c:v>0.32558139534883751</c:v>
                </c:pt>
                <c:pt idx="3">
                  <c:v>0.48427672955974865</c:v>
                </c:pt>
                <c:pt idx="4">
                  <c:v>0.39215686274509831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9F3-4575-96F2-9AEEF86CACBC}"/>
            </c:ext>
          </c:extLst>
        </c:ser>
        <c:ser>
          <c:idx val="2"/>
          <c:order val="2"/>
          <c:tx>
            <c:strRef>
              <c:f>Sheet!$D$143</c:f>
              <c:strCache>
                <c:ptCount val="1"/>
                <c:pt idx="0">
                  <c:v>ΛΙΓΟ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Sheet!$A$173:$A$177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Sheet!$D$173:$D$177</c:f>
              <c:numCache>
                <c:formatCode>#,##0.0%</c:formatCode>
                <c:ptCount val="5"/>
                <c:pt idx="0">
                  <c:v>0.16551724137931043</c:v>
                </c:pt>
                <c:pt idx="1">
                  <c:v>0.27976190476190477</c:v>
                </c:pt>
                <c:pt idx="2">
                  <c:v>0.2511627906976745</c:v>
                </c:pt>
                <c:pt idx="3">
                  <c:v>0.14465408805031446</c:v>
                </c:pt>
                <c:pt idx="4">
                  <c:v>0.2352941176470589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59F3-4575-96F2-9AEEF86CACBC}"/>
            </c:ext>
          </c:extLst>
        </c:ser>
        <c:ser>
          <c:idx val="3"/>
          <c:order val="3"/>
          <c:tx>
            <c:strRef>
              <c:f>Sheet!$E$143</c:f>
              <c:strCache>
                <c:ptCount val="1"/>
                <c:pt idx="0">
                  <c:v>ΚΑΘΟΛΟΥ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Sheet!$A$173:$A$177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Sheet!$E$173:$E$177</c:f>
              <c:numCache>
                <c:formatCode>#,##0.0%</c:formatCode>
                <c:ptCount val="5"/>
                <c:pt idx="0">
                  <c:v>0.71724137931034482</c:v>
                </c:pt>
                <c:pt idx="1">
                  <c:v>0.50595238095238049</c:v>
                </c:pt>
                <c:pt idx="2">
                  <c:v>0.2744186046511628</c:v>
                </c:pt>
                <c:pt idx="3">
                  <c:v>5.6603773584905662E-2</c:v>
                </c:pt>
                <c:pt idx="4">
                  <c:v>0.12745098039215691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59F3-4575-96F2-9AEEF86CACBC}"/>
            </c:ext>
          </c:extLst>
        </c:ser>
        <c:ser>
          <c:idx val="4"/>
          <c:order val="4"/>
          <c:tx>
            <c:strRef>
              <c:f>Sheet!$F$143</c:f>
              <c:strCache>
                <c:ptCount val="1"/>
                <c:pt idx="0">
                  <c:v>ΔΓ/ΔΑ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Sheet!$A$173:$A$177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Sheet!$F$173:$F$177</c:f>
              <c:numCache>
                <c:formatCode>General</c:formatCode>
                <c:ptCount val="5"/>
                <c:pt idx="0" formatCode="#,##0.0%">
                  <c:v>6.8965517241379335E-3</c:v>
                </c:pt>
                <c:pt idx="2" formatCode="#,##0.0%">
                  <c:v>4.6511627906976778E-3</c:v>
                </c:pt>
                <c:pt idx="4" formatCode="#,##0.0%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59F3-4575-96F2-9AEEF86CACBC}"/>
            </c:ext>
          </c:extLst>
        </c:ser>
        <c:dLbls>
          <c:showVal val="1"/>
        </c:dLbls>
        <c:gapWidth val="95"/>
        <c:gapDepth val="95"/>
        <c:shape val="box"/>
        <c:axId val="89094400"/>
        <c:axId val="89104384"/>
        <c:axId val="0"/>
      </c:bar3DChart>
      <c:catAx>
        <c:axId val="89094400"/>
        <c:scaling>
          <c:orientation val="minMax"/>
        </c:scaling>
        <c:axPos val="l"/>
        <c:numFmt formatCode="General" sourceLinked="0"/>
        <c:majorTickMark val="none"/>
        <c:tickLblPos val="nextTo"/>
        <c:crossAx val="89104384"/>
        <c:crosses val="autoZero"/>
        <c:auto val="1"/>
        <c:lblAlgn val="ctr"/>
        <c:lblOffset val="100"/>
      </c:catAx>
      <c:valAx>
        <c:axId val="89104384"/>
        <c:scaling>
          <c:orientation val="minMax"/>
        </c:scaling>
        <c:delete val="1"/>
        <c:axPos val="b"/>
        <c:numFmt formatCode="0%" sourceLinked="1"/>
        <c:tickLblPos val="none"/>
        <c:crossAx val="89094400"/>
        <c:crosses val="autoZero"/>
        <c:crossBetween val="between"/>
      </c:valAx>
    </c:plotArea>
    <c:legend>
      <c:legendPos val="t"/>
    </c:legend>
    <c:plotVisOnly val="1"/>
    <c:dispBlanksAs val="gap"/>
  </c:chart>
  <c:txPr>
    <a:bodyPr/>
    <a:lstStyle/>
    <a:p>
      <a:pPr>
        <a:defRPr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4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0.14866614074699991"/>
          <c:y val="8.7575228772079253E-2"/>
          <c:w val="0.83819544647671584"/>
          <c:h val="0.89512747393062353"/>
        </c:manualLayout>
      </c:layout>
      <c:bar3DChart>
        <c:barDir val="bar"/>
        <c:grouping val="percentStacked"/>
        <c:ser>
          <c:idx val="0"/>
          <c:order val="0"/>
          <c:tx>
            <c:strRef>
              <c:f>Sheet1!$B$155</c:f>
              <c:strCache>
                <c:ptCount val="1"/>
                <c:pt idx="0">
                  <c:v>ΘΕΤΙΚΗ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Sheet1!$A$156:$A$161</c:f>
              <c:strCache>
                <c:ptCount val="6"/>
                <c:pt idx="0">
                  <c:v>Κ. Βελόπουλος</c:v>
                </c:pt>
                <c:pt idx="1">
                  <c:v>Γ. Βαρουφάκης</c:v>
                </c:pt>
                <c:pt idx="2">
                  <c:v>Δ. Κουτσούμπας</c:v>
                </c:pt>
                <c:pt idx="3">
                  <c:v>Α. Τσίπρας</c:v>
                </c:pt>
                <c:pt idx="4">
                  <c:v>Ν. Ανδρουλάκης</c:v>
                </c:pt>
                <c:pt idx="5">
                  <c:v>Κ. Μητσοτάκης</c:v>
                </c:pt>
              </c:strCache>
            </c:strRef>
          </c:cat>
          <c:val>
            <c:numRef>
              <c:f>Sheet1!$B$156:$B$161</c:f>
              <c:numCache>
                <c:formatCode>0.0</c:formatCode>
                <c:ptCount val="6"/>
                <c:pt idx="0">
                  <c:v>5.1537582592279891</c:v>
                </c:pt>
                <c:pt idx="1">
                  <c:v>6.1523175517909552</c:v>
                </c:pt>
                <c:pt idx="2">
                  <c:v>12.310596651597191</c:v>
                </c:pt>
                <c:pt idx="3">
                  <c:v>13.633066719658178</c:v>
                </c:pt>
                <c:pt idx="4">
                  <c:v>8.6054945600874184</c:v>
                </c:pt>
                <c:pt idx="5">
                  <c:v>27.134979382979861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23C-48A7-832D-F19C85D92CBC}"/>
            </c:ext>
          </c:extLst>
        </c:ser>
        <c:ser>
          <c:idx val="1"/>
          <c:order val="1"/>
          <c:tx>
            <c:strRef>
              <c:f>Sheet1!$C$155</c:f>
              <c:strCache>
                <c:ptCount val="1"/>
                <c:pt idx="0">
                  <c:v>ΜΑΛΛΟΝ ΘΕΤΙΚΗ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Sheet1!$A$156:$A$161</c:f>
              <c:strCache>
                <c:ptCount val="6"/>
                <c:pt idx="0">
                  <c:v>Κ. Βελόπουλος</c:v>
                </c:pt>
                <c:pt idx="1">
                  <c:v>Γ. Βαρουφάκης</c:v>
                </c:pt>
                <c:pt idx="2">
                  <c:v>Δ. Κουτσούμπας</c:v>
                </c:pt>
                <c:pt idx="3">
                  <c:v>Α. Τσίπρας</c:v>
                </c:pt>
                <c:pt idx="4">
                  <c:v>Ν. Ανδρουλάκης</c:v>
                </c:pt>
                <c:pt idx="5">
                  <c:v>Κ. Μητσοτάκης</c:v>
                </c:pt>
              </c:strCache>
            </c:strRef>
          </c:cat>
          <c:val>
            <c:numRef>
              <c:f>Sheet1!$C$156:$C$161</c:f>
              <c:numCache>
                <c:formatCode>0.0</c:formatCode>
                <c:ptCount val="6"/>
                <c:pt idx="0">
                  <c:v>10.353221719906625</c:v>
                </c:pt>
                <c:pt idx="1">
                  <c:v>12.846142381638442</c:v>
                </c:pt>
                <c:pt idx="2">
                  <c:v>17.171245466739531</c:v>
                </c:pt>
                <c:pt idx="3">
                  <c:v>16.731084504943102</c:v>
                </c:pt>
                <c:pt idx="4">
                  <c:v>22.147150876844378</c:v>
                </c:pt>
                <c:pt idx="5">
                  <c:v>21.059168364051896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23C-48A7-832D-F19C85D92CBC}"/>
            </c:ext>
          </c:extLst>
        </c:ser>
        <c:ser>
          <c:idx val="2"/>
          <c:order val="2"/>
          <c:tx>
            <c:strRef>
              <c:f>Sheet1!$D$155</c:f>
              <c:strCache>
                <c:ptCount val="1"/>
                <c:pt idx="0">
                  <c:v>ΜΑΛΛΟΝ ΑΡΝΗΤΙΚΗ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Sheet1!$A$156:$A$161</c:f>
              <c:strCache>
                <c:ptCount val="6"/>
                <c:pt idx="0">
                  <c:v>Κ. Βελόπουλος</c:v>
                </c:pt>
                <c:pt idx="1">
                  <c:v>Γ. Βαρουφάκης</c:v>
                </c:pt>
                <c:pt idx="2">
                  <c:v>Δ. Κουτσούμπας</c:v>
                </c:pt>
                <c:pt idx="3">
                  <c:v>Α. Τσίπρας</c:v>
                </c:pt>
                <c:pt idx="4">
                  <c:v>Ν. Ανδρουλάκης</c:v>
                </c:pt>
                <c:pt idx="5">
                  <c:v>Κ. Μητσοτάκης</c:v>
                </c:pt>
              </c:strCache>
            </c:strRef>
          </c:cat>
          <c:val>
            <c:numRef>
              <c:f>Sheet1!$D$156:$D$161</c:f>
              <c:numCache>
                <c:formatCode>0.0</c:formatCode>
                <c:ptCount val="6"/>
                <c:pt idx="0">
                  <c:v>13.378707337672036</c:v>
                </c:pt>
                <c:pt idx="1">
                  <c:v>13.80893238610961</c:v>
                </c:pt>
                <c:pt idx="2">
                  <c:v>13.652938546375854</c:v>
                </c:pt>
                <c:pt idx="3">
                  <c:v>16.173679765512432</c:v>
                </c:pt>
                <c:pt idx="4">
                  <c:v>21.398976600924044</c:v>
                </c:pt>
                <c:pt idx="5">
                  <c:v>11.748223955487072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123C-48A7-832D-F19C85D92CBC}"/>
            </c:ext>
          </c:extLst>
        </c:ser>
        <c:ser>
          <c:idx val="3"/>
          <c:order val="3"/>
          <c:tx>
            <c:strRef>
              <c:f>Sheet1!$E$155</c:f>
              <c:strCache>
                <c:ptCount val="1"/>
                <c:pt idx="0">
                  <c:v>ΑΡΝΗΤΙΚΗ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Sheet1!$A$156:$A$161</c:f>
              <c:strCache>
                <c:ptCount val="6"/>
                <c:pt idx="0">
                  <c:v>Κ. Βελόπουλος</c:v>
                </c:pt>
                <c:pt idx="1">
                  <c:v>Γ. Βαρουφάκης</c:v>
                </c:pt>
                <c:pt idx="2">
                  <c:v>Δ. Κουτσούμπας</c:v>
                </c:pt>
                <c:pt idx="3">
                  <c:v>Α. Τσίπρας</c:v>
                </c:pt>
                <c:pt idx="4">
                  <c:v>Ν. Ανδρουλάκης</c:v>
                </c:pt>
                <c:pt idx="5">
                  <c:v>Κ. Μητσοτάκης</c:v>
                </c:pt>
              </c:strCache>
            </c:strRef>
          </c:cat>
          <c:val>
            <c:numRef>
              <c:f>Sheet1!$E$156:$E$161</c:f>
              <c:numCache>
                <c:formatCode>0.0</c:formatCode>
                <c:ptCount val="6"/>
                <c:pt idx="0">
                  <c:v>62.820805802573332</c:v>
                </c:pt>
                <c:pt idx="1">
                  <c:v>61.66625267027667</c:v>
                </c:pt>
                <c:pt idx="2">
                  <c:v>46.328183218242394</c:v>
                </c:pt>
                <c:pt idx="3">
                  <c:v>50.866908440558468</c:v>
                </c:pt>
                <c:pt idx="4">
                  <c:v>37.074867107158823</c:v>
                </c:pt>
                <c:pt idx="5">
                  <c:v>38.599036216404137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123C-48A7-832D-F19C85D92CBC}"/>
            </c:ext>
          </c:extLst>
        </c:ser>
        <c:ser>
          <c:idx val="4"/>
          <c:order val="4"/>
          <c:tx>
            <c:strRef>
              <c:f>Sheet1!$F$155</c:f>
              <c:strCache>
                <c:ptCount val="1"/>
                <c:pt idx="0">
                  <c:v>ΔΓ/ΔΑ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Sheet1!$A$156:$A$161</c:f>
              <c:strCache>
                <c:ptCount val="6"/>
                <c:pt idx="0">
                  <c:v>Κ. Βελόπουλος</c:v>
                </c:pt>
                <c:pt idx="1">
                  <c:v>Γ. Βαρουφάκης</c:v>
                </c:pt>
                <c:pt idx="2">
                  <c:v>Δ. Κουτσούμπας</c:v>
                </c:pt>
                <c:pt idx="3">
                  <c:v>Α. Τσίπρας</c:v>
                </c:pt>
                <c:pt idx="4">
                  <c:v>Ν. Ανδρουλάκης</c:v>
                </c:pt>
                <c:pt idx="5">
                  <c:v>Κ. Μητσοτάκης</c:v>
                </c:pt>
              </c:strCache>
            </c:strRef>
          </c:cat>
          <c:val>
            <c:numRef>
              <c:f>Sheet1!$F$156:$F$161</c:f>
              <c:numCache>
                <c:formatCode>0.0</c:formatCode>
                <c:ptCount val="6"/>
                <c:pt idx="0">
                  <c:v>8.2935068806200167</c:v>
                </c:pt>
                <c:pt idx="1">
                  <c:v>5.5263550101843171</c:v>
                </c:pt>
                <c:pt idx="2">
                  <c:v>10.537036117045044</c:v>
                </c:pt>
                <c:pt idx="3">
                  <c:v>2.595260569327829</c:v>
                </c:pt>
                <c:pt idx="4">
                  <c:v>10.773510854985318</c:v>
                </c:pt>
                <c:pt idx="5">
                  <c:v>1.4585920810770501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123C-48A7-832D-F19C85D92CBC}"/>
            </c:ext>
          </c:extLst>
        </c:ser>
        <c:dLbls>
          <c:showVal val="1"/>
        </c:dLbls>
        <c:gapWidth val="95"/>
        <c:gapDepth val="95"/>
        <c:shape val="box"/>
        <c:axId val="89243008"/>
        <c:axId val="89257088"/>
        <c:axId val="0"/>
      </c:bar3DChart>
      <c:catAx>
        <c:axId val="89243008"/>
        <c:scaling>
          <c:orientation val="minMax"/>
        </c:scaling>
        <c:axPos val="l"/>
        <c:numFmt formatCode="General" sourceLinked="0"/>
        <c:majorTickMark val="none"/>
        <c:tickLblPos val="nextTo"/>
        <c:crossAx val="89257088"/>
        <c:crosses val="autoZero"/>
        <c:auto val="1"/>
        <c:lblAlgn val="ctr"/>
        <c:lblOffset val="100"/>
      </c:catAx>
      <c:valAx>
        <c:axId val="89257088"/>
        <c:scaling>
          <c:orientation val="minMax"/>
        </c:scaling>
        <c:delete val="1"/>
        <c:axPos val="b"/>
        <c:numFmt formatCode="0%" sourceLinked="1"/>
        <c:tickLblPos val="none"/>
        <c:crossAx val="89243008"/>
        <c:crosses val="autoZero"/>
        <c:crossBetween val="between"/>
      </c:valAx>
    </c:plotArea>
    <c:legend>
      <c:legendPos val="t"/>
    </c:legend>
    <c:plotVisOnly val="1"/>
    <c:dispBlanksAs val="gap"/>
  </c:chart>
  <c:txPr>
    <a:bodyPr/>
    <a:lstStyle/>
    <a:p>
      <a:pPr>
        <a:defRPr sz="1200"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4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AngAx val="1"/>
    </c:view3D>
    <c:plotArea>
      <c:layout/>
      <c:bar3DChart>
        <c:barDir val="bar"/>
        <c:grouping val="percentStacked"/>
        <c:ser>
          <c:idx val="0"/>
          <c:order val="0"/>
          <c:tx>
            <c:strRef>
              <c:f>Sheet1!$B$174</c:f>
              <c:strCache>
                <c:ptCount val="1"/>
                <c:pt idx="0">
                  <c:v>Κ. Μητσοτάκης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Sheet1!$A$175:$A$184</c:f>
              <c:strCache>
                <c:ptCount val="10"/>
                <c:pt idx="0">
                  <c:v>...μπορεί να διαχειριστεί καλύτερα τα προβλήματα διαφθοράς</c:v>
                </c:pt>
                <c:pt idx="1">
                  <c:v>...μπορεί να διαχειριστεί καλύτερα τα θέματα θεσμών και διαφάνειας</c:v>
                </c:pt>
                <c:pt idx="2">
                  <c:v>...είναι πιο ειλικρινής</c:v>
                </c:pt>
                <c:pt idx="3">
                  <c:v>...μπορεί να διαχειριστεί καλύτερα τα ζητήματα κοινωνικής πολιτικής και στήριξης των ασθενέστερων</c:v>
                </c:pt>
                <c:pt idx="4">
                  <c:v>...μπορεί να διαχειριστεί καλύτερα το πρόβλημα της ακρίβειας</c:v>
                </c:pt>
                <c:pt idx="5">
                  <c:v>...τον εμπιστεύεστε περισσότερο</c:v>
                </c:pt>
                <c:pt idx="6">
                  <c:v>...μπορεί να διαχειριστεί καλύτερα τα προβλήματα βίας και εγκληματικότητας</c:v>
                </c:pt>
                <c:pt idx="7">
                  <c:v>...μπορεί να διαχειριστεί καλύτερα τα ζητήματα οικονομίας και ανάπτυξης</c:v>
                </c:pt>
                <c:pt idx="8">
                  <c:v>...μπορεί να διαχειριστεί καλύτερα το Μεταναστευτικό/ Προσφυγικό</c:v>
                </c:pt>
                <c:pt idx="9">
                  <c:v>...μπορεί να διαχειριστεί καλύτερα τα θέματα εξωτερικής πολιτικής και ασφάλειας της χώρας</c:v>
                </c:pt>
              </c:strCache>
            </c:strRef>
          </c:cat>
          <c:val>
            <c:numRef>
              <c:f>Sheet1!$B$175:$B$184</c:f>
              <c:numCache>
                <c:formatCode>0.0</c:formatCode>
                <c:ptCount val="10"/>
                <c:pt idx="0">
                  <c:v>32.323513338963764</c:v>
                </c:pt>
                <c:pt idx="1">
                  <c:v>35.377813105469777</c:v>
                </c:pt>
                <c:pt idx="2">
                  <c:v>35.909384470167453</c:v>
                </c:pt>
                <c:pt idx="3">
                  <c:v>36.415122460132203</c:v>
                </c:pt>
                <c:pt idx="4">
                  <c:v>36.919866858761033</c:v>
                </c:pt>
                <c:pt idx="5">
                  <c:v>42.675741467534451</c:v>
                </c:pt>
                <c:pt idx="6">
                  <c:v>46.177157335188092</c:v>
                </c:pt>
                <c:pt idx="7">
                  <c:v>47.542351830692084</c:v>
                </c:pt>
                <c:pt idx="8">
                  <c:v>48.391872422872503</c:v>
                </c:pt>
                <c:pt idx="9">
                  <c:v>58.314869094341418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7F2-45F9-9DB7-9EEA66A54558}"/>
            </c:ext>
          </c:extLst>
        </c:ser>
        <c:ser>
          <c:idx val="1"/>
          <c:order val="1"/>
          <c:tx>
            <c:strRef>
              <c:f>Sheet1!$C$174</c:f>
              <c:strCache>
                <c:ptCount val="1"/>
                <c:pt idx="0">
                  <c:v>Α. Τσίπρας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Sheet1!$A$175:$A$184</c:f>
              <c:strCache>
                <c:ptCount val="10"/>
                <c:pt idx="0">
                  <c:v>...μπορεί να διαχειριστεί καλύτερα τα προβλήματα διαφθοράς</c:v>
                </c:pt>
                <c:pt idx="1">
                  <c:v>...μπορεί να διαχειριστεί καλύτερα τα θέματα θεσμών και διαφάνειας</c:v>
                </c:pt>
                <c:pt idx="2">
                  <c:v>...είναι πιο ειλικρινής</c:v>
                </c:pt>
                <c:pt idx="3">
                  <c:v>...μπορεί να διαχειριστεί καλύτερα τα ζητήματα κοινωνικής πολιτικής και στήριξης των ασθενέστερων</c:v>
                </c:pt>
                <c:pt idx="4">
                  <c:v>...μπορεί να διαχειριστεί καλύτερα το πρόβλημα της ακρίβειας</c:v>
                </c:pt>
                <c:pt idx="5">
                  <c:v>...τον εμπιστεύεστε περισσότερο</c:v>
                </c:pt>
                <c:pt idx="6">
                  <c:v>...μπορεί να διαχειριστεί καλύτερα τα προβλήματα βίας και εγκληματικότητας</c:v>
                </c:pt>
                <c:pt idx="7">
                  <c:v>...μπορεί να διαχειριστεί καλύτερα τα ζητήματα οικονομίας και ανάπτυξης</c:v>
                </c:pt>
                <c:pt idx="8">
                  <c:v>...μπορεί να διαχειριστεί καλύτερα το Μεταναστευτικό/ Προσφυγικό</c:v>
                </c:pt>
                <c:pt idx="9">
                  <c:v>...μπορεί να διαχειριστεί καλύτερα τα θέματα εξωτερικής πολιτικής και ασφάλειας της χώρας</c:v>
                </c:pt>
              </c:strCache>
            </c:strRef>
          </c:cat>
          <c:val>
            <c:numRef>
              <c:f>Sheet1!$C$175:$C$184</c:f>
              <c:numCache>
                <c:formatCode>0.0</c:formatCode>
                <c:ptCount val="10"/>
                <c:pt idx="0">
                  <c:v>26.159272691142125</c:v>
                </c:pt>
                <c:pt idx="1">
                  <c:v>27.035620249391403</c:v>
                </c:pt>
                <c:pt idx="2">
                  <c:v>23.889910079984091</c:v>
                </c:pt>
                <c:pt idx="3">
                  <c:v>33.854637587560163</c:v>
                </c:pt>
                <c:pt idx="4">
                  <c:v>26.426548760494796</c:v>
                </c:pt>
                <c:pt idx="5">
                  <c:v>22.332952456654578</c:v>
                </c:pt>
                <c:pt idx="6">
                  <c:v>18.625863182473033</c:v>
                </c:pt>
                <c:pt idx="7">
                  <c:v>22.661831188832025</c:v>
                </c:pt>
                <c:pt idx="8">
                  <c:v>19.250832132743778</c:v>
                </c:pt>
                <c:pt idx="9">
                  <c:v>18.14397138456955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7F2-45F9-9DB7-9EEA66A54558}"/>
            </c:ext>
          </c:extLst>
        </c:ser>
        <c:ser>
          <c:idx val="2"/>
          <c:order val="2"/>
          <c:tx>
            <c:strRef>
              <c:f>Sheet1!$D$174</c:f>
              <c:strCache>
                <c:ptCount val="1"/>
                <c:pt idx="0">
                  <c:v>Κανένας από τους δύο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Sheet1!$A$175:$A$184</c:f>
              <c:strCache>
                <c:ptCount val="10"/>
                <c:pt idx="0">
                  <c:v>...μπορεί να διαχειριστεί καλύτερα τα προβλήματα διαφθοράς</c:v>
                </c:pt>
                <c:pt idx="1">
                  <c:v>...μπορεί να διαχειριστεί καλύτερα τα θέματα θεσμών και διαφάνειας</c:v>
                </c:pt>
                <c:pt idx="2">
                  <c:v>...είναι πιο ειλικρινής</c:v>
                </c:pt>
                <c:pt idx="3">
                  <c:v>...μπορεί να διαχειριστεί καλύτερα τα ζητήματα κοινωνικής πολιτικής και στήριξης των ασθενέστερων</c:v>
                </c:pt>
                <c:pt idx="4">
                  <c:v>...μπορεί να διαχειριστεί καλύτερα το πρόβλημα της ακρίβειας</c:v>
                </c:pt>
                <c:pt idx="5">
                  <c:v>...τον εμπιστεύεστε περισσότερο</c:v>
                </c:pt>
                <c:pt idx="6">
                  <c:v>...μπορεί να διαχειριστεί καλύτερα τα προβλήματα βίας και εγκληματικότητας</c:v>
                </c:pt>
                <c:pt idx="7">
                  <c:v>...μπορεί να διαχειριστεί καλύτερα τα ζητήματα οικονομίας και ανάπτυξης</c:v>
                </c:pt>
                <c:pt idx="8">
                  <c:v>...μπορεί να διαχειριστεί καλύτερα το Μεταναστευτικό/ Προσφυγικό</c:v>
                </c:pt>
                <c:pt idx="9">
                  <c:v>...μπορεί να διαχειριστεί καλύτερα τα θέματα εξωτερικής πολιτικής και ασφάλειας της χώρας</c:v>
                </c:pt>
              </c:strCache>
            </c:strRef>
          </c:cat>
          <c:val>
            <c:numRef>
              <c:f>Sheet1!$D$175:$D$184</c:f>
              <c:numCache>
                <c:formatCode>0.0</c:formatCode>
                <c:ptCount val="10"/>
                <c:pt idx="0">
                  <c:v>37.11461076059414</c:v>
                </c:pt>
                <c:pt idx="1">
                  <c:v>33.379700929007868</c:v>
                </c:pt>
                <c:pt idx="2">
                  <c:v>35.530826171195741</c:v>
                </c:pt>
                <c:pt idx="3">
                  <c:v>26.152317551790929</c:v>
                </c:pt>
                <c:pt idx="4">
                  <c:v>32.107904019076926</c:v>
                </c:pt>
                <c:pt idx="5">
                  <c:v>32.573898355606275</c:v>
                </c:pt>
                <c:pt idx="6">
                  <c:v>30.881812310596644</c:v>
                </c:pt>
                <c:pt idx="7">
                  <c:v>26.388792289731189</c:v>
                </c:pt>
                <c:pt idx="8">
                  <c:v>28.637289482835691</c:v>
                </c:pt>
                <c:pt idx="9">
                  <c:v>20.457052014506459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17F2-45F9-9DB7-9EEA66A54558}"/>
            </c:ext>
          </c:extLst>
        </c:ser>
        <c:ser>
          <c:idx val="3"/>
          <c:order val="3"/>
          <c:tx>
            <c:strRef>
              <c:f>Sheet1!$E$174</c:f>
              <c:strCache>
                <c:ptCount val="1"/>
                <c:pt idx="0">
                  <c:v>ΔΓ/ΔΑ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Sheet1!$A$175:$A$184</c:f>
              <c:strCache>
                <c:ptCount val="10"/>
                <c:pt idx="0">
                  <c:v>...μπορεί να διαχειριστεί καλύτερα τα προβλήματα διαφθοράς</c:v>
                </c:pt>
                <c:pt idx="1">
                  <c:v>...μπορεί να διαχειριστεί καλύτερα τα θέματα θεσμών και διαφάνειας</c:v>
                </c:pt>
                <c:pt idx="2">
                  <c:v>...είναι πιο ειλικρινής</c:v>
                </c:pt>
                <c:pt idx="3">
                  <c:v>...μπορεί να διαχειριστεί καλύτερα τα ζητήματα κοινωνικής πολιτικής και στήριξης των ασθενέστερων</c:v>
                </c:pt>
                <c:pt idx="4">
                  <c:v>...μπορεί να διαχειριστεί καλύτερα το πρόβλημα της ακρίβειας</c:v>
                </c:pt>
                <c:pt idx="5">
                  <c:v>...τον εμπιστεύεστε περισσότερο</c:v>
                </c:pt>
                <c:pt idx="6">
                  <c:v>...μπορεί να διαχειριστεί καλύτερα τα προβλήματα βίας και εγκληματικότητας</c:v>
                </c:pt>
                <c:pt idx="7">
                  <c:v>...μπορεί να διαχειριστεί καλύτερα τα ζητήματα οικονομίας και ανάπτυξης</c:v>
                </c:pt>
                <c:pt idx="8">
                  <c:v>...μπορεί να διαχειριστεί καλύτερα το Μεταναστευτικό/ Προσφυγικό</c:v>
                </c:pt>
                <c:pt idx="9">
                  <c:v>...μπορεί να διαχειριστεί καλύτερα τα θέματα εξωτερικής πολιτικής και ασφάλειας της χώρας</c:v>
                </c:pt>
              </c:strCache>
            </c:strRef>
          </c:cat>
          <c:val>
            <c:numRef>
              <c:f>Sheet1!$E$175:$E$184</c:f>
              <c:numCache>
                <c:formatCode>0.0</c:formatCode>
                <c:ptCount val="10"/>
                <c:pt idx="0">
                  <c:v>4.4026032093000014</c:v>
                </c:pt>
                <c:pt idx="1">
                  <c:v>4.2068657161309417</c:v>
                </c:pt>
                <c:pt idx="2">
                  <c:v>4.6698792786526777</c:v>
                </c:pt>
                <c:pt idx="3">
                  <c:v>3.5779224005166586</c:v>
                </c:pt>
                <c:pt idx="4">
                  <c:v>4.5456803616672303</c:v>
                </c:pt>
                <c:pt idx="5">
                  <c:v>2.4174077202046722</c:v>
                </c:pt>
                <c:pt idx="6">
                  <c:v>4.3151671717422495</c:v>
                </c:pt>
                <c:pt idx="7">
                  <c:v>3.4070246907446857</c:v>
                </c:pt>
                <c:pt idx="8">
                  <c:v>3.7200059615480057</c:v>
                </c:pt>
                <c:pt idx="9">
                  <c:v>3.0841075065825421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17F2-45F9-9DB7-9EEA66A54558}"/>
            </c:ext>
          </c:extLst>
        </c:ser>
        <c:dLbls>
          <c:showVal val="1"/>
        </c:dLbls>
        <c:gapWidth val="95"/>
        <c:gapDepth val="95"/>
        <c:shape val="box"/>
        <c:axId val="89352064"/>
        <c:axId val="89353600"/>
        <c:axId val="0"/>
      </c:bar3DChart>
      <c:catAx>
        <c:axId val="89352064"/>
        <c:scaling>
          <c:orientation val="minMax"/>
        </c:scaling>
        <c:axPos val="l"/>
        <c:numFmt formatCode="General" sourceLinked="0"/>
        <c:majorTickMark val="none"/>
        <c:tickLblPos val="nextTo"/>
        <c:crossAx val="89353600"/>
        <c:crosses val="autoZero"/>
        <c:auto val="1"/>
        <c:lblAlgn val="ctr"/>
        <c:lblOffset val="100"/>
      </c:catAx>
      <c:valAx>
        <c:axId val="89353600"/>
        <c:scaling>
          <c:orientation val="minMax"/>
        </c:scaling>
        <c:delete val="1"/>
        <c:axPos val="b"/>
        <c:numFmt formatCode="0%" sourceLinked="1"/>
        <c:tickLblPos val="none"/>
        <c:crossAx val="89352064"/>
        <c:crosses val="autoZero"/>
        <c:crossBetween val="between"/>
      </c:valAx>
    </c:plotArea>
    <c:legend>
      <c:legendPos val="t"/>
    </c:legend>
    <c:plotVisOnly val="1"/>
    <c:dispBlanksAs val="gap"/>
  </c:chart>
  <c:txPr>
    <a:bodyPr/>
    <a:lstStyle/>
    <a:p>
      <a:pPr>
        <a:defRPr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4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spPr>
            <a:solidFill>
              <a:schemeClr val="accent2"/>
            </a:solidFill>
          </c:spPr>
          <c:dLbls>
            <c:dLbl>
              <c:idx val="0"/>
              <c:layout>
                <c:manualLayout>
                  <c:x val="7.8201368523949169E-3"/>
                  <c:y val="-3.0270270270270277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770-4AD0-8425-126293C71396}"/>
                </c:ext>
              </c:extLst>
            </c:dLbl>
            <c:dLbl>
              <c:idx val="1"/>
              <c:layout>
                <c:manualLayout>
                  <c:x val="0"/>
                  <c:y val="-2.5945945945945955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770-4AD0-8425-126293C71396}"/>
                </c:ext>
              </c:extLst>
            </c:dLbl>
            <c:dLbl>
              <c:idx val="2"/>
              <c:layout>
                <c:manualLayout>
                  <c:x val="5.2134245682632779E-3"/>
                  <c:y val="-3.891891891891893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770-4AD0-8425-126293C71396}"/>
                </c:ext>
              </c:extLst>
            </c:dLbl>
            <c:spPr>
              <a:solidFill>
                <a:schemeClr val="bg1"/>
              </a:solidFill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Sheet1!$B$192:$B$196</c:f>
              <c:strCache>
                <c:ptCount val="5"/>
                <c:pt idx="0">
                  <c:v>Κ. Μητσοτάκης</c:v>
                </c:pt>
                <c:pt idx="1">
                  <c:v>Α. Τσίπρας</c:v>
                </c:pt>
                <c:pt idx="2">
                  <c:v>Κανένας από τους δύο</c:v>
                </c:pt>
                <c:pt idx="3">
                  <c:v>Άλλον</c:v>
                </c:pt>
                <c:pt idx="4">
                  <c:v>ΔΓ/ΔΑ</c:v>
                </c:pt>
              </c:strCache>
            </c:strRef>
          </c:cat>
          <c:val>
            <c:numRef>
              <c:f>Sheet1!$E$192:$E$196</c:f>
              <c:numCache>
                <c:formatCode>0.0</c:formatCode>
                <c:ptCount val="5"/>
                <c:pt idx="0">
                  <c:v>45.418053554573056</c:v>
                </c:pt>
                <c:pt idx="1">
                  <c:v>22.9469919022306</c:v>
                </c:pt>
                <c:pt idx="2">
                  <c:v>29.643797506085711</c:v>
                </c:pt>
                <c:pt idx="3">
                  <c:v>0.5961548015301289</c:v>
                </c:pt>
                <c:pt idx="4">
                  <c:v>1.3950022355805018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7770-4AD0-8425-126293C71396}"/>
            </c:ext>
          </c:extLst>
        </c:ser>
        <c:dLbls>
          <c:showVal val="1"/>
        </c:dLbls>
        <c:shape val="box"/>
        <c:axId val="89295104"/>
        <c:axId val="89300992"/>
        <c:axId val="0"/>
      </c:bar3DChart>
      <c:catAx>
        <c:axId val="89295104"/>
        <c:scaling>
          <c:orientation val="minMax"/>
        </c:scaling>
        <c:axPos val="b"/>
        <c:numFmt formatCode="General" sourceLinked="0"/>
        <c:majorTickMark val="none"/>
        <c:tickLblPos val="nextTo"/>
        <c:crossAx val="89300992"/>
        <c:crosses val="autoZero"/>
        <c:auto val="1"/>
        <c:lblAlgn val="ctr"/>
        <c:lblOffset val="100"/>
      </c:catAx>
      <c:valAx>
        <c:axId val="89300992"/>
        <c:scaling>
          <c:orientation val="minMax"/>
        </c:scaling>
        <c:delete val="1"/>
        <c:axPos val="l"/>
        <c:numFmt formatCode="0.0" sourceLinked="1"/>
        <c:tickLblPos val="none"/>
        <c:crossAx val="89295104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200"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4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0.18092327901827521"/>
          <c:y val="8.5790940251917872E-2"/>
          <c:w val="0.80473980341900109"/>
          <c:h val="0.88904609487716602"/>
        </c:manualLayout>
      </c:layout>
      <c:bar3DChart>
        <c:barDir val="bar"/>
        <c:grouping val="percentStacked"/>
        <c:ser>
          <c:idx val="0"/>
          <c:order val="0"/>
          <c:tx>
            <c:strRef>
              <c:f>[OUTPUT.xls]Sheet!$B$276</c:f>
              <c:strCache>
                <c:ptCount val="1"/>
                <c:pt idx="0">
                  <c:v>Κ. Μητσοτάκης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[OUTPUT.xls]Sheet!$A$277:$A$282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[OUTPUT.xls]Sheet!$B$277:$B$282</c:f>
              <c:numCache>
                <c:formatCode>#,##0.0%</c:formatCode>
                <c:ptCount val="6"/>
                <c:pt idx="0">
                  <c:v>0.80634920634920682</c:v>
                </c:pt>
                <c:pt idx="1">
                  <c:v>0.192</c:v>
                </c:pt>
                <c:pt idx="2">
                  <c:v>0.62500000000000022</c:v>
                </c:pt>
                <c:pt idx="3">
                  <c:v>0.16666666666666669</c:v>
                </c:pt>
                <c:pt idx="4">
                  <c:v>0.4</c:v>
                </c:pt>
                <c:pt idx="5">
                  <c:v>0.14814814814814822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E24-41A9-BAE5-BBF261E99888}"/>
            </c:ext>
          </c:extLst>
        </c:ser>
        <c:ser>
          <c:idx val="1"/>
          <c:order val="1"/>
          <c:tx>
            <c:strRef>
              <c:f>[OUTPUT.xls]Sheet!$C$276</c:f>
              <c:strCache>
                <c:ptCount val="1"/>
                <c:pt idx="0">
                  <c:v>Α. Τσίπρας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[OUTPUT.xls]Sheet!$A$277:$A$282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[OUTPUT.xls]Sheet!$C$277:$C$282</c:f>
              <c:numCache>
                <c:formatCode>#,##0.0%</c:formatCode>
                <c:ptCount val="6"/>
                <c:pt idx="0">
                  <c:v>6.0317460317460339E-2</c:v>
                </c:pt>
                <c:pt idx="1">
                  <c:v>0.58399999999999996</c:v>
                </c:pt>
                <c:pt idx="2">
                  <c:v>0.15625000000000006</c:v>
                </c:pt>
                <c:pt idx="3">
                  <c:v>0.19047619047619058</c:v>
                </c:pt>
                <c:pt idx="5">
                  <c:v>0.29629629629629628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E24-41A9-BAE5-BBF261E99888}"/>
            </c:ext>
          </c:extLst>
        </c:ser>
        <c:ser>
          <c:idx val="2"/>
          <c:order val="2"/>
          <c:tx>
            <c:strRef>
              <c:f>[OUTPUT.xls]Sheet!$D$276</c:f>
              <c:strCache>
                <c:ptCount val="1"/>
                <c:pt idx="0">
                  <c:v>Κανένας από τους δύο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[OUTPUT.xls]Sheet!$A$277:$A$282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[OUTPUT.xls]Sheet!$D$277:$D$282</c:f>
              <c:numCache>
                <c:formatCode>#,##0.0%</c:formatCode>
                <c:ptCount val="6"/>
                <c:pt idx="0">
                  <c:v>0.12380952380952381</c:v>
                </c:pt>
                <c:pt idx="1">
                  <c:v>0.20400000000000001</c:v>
                </c:pt>
                <c:pt idx="2">
                  <c:v>0.203125</c:v>
                </c:pt>
                <c:pt idx="3">
                  <c:v>0.61904761904761929</c:v>
                </c:pt>
                <c:pt idx="4">
                  <c:v>0.6000000000000002</c:v>
                </c:pt>
                <c:pt idx="5">
                  <c:v>0.55555555555555569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E24-41A9-BAE5-BBF261E99888}"/>
            </c:ext>
          </c:extLst>
        </c:ser>
        <c:ser>
          <c:idx val="3"/>
          <c:order val="3"/>
          <c:tx>
            <c:strRef>
              <c:f>[OUTPUT.xls]Sheet!$E$276</c:f>
              <c:strCache>
                <c:ptCount val="1"/>
                <c:pt idx="0">
                  <c:v>Άλλον</c:v>
                </c:pt>
              </c:strCache>
            </c:strRef>
          </c:tx>
          <c:dLbls>
            <c:dLbl>
              <c:idx val="0"/>
              <c:layout>
                <c:manualLayout>
                  <c:x val="-3.9100684261974585E-3"/>
                  <c:y val="4.5750845219847257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4BC-44FE-A1AC-8DF510D4EC50}"/>
                </c:ext>
              </c:extLst>
            </c:dLbl>
            <c:dLbl>
              <c:idx val="1"/>
              <c:layout>
                <c:manualLayout>
                  <c:x val="0"/>
                  <c:y val="3.2025591653893071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4BC-44FE-A1AC-8DF510D4EC50}"/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[OUTPUT.xls]Sheet!$A$277:$A$282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[OUTPUT.xls]Sheet!$E$277:$E$282</c:f>
              <c:numCache>
                <c:formatCode>#,##0.0%</c:formatCode>
                <c:ptCount val="6"/>
                <c:pt idx="0">
                  <c:v>3.1746031746031746E-3</c:v>
                </c:pt>
                <c:pt idx="1">
                  <c:v>4.0000000000000018E-3</c:v>
                </c:pt>
                <c:pt idx="3">
                  <c:v>2.3809523809523812E-2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0E24-41A9-BAE5-BBF261E99888}"/>
            </c:ext>
          </c:extLst>
        </c:ser>
        <c:ser>
          <c:idx val="4"/>
          <c:order val="4"/>
          <c:tx>
            <c:strRef>
              <c:f>[OUTPUT.xls]Sheet!$F$276</c:f>
              <c:strCache>
                <c:ptCount val="1"/>
                <c:pt idx="0">
                  <c:v>ΔΓ/ΔΑ</c:v>
                </c:pt>
              </c:strCache>
            </c:strRef>
          </c:tx>
          <c:dLbls>
            <c:dLbl>
              <c:idx val="0"/>
              <c:layout>
                <c:manualLayout>
                  <c:x val="2.6067122841316397E-2"/>
                  <c:y val="2.2877223824302154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4BC-44FE-A1AC-8DF510D4EC50}"/>
                </c:ext>
              </c:extLst>
            </c:dLbl>
            <c:dLbl>
              <c:idx val="1"/>
              <c:layout>
                <c:manualLayout>
                  <c:x val="2.2157054415118747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4BC-44FE-A1AC-8DF510D4EC50}"/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[OUTPUT.xls]Sheet!$A$277:$A$282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[OUTPUT.xls]Sheet!$F$277:$F$282</c:f>
              <c:numCache>
                <c:formatCode>#,##0.0%</c:formatCode>
                <c:ptCount val="6"/>
                <c:pt idx="0">
                  <c:v>6.3492063492063509E-3</c:v>
                </c:pt>
                <c:pt idx="1">
                  <c:v>1.6000000000000007E-2</c:v>
                </c:pt>
                <c:pt idx="2">
                  <c:v>1.5625E-2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0E24-41A9-BAE5-BBF261E99888}"/>
            </c:ext>
          </c:extLst>
        </c:ser>
        <c:dLbls>
          <c:showVal val="1"/>
        </c:dLbls>
        <c:gapWidth val="95"/>
        <c:gapDepth val="95"/>
        <c:shape val="box"/>
        <c:axId val="88799488"/>
        <c:axId val="89473024"/>
        <c:axId val="0"/>
      </c:bar3DChart>
      <c:catAx>
        <c:axId val="88799488"/>
        <c:scaling>
          <c:orientation val="maxMin"/>
        </c:scaling>
        <c:axPos val="l"/>
        <c:numFmt formatCode="General" sourceLinked="0"/>
        <c:majorTickMark val="none"/>
        <c:tickLblPos val="nextTo"/>
        <c:crossAx val="89473024"/>
        <c:crosses val="autoZero"/>
        <c:auto val="1"/>
        <c:lblAlgn val="ctr"/>
        <c:lblOffset val="100"/>
      </c:catAx>
      <c:valAx>
        <c:axId val="89473024"/>
        <c:scaling>
          <c:orientation val="minMax"/>
        </c:scaling>
        <c:delete val="1"/>
        <c:axPos val="t"/>
        <c:numFmt formatCode="0%" sourceLinked="1"/>
        <c:tickLblPos val="none"/>
        <c:crossAx val="88799488"/>
        <c:crosses val="autoZero"/>
        <c:crossBetween val="between"/>
      </c:valAx>
    </c:plotArea>
    <c:legend>
      <c:legendPos val="t"/>
    </c:legend>
    <c:plotVisOnly val="1"/>
    <c:dispBlanksAs val="gap"/>
  </c:chart>
  <c:txPr>
    <a:bodyPr/>
    <a:lstStyle/>
    <a:p>
      <a:pPr>
        <a:defRPr sz="1200"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4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view3D>
      <c:rAngAx val="1"/>
    </c:view3D>
    <c:plotArea>
      <c:layout/>
      <c:bar3DChart>
        <c:barDir val="bar"/>
        <c:grouping val="percentStacked"/>
        <c:ser>
          <c:idx val="0"/>
          <c:order val="0"/>
          <c:tx>
            <c:strRef>
              <c:f>Sheet!$B$185</c:f>
              <c:strCache>
                <c:ptCount val="1"/>
                <c:pt idx="0">
                  <c:v>Κ. Μητσοτάκης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Sheet!$A$187:$A$191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Sheet!$B$187:$B$191</c:f>
              <c:numCache>
                <c:formatCode>#,##0.0%</c:formatCode>
                <c:ptCount val="5"/>
                <c:pt idx="0">
                  <c:v>9.0909090909090981E-2</c:v>
                </c:pt>
                <c:pt idx="1">
                  <c:v>0.25748502994011985</c:v>
                </c:pt>
                <c:pt idx="2">
                  <c:v>0.53703703703703698</c:v>
                </c:pt>
                <c:pt idx="3">
                  <c:v>0.87421383647798778</c:v>
                </c:pt>
                <c:pt idx="4">
                  <c:v>0.81553398058252402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E93-4DC2-B716-C566433C1872}"/>
            </c:ext>
          </c:extLst>
        </c:ser>
        <c:ser>
          <c:idx val="1"/>
          <c:order val="1"/>
          <c:tx>
            <c:strRef>
              <c:f>Sheet!$C$185</c:f>
              <c:strCache>
                <c:ptCount val="1"/>
                <c:pt idx="0">
                  <c:v>Α. Τσίπρας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Sheet!$A$187:$A$191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Sheet!$C$187:$C$191</c:f>
              <c:numCache>
                <c:formatCode>#,##0.0%</c:formatCode>
                <c:ptCount val="5"/>
                <c:pt idx="0">
                  <c:v>0.55244755244755261</c:v>
                </c:pt>
                <c:pt idx="1">
                  <c:v>0.47904191616766484</c:v>
                </c:pt>
                <c:pt idx="2">
                  <c:v>0.15277777777777779</c:v>
                </c:pt>
                <c:pt idx="3">
                  <c:v>3.1446540880503158E-2</c:v>
                </c:pt>
                <c:pt idx="4">
                  <c:v>4.854368932038837E-2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E93-4DC2-B716-C566433C1872}"/>
            </c:ext>
          </c:extLst>
        </c:ser>
        <c:ser>
          <c:idx val="2"/>
          <c:order val="2"/>
          <c:tx>
            <c:strRef>
              <c:f>Sheet!$D$185</c:f>
              <c:strCache>
                <c:ptCount val="1"/>
                <c:pt idx="0">
                  <c:v>Κανένας από τους δύο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Sheet!$A$187:$A$191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Sheet!$D$187:$D$191</c:f>
              <c:numCache>
                <c:formatCode>#,##0.0%</c:formatCode>
                <c:ptCount val="5"/>
                <c:pt idx="0">
                  <c:v>0.32867132867132864</c:v>
                </c:pt>
                <c:pt idx="1">
                  <c:v>0.25149700598802394</c:v>
                </c:pt>
                <c:pt idx="2">
                  <c:v>0.29629629629629628</c:v>
                </c:pt>
                <c:pt idx="3">
                  <c:v>9.4339622641509469E-2</c:v>
                </c:pt>
                <c:pt idx="4">
                  <c:v>0.12621359223300968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E93-4DC2-B716-C566433C1872}"/>
            </c:ext>
          </c:extLst>
        </c:ser>
        <c:ser>
          <c:idx val="3"/>
          <c:order val="3"/>
          <c:tx>
            <c:strRef>
              <c:f>Sheet!$E$185</c:f>
              <c:strCache>
                <c:ptCount val="1"/>
                <c:pt idx="0">
                  <c:v>Άλλον</c:v>
                </c:pt>
              </c:strCache>
            </c:strRef>
          </c:tx>
          <c:dLbls>
            <c:dLbl>
              <c:idx val="0"/>
              <c:layout>
                <c:manualLayout>
                  <c:x val="-1.9115669257789584E-16"/>
                  <c:y val="-2.8108108108108109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059-4FDB-A9AC-F29BCB96C1B4}"/>
                </c:ext>
              </c:extLst>
            </c:dLbl>
            <c:dLbl>
              <c:idx val="2"/>
              <c:layout>
                <c:manualLayout>
                  <c:x val="-5.2134245682634688E-3"/>
                  <c:y val="-3.4594594594594588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059-4FDB-A9AC-F29BCB96C1B4}"/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Sheet!$A$187:$A$191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Sheet!$E$187:$E$191</c:f>
              <c:numCache>
                <c:formatCode>General</c:formatCode>
                <c:ptCount val="5"/>
                <c:pt idx="0" formatCode="#,##0.0%">
                  <c:v>1.3986013986013989E-2</c:v>
                </c:pt>
                <c:pt idx="2" formatCode="#,##0.0%">
                  <c:v>4.6296296296296311E-3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7E93-4DC2-B716-C566433C1872}"/>
            </c:ext>
          </c:extLst>
        </c:ser>
        <c:ser>
          <c:idx val="4"/>
          <c:order val="4"/>
          <c:tx>
            <c:strRef>
              <c:f>Sheet!$F$185</c:f>
              <c:strCache>
                <c:ptCount val="1"/>
                <c:pt idx="0">
                  <c:v>ΔΓ/ΔΑ</c:v>
                </c:pt>
              </c:strCache>
            </c:strRef>
          </c:tx>
          <c:dLbls>
            <c:dLbl>
              <c:idx val="0"/>
              <c:layout>
                <c:manualLayout>
                  <c:x val="1.8246985988921473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059-4FDB-A9AC-F29BCB96C1B4}"/>
                </c:ext>
              </c:extLst>
            </c:dLbl>
            <c:dLbl>
              <c:idx val="2"/>
              <c:layout>
                <c:manualLayout>
                  <c:x val="1.5640273704789841E-2"/>
                  <c:y val="-2.1621621621621631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059-4FDB-A9AC-F29BCB96C1B4}"/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Sheet!$A$187:$A$191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Sheet!$F$187:$F$191</c:f>
              <c:numCache>
                <c:formatCode>#,##0.0%</c:formatCode>
                <c:ptCount val="5"/>
                <c:pt idx="0">
                  <c:v>1.3986013986013989E-2</c:v>
                </c:pt>
                <c:pt idx="1">
                  <c:v>1.1976047904191612E-2</c:v>
                </c:pt>
                <c:pt idx="2">
                  <c:v>9.2592592592592657E-3</c:v>
                </c:pt>
                <c:pt idx="4">
                  <c:v>9.7087378640776708E-3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7E93-4DC2-B716-C566433C1872}"/>
            </c:ext>
          </c:extLst>
        </c:ser>
        <c:dLbls>
          <c:showVal val="1"/>
        </c:dLbls>
        <c:gapWidth val="95"/>
        <c:gapDepth val="95"/>
        <c:shape val="box"/>
        <c:axId val="89423232"/>
        <c:axId val="89605248"/>
        <c:axId val="0"/>
      </c:bar3DChart>
      <c:catAx>
        <c:axId val="89423232"/>
        <c:scaling>
          <c:orientation val="minMax"/>
        </c:scaling>
        <c:axPos val="l"/>
        <c:numFmt formatCode="General" sourceLinked="0"/>
        <c:majorTickMark val="none"/>
        <c:tickLblPos val="nextTo"/>
        <c:crossAx val="89605248"/>
        <c:crosses val="autoZero"/>
        <c:auto val="1"/>
        <c:lblAlgn val="ctr"/>
        <c:lblOffset val="100"/>
      </c:catAx>
      <c:valAx>
        <c:axId val="89605248"/>
        <c:scaling>
          <c:orientation val="minMax"/>
        </c:scaling>
        <c:delete val="1"/>
        <c:axPos val="b"/>
        <c:numFmt formatCode="0%" sourceLinked="1"/>
        <c:tickLblPos val="none"/>
        <c:crossAx val="89423232"/>
        <c:crosses val="autoZero"/>
        <c:crossBetween val="between"/>
      </c:valAx>
    </c:plotArea>
    <c:legend>
      <c:legendPos val="t"/>
    </c:legend>
    <c:plotVisOnly val="1"/>
    <c:dispBlanksAs val="gap"/>
  </c:chart>
  <c:txPr>
    <a:bodyPr/>
    <a:lstStyle/>
    <a:p>
      <a:pPr>
        <a:defRPr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4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spPr>
            <a:solidFill>
              <a:schemeClr val="accent2"/>
            </a:solidFill>
          </c:spPr>
          <c:dLbls>
            <c:spPr>
              <a:solidFill>
                <a:schemeClr val="bg1"/>
              </a:solidFill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Sheet1!$B$200:$B$205</c:f>
              <c:strCache>
                <c:ptCount val="6"/>
                <c:pt idx="0">
                  <c:v>Αυτοδύναμη Ν.Δ.</c:v>
                </c:pt>
                <c:pt idx="1">
                  <c:v>Αυτοδύναμη ΣΥΡΙΖΑ</c:v>
                </c:pt>
                <c:pt idx="2">
                  <c:v>Κυβέρνηση συνεργασίας με κορμό την Ν.Δ.</c:v>
                </c:pt>
                <c:pt idx="3">
                  <c:v>Κυβέρνηση συνεργασίας με κορμό τον ΣΥΡΙΖΑ</c:v>
                </c:pt>
                <c:pt idx="4">
                  <c:v>Άλλη</c:v>
                </c:pt>
                <c:pt idx="5">
                  <c:v>ΔΓ/ ΔΑ</c:v>
                </c:pt>
              </c:strCache>
            </c:strRef>
          </c:cat>
          <c:val>
            <c:numRef>
              <c:f>Sheet1!$E$200:$E$205</c:f>
              <c:numCache>
                <c:formatCode>0.0</c:formatCode>
                <c:ptCount val="6"/>
                <c:pt idx="0">
                  <c:v>29.028764469173904</c:v>
                </c:pt>
                <c:pt idx="1">
                  <c:v>7.7897560733270295</c:v>
                </c:pt>
                <c:pt idx="2">
                  <c:v>17.467335684832808</c:v>
                </c:pt>
                <c:pt idx="3">
                  <c:v>18.847434050375067</c:v>
                </c:pt>
                <c:pt idx="4">
                  <c:v>14.7488697898554</c:v>
                </c:pt>
                <c:pt idx="5">
                  <c:v>12.117839932435759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89A-474D-AB23-36AF16F8F8FB}"/>
            </c:ext>
          </c:extLst>
        </c:ser>
        <c:dLbls>
          <c:showVal val="1"/>
        </c:dLbls>
        <c:shape val="box"/>
        <c:axId val="89635072"/>
        <c:axId val="89636864"/>
        <c:axId val="0"/>
      </c:bar3DChart>
      <c:catAx>
        <c:axId val="89635072"/>
        <c:scaling>
          <c:orientation val="minMax"/>
        </c:scaling>
        <c:axPos val="b"/>
        <c:numFmt formatCode="General" sourceLinked="0"/>
        <c:majorTickMark val="none"/>
        <c:tickLblPos val="nextTo"/>
        <c:crossAx val="89636864"/>
        <c:crosses val="autoZero"/>
        <c:auto val="1"/>
        <c:lblAlgn val="ctr"/>
        <c:lblOffset val="100"/>
      </c:catAx>
      <c:valAx>
        <c:axId val="89636864"/>
        <c:scaling>
          <c:orientation val="minMax"/>
        </c:scaling>
        <c:delete val="1"/>
        <c:axPos val="l"/>
        <c:numFmt formatCode="0.0" sourceLinked="1"/>
        <c:tickLblPos val="none"/>
        <c:crossAx val="89635072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4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0.15936894984901093"/>
          <c:y val="7.8017110023409275E-2"/>
          <c:w val="0.83020420101446268"/>
          <c:h val="0.90036126835496888"/>
        </c:manualLayout>
      </c:layout>
      <c:bar3DChart>
        <c:barDir val="bar"/>
        <c:grouping val="percentStacked"/>
        <c:ser>
          <c:idx val="0"/>
          <c:order val="0"/>
          <c:tx>
            <c:strRef>
              <c:f>[OUTPUT.xls]Sheet!$B$297</c:f>
              <c:strCache>
                <c:ptCount val="1"/>
                <c:pt idx="0">
                  <c:v>Αυτοδύναμη Ν.Δ.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[OUTPUT.xls]Sheet!$A$298:$A$303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[OUTPUT.xls]Sheet!$B$298:$B$303</c:f>
              <c:numCache>
                <c:formatCode>#,##0.0%</c:formatCode>
                <c:ptCount val="6"/>
                <c:pt idx="0">
                  <c:v>0.61198738170347011</c:v>
                </c:pt>
                <c:pt idx="1">
                  <c:v>0.1</c:v>
                </c:pt>
                <c:pt idx="2">
                  <c:v>0.22222222222222221</c:v>
                </c:pt>
                <c:pt idx="3">
                  <c:v>9.3023255813953501E-2</c:v>
                </c:pt>
                <c:pt idx="4">
                  <c:v>0.2</c:v>
                </c:pt>
                <c:pt idx="5">
                  <c:v>7.407407407407407E-2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35C-4B7E-8AFC-439D75A9382D}"/>
            </c:ext>
          </c:extLst>
        </c:ser>
        <c:ser>
          <c:idx val="1"/>
          <c:order val="1"/>
          <c:tx>
            <c:strRef>
              <c:f>[OUTPUT.xls]Sheet!$C$297</c:f>
              <c:strCache>
                <c:ptCount val="1"/>
                <c:pt idx="0">
                  <c:v>Αυτοδύναμη ΣΥΡΙΖΑ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[OUTPUT.xls]Sheet!$A$298:$A$303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[OUTPUT.xls]Sheet!$C$298:$C$303</c:f>
              <c:numCache>
                <c:formatCode>#,##0.0%</c:formatCode>
                <c:ptCount val="6"/>
                <c:pt idx="0">
                  <c:v>1.5772870662460577E-2</c:v>
                </c:pt>
                <c:pt idx="1">
                  <c:v>0.22800000000000001</c:v>
                </c:pt>
                <c:pt idx="2">
                  <c:v>3.1746031746031744E-2</c:v>
                </c:pt>
                <c:pt idx="3">
                  <c:v>6.9767441860465143E-2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35C-4B7E-8AFC-439D75A9382D}"/>
            </c:ext>
          </c:extLst>
        </c:ser>
        <c:ser>
          <c:idx val="2"/>
          <c:order val="2"/>
          <c:tx>
            <c:strRef>
              <c:f>[OUTPUT.xls]Sheet!$D$297</c:f>
              <c:strCache>
                <c:ptCount val="1"/>
                <c:pt idx="0">
                  <c:v>Κυβέρνηση συνεργασίας με κορμό την Ν.Δ.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[OUTPUT.xls]Sheet!$A$298:$A$303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[OUTPUT.xls]Sheet!$D$298:$D$303</c:f>
              <c:numCache>
                <c:formatCode>#,##0.0%</c:formatCode>
                <c:ptCount val="6"/>
                <c:pt idx="0">
                  <c:v>0.20820189274447953</c:v>
                </c:pt>
                <c:pt idx="1">
                  <c:v>0.11199999999999996</c:v>
                </c:pt>
                <c:pt idx="2">
                  <c:v>0.3492063492063493</c:v>
                </c:pt>
                <c:pt idx="3">
                  <c:v>0.11627906976744186</c:v>
                </c:pt>
                <c:pt idx="4">
                  <c:v>0.26666666666666677</c:v>
                </c:pt>
                <c:pt idx="5">
                  <c:v>7.407407407407407E-2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35C-4B7E-8AFC-439D75A9382D}"/>
            </c:ext>
          </c:extLst>
        </c:ser>
        <c:ser>
          <c:idx val="3"/>
          <c:order val="3"/>
          <c:tx>
            <c:strRef>
              <c:f>[OUTPUT.xls]Sheet!$E$297</c:f>
              <c:strCache>
                <c:ptCount val="1"/>
                <c:pt idx="0">
                  <c:v>Κυβέρνηση συνεργασίας με κορμό τον ΣΥΡΙΖΑ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[OUTPUT.xls]Sheet!$A$298:$A$303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[OUTPUT.xls]Sheet!$E$298:$E$303</c:f>
              <c:numCache>
                <c:formatCode>#,##0.0%</c:formatCode>
                <c:ptCount val="6"/>
                <c:pt idx="0">
                  <c:v>4.1009463722397464E-2</c:v>
                </c:pt>
                <c:pt idx="1">
                  <c:v>0.40800000000000008</c:v>
                </c:pt>
                <c:pt idx="2">
                  <c:v>0.12698412698412698</c:v>
                </c:pt>
                <c:pt idx="3">
                  <c:v>0.23255813953488377</c:v>
                </c:pt>
                <c:pt idx="4">
                  <c:v>6.666666666666668E-2</c:v>
                </c:pt>
                <c:pt idx="5">
                  <c:v>0.62962962962962998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C35C-4B7E-8AFC-439D75A9382D}"/>
            </c:ext>
          </c:extLst>
        </c:ser>
        <c:ser>
          <c:idx val="4"/>
          <c:order val="4"/>
          <c:tx>
            <c:strRef>
              <c:f>[OUTPUT.xls]Sheet!$F$297</c:f>
              <c:strCache>
                <c:ptCount val="1"/>
                <c:pt idx="0">
                  <c:v>Άλλη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[OUTPUT.xls]Sheet!$A$298:$A$303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[OUTPUT.xls]Sheet!$F$298:$F$303</c:f>
              <c:numCache>
                <c:formatCode>#,##0.0%</c:formatCode>
                <c:ptCount val="6"/>
                <c:pt idx="0">
                  <c:v>6.9400630914826553E-2</c:v>
                </c:pt>
                <c:pt idx="1">
                  <c:v>9.6000000000000002E-2</c:v>
                </c:pt>
                <c:pt idx="2">
                  <c:v>0.15873015873015878</c:v>
                </c:pt>
                <c:pt idx="3">
                  <c:v>0.32558139534883751</c:v>
                </c:pt>
                <c:pt idx="4">
                  <c:v>0.33333333333333337</c:v>
                </c:pt>
                <c:pt idx="5">
                  <c:v>7.407407407407407E-2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C35C-4B7E-8AFC-439D75A9382D}"/>
            </c:ext>
          </c:extLst>
        </c:ser>
        <c:ser>
          <c:idx val="5"/>
          <c:order val="5"/>
          <c:tx>
            <c:strRef>
              <c:f>[OUTPUT.xls]Sheet!$G$297</c:f>
              <c:strCache>
                <c:ptCount val="1"/>
                <c:pt idx="0">
                  <c:v>ΔΓ/ ΔΑ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[OUTPUT.xls]Sheet!$A$298:$A$303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[OUTPUT.xls]Sheet!$G$298:$G$303</c:f>
              <c:numCache>
                <c:formatCode>#,##0.0%</c:formatCode>
                <c:ptCount val="6"/>
                <c:pt idx="0">
                  <c:v>5.3627760252365923E-2</c:v>
                </c:pt>
                <c:pt idx="1">
                  <c:v>5.5999999999999994E-2</c:v>
                </c:pt>
                <c:pt idx="2">
                  <c:v>0.1111111111111111</c:v>
                </c:pt>
                <c:pt idx="3">
                  <c:v>0.16279069767441864</c:v>
                </c:pt>
                <c:pt idx="4">
                  <c:v>0.13333333333333339</c:v>
                </c:pt>
                <c:pt idx="5">
                  <c:v>0.14814814814814822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C35C-4B7E-8AFC-439D75A9382D}"/>
            </c:ext>
          </c:extLst>
        </c:ser>
        <c:dLbls>
          <c:showVal val="1"/>
        </c:dLbls>
        <c:gapWidth val="95"/>
        <c:gapDepth val="95"/>
        <c:shape val="box"/>
        <c:axId val="89761664"/>
        <c:axId val="89763200"/>
        <c:axId val="0"/>
      </c:bar3DChart>
      <c:catAx>
        <c:axId val="89761664"/>
        <c:scaling>
          <c:orientation val="maxMin"/>
        </c:scaling>
        <c:axPos val="l"/>
        <c:numFmt formatCode="General" sourceLinked="0"/>
        <c:majorTickMark val="none"/>
        <c:tickLblPos val="nextTo"/>
        <c:crossAx val="89763200"/>
        <c:crosses val="autoZero"/>
        <c:auto val="1"/>
        <c:lblAlgn val="ctr"/>
        <c:lblOffset val="100"/>
      </c:catAx>
      <c:valAx>
        <c:axId val="89763200"/>
        <c:scaling>
          <c:orientation val="minMax"/>
        </c:scaling>
        <c:delete val="1"/>
        <c:axPos val="t"/>
        <c:numFmt formatCode="0%" sourceLinked="1"/>
        <c:tickLblPos val="none"/>
        <c:crossAx val="89761664"/>
        <c:crosses val="autoZero"/>
        <c:crossBetween val="between"/>
      </c:valAx>
    </c:plotArea>
    <c:legend>
      <c:legendPos val="t"/>
    </c:legend>
    <c:plotVisOnly val="1"/>
    <c:dispBlanksAs val="gap"/>
  </c:chart>
  <c:txPr>
    <a:bodyPr/>
    <a:lstStyle/>
    <a:p>
      <a:pPr>
        <a:defRPr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4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view3D>
      <c:rAngAx val="1"/>
    </c:view3D>
    <c:plotArea>
      <c:layout/>
      <c:bar3DChart>
        <c:barDir val="bar"/>
        <c:grouping val="percentStacked"/>
        <c:ser>
          <c:idx val="0"/>
          <c:order val="0"/>
          <c:tx>
            <c:strRef>
              <c:f>Sheet!$B$199</c:f>
              <c:strCache>
                <c:ptCount val="1"/>
                <c:pt idx="0">
                  <c:v>Αυτοδύναμη Ν.Δ.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Sheet!$A$201:$A$205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Sheet!$B$201:$B$205</c:f>
              <c:numCache>
                <c:formatCode>#,##0.0%</c:formatCode>
                <c:ptCount val="5"/>
                <c:pt idx="0">
                  <c:v>4.8611111111111112E-2</c:v>
                </c:pt>
                <c:pt idx="1">
                  <c:v>8.2840236686390484E-2</c:v>
                </c:pt>
                <c:pt idx="2">
                  <c:v>0.31944444444444453</c:v>
                </c:pt>
                <c:pt idx="3">
                  <c:v>0.66455696202531644</c:v>
                </c:pt>
                <c:pt idx="4">
                  <c:v>0.59223300970873738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41D-4140-9976-02E36AE6012C}"/>
            </c:ext>
          </c:extLst>
        </c:ser>
        <c:ser>
          <c:idx val="1"/>
          <c:order val="1"/>
          <c:tx>
            <c:strRef>
              <c:f>Sheet!$C$199</c:f>
              <c:strCache>
                <c:ptCount val="1"/>
                <c:pt idx="0">
                  <c:v>Αυτοδύναμη ΣΥΡΙΖΑ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Sheet!$A$201:$A$205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Sheet!$C$201:$C$205</c:f>
              <c:numCache>
                <c:formatCode>#,##0.0%</c:formatCode>
                <c:ptCount val="5"/>
                <c:pt idx="0">
                  <c:v>0.17361111111111116</c:v>
                </c:pt>
                <c:pt idx="1">
                  <c:v>0.14201183431952669</c:v>
                </c:pt>
                <c:pt idx="2">
                  <c:v>5.5555555555555525E-2</c:v>
                </c:pt>
                <c:pt idx="3">
                  <c:v>6.3291139240506363E-3</c:v>
                </c:pt>
                <c:pt idx="4">
                  <c:v>1.9417475728155349E-2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41D-4140-9976-02E36AE6012C}"/>
            </c:ext>
          </c:extLst>
        </c:ser>
        <c:ser>
          <c:idx val="2"/>
          <c:order val="2"/>
          <c:tx>
            <c:strRef>
              <c:f>Sheet!$D$199</c:f>
              <c:strCache>
                <c:ptCount val="1"/>
                <c:pt idx="0">
                  <c:v>Κυβέρνηση συνεργασίας με κορμό την Ν.Δ.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Sheet!$A$201:$A$205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Sheet!$D$201:$D$205</c:f>
              <c:numCache>
                <c:formatCode>#,##0.0%</c:formatCode>
                <c:ptCount val="5"/>
                <c:pt idx="0">
                  <c:v>5.5555555555555525E-2</c:v>
                </c:pt>
                <c:pt idx="1">
                  <c:v>0.18343195266272197</c:v>
                </c:pt>
                <c:pt idx="2">
                  <c:v>0.2592592592592593</c:v>
                </c:pt>
                <c:pt idx="3">
                  <c:v>0.22784810126582283</c:v>
                </c:pt>
                <c:pt idx="4">
                  <c:v>0.15533980582524279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241D-4140-9976-02E36AE6012C}"/>
            </c:ext>
          </c:extLst>
        </c:ser>
        <c:ser>
          <c:idx val="3"/>
          <c:order val="3"/>
          <c:tx>
            <c:strRef>
              <c:f>Sheet!$E$199</c:f>
              <c:strCache>
                <c:ptCount val="1"/>
                <c:pt idx="0">
                  <c:v>Κυβέρνηση συνεργασίας με κορμό τον ΣΥΡΙΖΑ</c:v>
                </c:pt>
              </c:strCache>
            </c:strRef>
          </c:tx>
          <c:dLbls>
            <c:dLbl>
              <c:idx val="3"/>
              <c:layout>
                <c:manualLayout>
                  <c:x val="-9.5578346288947943E-17"/>
                  <c:y val="-3.0270270270270287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E46-4087-B510-C3AC63433046}"/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Sheet!$A$201:$A$205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Sheet!$E$201:$E$205</c:f>
              <c:numCache>
                <c:formatCode>#,##0.0%</c:formatCode>
                <c:ptCount val="5"/>
                <c:pt idx="0">
                  <c:v>0.43055555555555558</c:v>
                </c:pt>
                <c:pt idx="1">
                  <c:v>0.40236686390532572</c:v>
                </c:pt>
                <c:pt idx="2">
                  <c:v>0.15277777777777779</c:v>
                </c:pt>
                <c:pt idx="3">
                  <c:v>2.5316455696202528E-2</c:v>
                </c:pt>
                <c:pt idx="4">
                  <c:v>1.9417475728155349E-2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241D-4140-9976-02E36AE6012C}"/>
            </c:ext>
          </c:extLst>
        </c:ser>
        <c:ser>
          <c:idx val="4"/>
          <c:order val="4"/>
          <c:tx>
            <c:strRef>
              <c:f>Sheet!$F$199</c:f>
              <c:strCache>
                <c:ptCount val="1"/>
                <c:pt idx="0">
                  <c:v>Άλλη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Sheet!$A$201:$A$205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Sheet!$F$201:$F$205</c:f>
              <c:numCache>
                <c:formatCode>#,##0.0%</c:formatCode>
                <c:ptCount val="5"/>
                <c:pt idx="0">
                  <c:v>0.23611111111111116</c:v>
                </c:pt>
                <c:pt idx="1">
                  <c:v>0.10059171597633144</c:v>
                </c:pt>
                <c:pt idx="2">
                  <c:v>0.12037037037037036</c:v>
                </c:pt>
                <c:pt idx="3">
                  <c:v>5.063291139240509E-2</c:v>
                </c:pt>
                <c:pt idx="4">
                  <c:v>0.11650485436893207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241D-4140-9976-02E36AE6012C}"/>
            </c:ext>
          </c:extLst>
        </c:ser>
        <c:ser>
          <c:idx val="5"/>
          <c:order val="5"/>
          <c:tx>
            <c:strRef>
              <c:f>Sheet!$G$199</c:f>
              <c:strCache>
                <c:ptCount val="1"/>
                <c:pt idx="0">
                  <c:v>ΔΓ/ ΔΑ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Sheet!$A$201:$A$205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Sheet!$G$201:$G$205</c:f>
              <c:numCache>
                <c:formatCode>#,##0.0%</c:formatCode>
                <c:ptCount val="5"/>
                <c:pt idx="0">
                  <c:v>5.5555555555555525E-2</c:v>
                </c:pt>
                <c:pt idx="1">
                  <c:v>8.8757396449704193E-2</c:v>
                </c:pt>
                <c:pt idx="2">
                  <c:v>9.2592592592592671E-2</c:v>
                </c:pt>
                <c:pt idx="3">
                  <c:v>2.5316455696202528E-2</c:v>
                </c:pt>
                <c:pt idx="4">
                  <c:v>9.7087378640776698E-2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241D-4140-9976-02E36AE6012C}"/>
            </c:ext>
          </c:extLst>
        </c:ser>
        <c:dLbls>
          <c:showVal val="1"/>
        </c:dLbls>
        <c:gapWidth val="95"/>
        <c:gapDepth val="95"/>
        <c:shape val="box"/>
        <c:axId val="89857024"/>
        <c:axId val="89879296"/>
        <c:axId val="0"/>
      </c:bar3DChart>
      <c:catAx>
        <c:axId val="89857024"/>
        <c:scaling>
          <c:orientation val="minMax"/>
        </c:scaling>
        <c:axPos val="l"/>
        <c:numFmt formatCode="General" sourceLinked="0"/>
        <c:majorTickMark val="none"/>
        <c:tickLblPos val="nextTo"/>
        <c:crossAx val="89879296"/>
        <c:crosses val="autoZero"/>
        <c:auto val="1"/>
        <c:lblAlgn val="ctr"/>
        <c:lblOffset val="100"/>
      </c:catAx>
      <c:valAx>
        <c:axId val="89879296"/>
        <c:scaling>
          <c:orientation val="minMax"/>
        </c:scaling>
        <c:delete val="1"/>
        <c:axPos val="b"/>
        <c:numFmt formatCode="0%" sourceLinked="1"/>
        <c:tickLblPos val="none"/>
        <c:crossAx val="89857024"/>
        <c:crosses val="autoZero"/>
        <c:crossBetween val="between"/>
      </c:valAx>
    </c:plotArea>
    <c:legend>
      <c:legendPos val="t"/>
    </c:legend>
    <c:plotVisOnly val="1"/>
    <c:dispBlanksAs val="gap"/>
  </c:chart>
  <c:txPr>
    <a:bodyPr/>
    <a:lstStyle/>
    <a:p>
      <a:pPr>
        <a:defRPr sz="1200"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plotArea>
      <c:layout/>
      <c:doughnutChart>
        <c:varyColors val="1"/>
        <c:ser>
          <c:idx val="0"/>
          <c:order val="0"/>
          <c:dPt>
            <c:idx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0D2-4581-B052-9D3D79369BAB}"/>
              </c:ext>
            </c:extLst>
          </c:dPt>
          <c:dPt>
            <c:idx val="1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0D2-4581-B052-9D3D79369BAB}"/>
              </c:ext>
            </c:extLst>
          </c:dPt>
          <c:dPt>
            <c:idx val="2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0D2-4581-B052-9D3D79369BAB}"/>
              </c:ext>
            </c:extLst>
          </c:dPt>
          <c:dPt>
            <c:idx val="3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70D2-4581-B052-9D3D79369BAB}"/>
              </c:ext>
            </c:extLst>
          </c:dPt>
          <c:dLbls>
            <c:numFmt formatCode="0.0%" sourceLinked="0"/>
            <c:spPr>
              <a:solidFill>
                <a:schemeClr val="bg1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Percent val="1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Sheet1!$B$33:$B$36</c:f>
              <c:strCache>
                <c:ptCount val="4"/>
                <c:pt idx="0">
                  <c:v>Η Διεθνής συγκυρία</c:v>
                </c:pt>
                <c:pt idx="1">
                  <c:v>Η Κυβερνητική Πολιτική</c:v>
                </c:pt>
                <c:pt idx="2">
                  <c:v>Άλλο</c:v>
                </c:pt>
                <c:pt idx="3">
                  <c:v>ΔΓ/ΔΑ</c:v>
                </c:pt>
              </c:strCache>
            </c:strRef>
          </c:cat>
          <c:val>
            <c:numRef>
              <c:f>Sheet1!$E$33:$E$36</c:f>
              <c:numCache>
                <c:formatCode>0.0</c:formatCode>
                <c:ptCount val="4"/>
                <c:pt idx="0">
                  <c:v>42.6</c:v>
                </c:pt>
                <c:pt idx="1">
                  <c:v>45</c:v>
                </c:pt>
                <c:pt idx="2">
                  <c:v>8.9</c:v>
                </c:pt>
                <c:pt idx="3">
                  <c:v>3.5411595210889706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011-41E3-9A8F-31D44B8AE15D}"/>
            </c:ext>
          </c:extLst>
        </c:ser>
        <c:dLbls>
          <c:showPercent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1414264565902872"/>
          <c:y val="0.27139896728595225"/>
          <c:w val="0.1780372174885764"/>
          <c:h val="0.49423910246513286"/>
        </c:manualLayout>
      </c:layout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2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zero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l-GR"/>
    </a:p>
  </c:txPr>
  <c:externalData r:id="rId1"/>
</c:chartSpace>
</file>

<file path=ppt/charts/chart5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0.17440649830794622"/>
          <c:y val="8.1595953428659274E-2"/>
          <c:w val="0.81125658412932966"/>
          <c:h val="0.89447149490906486"/>
        </c:manualLayout>
      </c:layout>
      <c:bar3DChart>
        <c:barDir val="bar"/>
        <c:grouping val="percentStacked"/>
        <c:ser>
          <c:idx val="0"/>
          <c:order val="0"/>
          <c:tx>
            <c:strRef>
              <c:f>Sheet1!$B$215</c:f>
              <c:strCache>
                <c:ptCount val="1"/>
                <c:pt idx="0">
                  <c:v>Σίγουρα θα το ψηφίσω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Sheet1!$A$216:$A$221</c:f>
              <c:strCache>
                <c:ptCount val="6"/>
                <c:pt idx="0">
                  <c:v>ΜΕΡΑ 25</c:v>
                </c:pt>
                <c:pt idx="1">
                  <c:v>ΕΛΛΗΝΙΚΗ ΛΥΣΗ</c:v>
                </c:pt>
                <c:pt idx="2">
                  <c:v>ΚΚΕ</c:v>
                </c:pt>
                <c:pt idx="3">
                  <c:v>ΠΑΣΟΚ</c:v>
                </c:pt>
                <c:pt idx="4">
                  <c:v>ΣΥΡΙΖΑ</c:v>
                </c:pt>
                <c:pt idx="5">
                  <c:v>Ν.Δ.</c:v>
                </c:pt>
              </c:strCache>
            </c:strRef>
          </c:cat>
          <c:val>
            <c:numRef>
              <c:f>Sheet1!$B$216:$B$221</c:f>
              <c:numCache>
                <c:formatCode>0.0</c:formatCode>
                <c:ptCount val="6"/>
                <c:pt idx="0">
                  <c:v>2.5</c:v>
                </c:pt>
                <c:pt idx="1">
                  <c:v>3.1</c:v>
                </c:pt>
                <c:pt idx="2">
                  <c:v>4.4000000000000004</c:v>
                </c:pt>
                <c:pt idx="3">
                  <c:v>9.5</c:v>
                </c:pt>
                <c:pt idx="4">
                  <c:v>18.600000000000001</c:v>
                </c:pt>
                <c:pt idx="5">
                  <c:v>29.5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7F8-47B1-887E-156A4C767D1F}"/>
            </c:ext>
          </c:extLst>
        </c:ser>
        <c:ser>
          <c:idx val="1"/>
          <c:order val="1"/>
          <c:tx>
            <c:strRef>
              <c:f>Sheet1!$C$215</c:f>
              <c:strCache>
                <c:ptCount val="1"/>
                <c:pt idx="0">
                  <c:v>Ίσως να το ψηφίσω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Sheet1!$A$216:$A$221</c:f>
              <c:strCache>
                <c:ptCount val="6"/>
                <c:pt idx="0">
                  <c:v>ΜΕΡΑ 25</c:v>
                </c:pt>
                <c:pt idx="1">
                  <c:v>ΕΛΛΗΝΙΚΗ ΛΥΣΗ</c:v>
                </c:pt>
                <c:pt idx="2">
                  <c:v>ΚΚΕ</c:v>
                </c:pt>
                <c:pt idx="3">
                  <c:v>ΠΑΣΟΚ</c:v>
                </c:pt>
                <c:pt idx="4">
                  <c:v>ΣΥΡΙΖΑ</c:v>
                </c:pt>
                <c:pt idx="5">
                  <c:v>Ν.Δ.</c:v>
                </c:pt>
              </c:strCache>
            </c:strRef>
          </c:cat>
          <c:val>
            <c:numRef>
              <c:f>Sheet1!$C$216:$C$221</c:f>
              <c:numCache>
                <c:formatCode>0.0</c:formatCode>
                <c:ptCount val="6"/>
                <c:pt idx="0">
                  <c:v>17</c:v>
                </c:pt>
                <c:pt idx="1">
                  <c:v>10.667196582045865</c:v>
                </c:pt>
                <c:pt idx="2">
                  <c:v>16.7</c:v>
                </c:pt>
                <c:pt idx="3">
                  <c:v>30.1</c:v>
                </c:pt>
                <c:pt idx="4">
                  <c:v>21.6</c:v>
                </c:pt>
                <c:pt idx="5">
                  <c:v>20.2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7F8-47B1-887E-156A4C767D1F}"/>
            </c:ext>
          </c:extLst>
        </c:ser>
        <c:ser>
          <c:idx val="2"/>
          <c:order val="2"/>
          <c:tx>
            <c:strRef>
              <c:f>Sheet1!$D$215</c:f>
              <c:strCache>
                <c:ptCount val="1"/>
                <c:pt idx="0">
                  <c:v>Δεν θα το ψήφιζα ποτέ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Sheet1!$A$216:$A$221</c:f>
              <c:strCache>
                <c:ptCount val="6"/>
                <c:pt idx="0">
                  <c:v>ΜΕΡΑ 25</c:v>
                </c:pt>
                <c:pt idx="1">
                  <c:v>ΕΛΛΗΝΙΚΗ ΛΥΣΗ</c:v>
                </c:pt>
                <c:pt idx="2">
                  <c:v>ΚΚΕ</c:v>
                </c:pt>
                <c:pt idx="3">
                  <c:v>ΠΑΣΟΚ</c:v>
                </c:pt>
                <c:pt idx="4">
                  <c:v>ΣΥΡΙΖΑ</c:v>
                </c:pt>
                <c:pt idx="5">
                  <c:v>Ν.Δ.</c:v>
                </c:pt>
              </c:strCache>
            </c:strRef>
          </c:cat>
          <c:val>
            <c:numRef>
              <c:f>Sheet1!$D$216:$D$221</c:f>
              <c:numCache>
                <c:formatCode>0.0</c:formatCode>
                <c:ptCount val="6"/>
                <c:pt idx="0">
                  <c:v>77.000347756967415</c:v>
                </c:pt>
                <c:pt idx="1">
                  <c:v>82.6</c:v>
                </c:pt>
                <c:pt idx="2">
                  <c:v>75.553678771920971</c:v>
                </c:pt>
                <c:pt idx="3">
                  <c:v>56.337622335933176</c:v>
                </c:pt>
                <c:pt idx="4">
                  <c:v>56.6</c:v>
                </c:pt>
                <c:pt idx="5">
                  <c:v>47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7F8-47B1-887E-156A4C767D1F}"/>
            </c:ext>
          </c:extLst>
        </c:ser>
        <c:ser>
          <c:idx val="3"/>
          <c:order val="3"/>
          <c:tx>
            <c:strRef>
              <c:f>Sheet1!$E$215</c:f>
              <c:strCache>
                <c:ptCount val="1"/>
                <c:pt idx="0">
                  <c:v>ΔΓ/ΔΑ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Sheet1!$A$216:$A$221</c:f>
              <c:strCache>
                <c:ptCount val="6"/>
                <c:pt idx="0">
                  <c:v>ΜΕΡΑ 25</c:v>
                </c:pt>
                <c:pt idx="1">
                  <c:v>ΕΛΛΗΝΙΚΗ ΛΥΣΗ</c:v>
                </c:pt>
                <c:pt idx="2">
                  <c:v>ΚΚΕ</c:v>
                </c:pt>
                <c:pt idx="3">
                  <c:v>ΠΑΣΟΚ</c:v>
                </c:pt>
                <c:pt idx="4">
                  <c:v>ΣΥΡΙΖΑ</c:v>
                </c:pt>
                <c:pt idx="5">
                  <c:v>Ν.Δ.</c:v>
                </c:pt>
              </c:strCache>
            </c:strRef>
          </c:cat>
          <c:val>
            <c:numRef>
              <c:f>Sheet1!$E$216:$E$221</c:f>
              <c:numCache>
                <c:formatCode>0.0</c:formatCode>
                <c:ptCount val="6"/>
                <c:pt idx="0">
                  <c:v>3.4825376322718617</c:v>
                </c:pt>
                <c:pt idx="1">
                  <c:v>3.6792687167768126</c:v>
                </c:pt>
                <c:pt idx="2">
                  <c:v>3.2977296437975201</c:v>
                </c:pt>
                <c:pt idx="3">
                  <c:v>4.0240449103283762</c:v>
                </c:pt>
                <c:pt idx="4">
                  <c:v>3.155646082766157</c:v>
                </c:pt>
                <c:pt idx="5">
                  <c:v>3.3116399224998703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47F8-47B1-887E-156A4C767D1F}"/>
            </c:ext>
          </c:extLst>
        </c:ser>
        <c:dLbls>
          <c:showVal val="1"/>
        </c:dLbls>
        <c:gapWidth val="95"/>
        <c:gapDepth val="95"/>
        <c:shape val="box"/>
        <c:axId val="89935232"/>
        <c:axId val="89949312"/>
        <c:axId val="0"/>
      </c:bar3DChart>
      <c:catAx>
        <c:axId val="89935232"/>
        <c:scaling>
          <c:orientation val="minMax"/>
        </c:scaling>
        <c:axPos val="l"/>
        <c:numFmt formatCode="General" sourceLinked="0"/>
        <c:majorTickMark val="none"/>
        <c:tickLblPos val="nextTo"/>
        <c:crossAx val="89949312"/>
        <c:crosses val="autoZero"/>
        <c:auto val="1"/>
        <c:lblAlgn val="ctr"/>
        <c:lblOffset val="100"/>
      </c:catAx>
      <c:valAx>
        <c:axId val="89949312"/>
        <c:scaling>
          <c:orientation val="minMax"/>
        </c:scaling>
        <c:delete val="1"/>
        <c:axPos val="b"/>
        <c:numFmt formatCode="0%" sourceLinked="1"/>
        <c:tickLblPos val="none"/>
        <c:crossAx val="8993523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23717069090703838"/>
          <c:y val="2.6108238177028252E-2"/>
          <c:w val="0.52565861818592341"/>
          <c:h val="3.9342750800978134E-2"/>
        </c:manualLayout>
      </c:layout>
    </c:legend>
    <c:plotVisOnly val="1"/>
    <c:dispBlanksAs val="gap"/>
  </c:chart>
  <c:txPr>
    <a:bodyPr/>
    <a:lstStyle/>
    <a:p>
      <a:pPr>
        <a:defRPr sz="1200"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5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7.6836847007027378E-2"/>
          <c:y val="0.14865579910619287"/>
          <c:w val="0.84241623755974782"/>
          <c:h val="0.77512849542455875"/>
        </c:manualLayout>
      </c:layout>
      <c:pie3DChart>
        <c:varyColors val="1"/>
        <c:ser>
          <c:idx val="0"/>
          <c:order val="0"/>
          <c:explosion val="26"/>
          <c:dPt>
            <c:idx val="0"/>
            <c:spPr>
              <a:solidFill>
                <a:schemeClr val="tx2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5AB6-475E-AAEA-6F6240E1CC07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showPercent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Sheet1!$B$229:$B$231</c:f>
              <c:strCache>
                <c:ptCount val="3"/>
                <c:pt idx="0">
                  <c:v>Ν.Δ.</c:v>
                </c:pt>
                <c:pt idx="1">
                  <c:v>ΣΥΡΙΖΑ</c:v>
                </c:pt>
                <c:pt idx="2">
                  <c:v>ΔΓ/ΔΑ</c:v>
                </c:pt>
              </c:strCache>
            </c:strRef>
          </c:cat>
          <c:val>
            <c:numRef>
              <c:f>Sheet1!$E$229:$E$231</c:f>
              <c:numCache>
                <c:formatCode>0.0</c:formatCode>
                <c:ptCount val="3"/>
                <c:pt idx="0">
                  <c:v>64.660936956629584</c:v>
                </c:pt>
                <c:pt idx="1">
                  <c:v>18.872273833772219</c:v>
                </c:pt>
                <c:pt idx="2">
                  <c:v>16.466789209598119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B2D-40B4-8DD0-E8338FB53EED}"/>
            </c:ext>
          </c:extLst>
        </c:ser>
        <c:dLbls>
          <c:showPercent val="1"/>
        </c:dLbls>
      </c:pie3DChart>
    </c:plotArea>
    <c:legend>
      <c:legendPos val="t"/>
      <c:layout>
        <c:manualLayout>
          <c:xMode val="edge"/>
          <c:yMode val="edge"/>
          <c:x val="0.40382386219317906"/>
          <c:y val="1.2972972972972969E-2"/>
          <c:w val="0.29401395206830816"/>
          <c:h val="4.4331985528835924E-2"/>
        </c:manualLayout>
      </c:layout>
      <c:txPr>
        <a:bodyPr/>
        <a:lstStyle/>
        <a:p>
          <a:pPr rtl="0">
            <a:defRPr/>
          </a:pPr>
          <a:endParaRPr lang="el-GR"/>
        </a:p>
      </c:txPr>
    </c:legend>
    <c:plotVisOnly val="1"/>
    <c:dispBlanksAs val="zero"/>
  </c:chart>
  <c:txPr>
    <a:bodyPr/>
    <a:lstStyle/>
    <a:p>
      <a:pPr>
        <a:defRPr sz="1200"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5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0.18222663516034113"/>
          <c:y val="9.0707860109985688E-2"/>
          <c:w val="0.80343644727693475"/>
          <c:h val="0.88268701479450662"/>
        </c:manualLayout>
      </c:layout>
      <c:bar3DChart>
        <c:barDir val="bar"/>
        <c:grouping val="percentStacked"/>
        <c:ser>
          <c:idx val="0"/>
          <c:order val="0"/>
          <c:tx>
            <c:strRef>
              <c:f>[OUTPUT.xls]Sheet!$B$318</c:f>
              <c:strCache>
                <c:ptCount val="1"/>
                <c:pt idx="0">
                  <c:v>Ν.Δ.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[OUTPUT.xls]Sheet!$A$319:$A$324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[OUTPUT.xls]Sheet!$B$319:$B$324</c:f>
              <c:numCache>
                <c:formatCode>#,##0.0%</c:formatCode>
                <c:ptCount val="6"/>
                <c:pt idx="0">
                  <c:v>0.87658227848101267</c:v>
                </c:pt>
                <c:pt idx="1">
                  <c:v>0.44</c:v>
                </c:pt>
                <c:pt idx="2">
                  <c:v>0.80952380952380965</c:v>
                </c:pt>
                <c:pt idx="3">
                  <c:v>0.5121951219512193</c:v>
                </c:pt>
                <c:pt idx="4">
                  <c:v>0.66666666666666674</c:v>
                </c:pt>
                <c:pt idx="5">
                  <c:v>0.53571428571428559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121-421E-8886-3E680CC422B0}"/>
            </c:ext>
          </c:extLst>
        </c:ser>
        <c:ser>
          <c:idx val="1"/>
          <c:order val="1"/>
          <c:tx>
            <c:strRef>
              <c:f>[OUTPUT.xls]Sheet!$C$318</c:f>
              <c:strCache>
                <c:ptCount val="1"/>
                <c:pt idx="0">
                  <c:v>ΣΥΡΙΖΑ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[OUTPUT.xls]Sheet!$A$319:$A$324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[OUTPUT.xls]Sheet!$C$319:$C$324</c:f>
              <c:numCache>
                <c:formatCode>#,##0.0%</c:formatCode>
                <c:ptCount val="6"/>
                <c:pt idx="0">
                  <c:v>5.3797468354430417E-2</c:v>
                </c:pt>
                <c:pt idx="1">
                  <c:v>0.41600000000000015</c:v>
                </c:pt>
                <c:pt idx="2">
                  <c:v>0.12698412698412698</c:v>
                </c:pt>
                <c:pt idx="3">
                  <c:v>0.29268292682926855</c:v>
                </c:pt>
                <c:pt idx="5">
                  <c:v>0.4642857142857143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121-421E-8886-3E680CC422B0}"/>
            </c:ext>
          </c:extLst>
        </c:ser>
        <c:ser>
          <c:idx val="2"/>
          <c:order val="2"/>
          <c:tx>
            <c:strRef>
              <c:f>[OUTPUT.xls]Sheet!$D$318</c:f>
              <c:strCache>
                <c:ptCount val="1"/>
                <c:pt idx="0">
                  <c:v>ΔΓ/ΔΑ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[OUTPUT.xls]Sheet!$A$319:$A$324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[OUTPUT.xls]Sheet!$D$319:$D$324</c:f>
              <c:numCache>
                <c:formatCode>#,##0.0%</c:formatCode>
                <c:ptCount val="6"/>
                <c:pt idx="0">
                  <c:v>6.9620253164556958E-2</c:v>
                </c:pt>
                <c:pt idx="1">
                  <c:v>0.14400000000000004</c:v>
                </c:pt>
                <c:pt idx="2">
                  <c:v>6.3492063492063502E-2</c:v>
                </c:pt>
                <c:pt idx="3">
                  <c:v>0.19512195121951212</c:v>
                </c:pt>
                <c:pt idx="4">
                  <c:v>0.33333333333333337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121-421E-8886-3E680CC422B0}"/>
            </c:ext>
          </c:extLst>
        </c:ser>
        <c:dLbls>
          <c:showVal val="1"/>
        </c:dLbls>
        <c:gapWidth val="95"/>
        <c:gapDepth val="95"/>
        <c:shape val="box"/>
        <c:axId val="90126208"/>
        <c:axId val="90127744"/>
        <c:axId val="0"/>
      </c:bar3DChart>
      <c:catAx>
        <c:axId val="90126208"/>
        <c:scaling>
          <c:orientation val="maxMin"/>
        </c:scaling>
        <c:axPos val="l"/>
        <c:numFmt formatCode="General" sourceLinked="0"/>
        <c:majorTickMark val="none"/>
        <c:tickLblPos val="nextTo"/>
        <c:crossAx val="90127744"/>
        <c:crosses val="autoZero"/>
        <c:auto val="1"/>
        <c:lblAlgn val="ctr"/>
        <c:lblOffset val="100"/>
      </c:catAx>
      <c:valAx>
        <c:axId val="90127744"/>
        <c:scaling>
          <c:orientation val="minMax"/>
        </c:scaling>
        <c:delete val="1"/>
        <c:axPos val="t"/>
        <c:numFmt formatCode="0%" sourceLinked="1"/>
        <c:tickLblPos val="none"/>
        <c:crossAx val="90126208"/>
        <c:crosses val="autoZero"/>
        <c:crossBetween val="between"/>
      </c:valAx>
    </c:plotArea>
    <c:legend>
      <c:legendPos val="t"/>
    </c:legend>
    <c:plotVisOnly val="1"/>
    <c:dispBlanksAs val="gap"/>
  </c:chart>
  <c:txPr>
    <a:bodyPr/>
    <a:lstStyle/>
    <a:p>
      <a:pPr>
        <a:defRPr sz="1200"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5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AngAx val="1"/>
    </c:view3D>
    <c:plotArea>
      <c:layout/>
      <c:bar3DChart>
        <c:barDir val="bar"/>
        <c:grouping val="percentStacked"/>
        <c:ser>
          <c:idx val="0"/>
          <c:order val="0"/>
          <c:tx>
            <c:strRef>
              <c:f>Sheet!$B$213</c:f>
              <c:strCache>
                <c:ptCount val="1"/>
                <c:pt idx="0">
                  <c:v>Ν.Δ.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Sheet!$A$215:$A$219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Sheet!$B$215:$B$219</c:f>
              <c:numCache>
                <c:formatCode>#,##0.0%</c:formatCode>
                <c:ptCount val="5"/>
                <c:pt idx="0">
                  <c:v>0.3146853146853148</c:v>
                </c:pt>
                <c:pt idx="1">
                  <c:v>0.57142857142857184</c:v>
                </c:pt>
                <c:pt idx="2">
                  <c:v>0.75925925925925941</c:v>
                </c:pt>
                <c:pt idx="3">
                  <c:v>0.91823899371069162</c:v>
                </c:pt>
                <c:pt idx="4">
                  <c:v>0.88235294117647056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550-40B4-864B-BE979835D74E}"/>
            </c:ext>
          </c:extLst>
        </c:ser>
        <c:ser>
          <c:idx val="1"/>
          <c:order val="1"/>
          <c:tx>
            <c:strRef>
              <c:f>Sheet!$C$213</c:f>
              <c:strCache>
                <c:ptCount val="1"/>
                <c:pt idx="0">
                  <c:v>ΣΥΡΙΖΑ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Sheet!$A$215:$A$219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Sheet!$C$215:$C$219</c:f>
              <c:numCache>
                <c:formatCode>#,##0.0%</c:formatCode>
                <c:ptCount val="5"/>
                <c:pt idx="0">
                  <c:v>0.51048951048951063</c:v>
                </c:pt>
                <c:pt idx="1">
                  <c:v>0.31547619047619047</c:v>
                </c:pt>
                <c:pt idx="2">
                  <c:v>0.1388888888888889</c:v>
                </c:pt>
                <c:pt idx="3">
                  <c:v>3.7735849056603793E-2</c:v>
                </c:pt>
                <c:pt idx="4">
                  <c:v>1.9607843137254902E-2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550-40B4-864B-BE979835D74E}"/>
            </c:ext>
          </c:extLst>
        </c:ser>
        <c:ser>
          <c:idx val="2"/>
          <c:order val="2"/>
          <c:tx>
            <c:strRef>
              <c:f>Sheet!$D$213</c:f>
              <c:strCache>
                <c:ptCount val="1"/>
                <c:pt idx="0">
                  <c:v>ΔΓ/ΔΑ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Sheet!$A$215:$A$219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Sheet!$D$215:$D$219</c:f>
              <c:numCache>
                <c:formatCode>#,##0.0%</c:formatCode>
                <c:ptCount val="5"/>
                <c:pt idx="0">
                  <c:v>0.17482517482517484</c:v>
                </c:pt>
                <c:pt idx="1">
                  <c:v>0.11309523809523812</c:v>
                </c:pt>
                <c:pt idx="2">
                  <c:v>0.10185185185185186</c:v>
                </c:pt>
                <c:pt idx="3">
                  <c:v>4.40251572327044E-2</c:v>
                </c:pt>
                <c:pt idx="4">
                  <c:v>9.8039215686274522E-2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550-40B4-864B-BE979835D74E}"/>
            </c:ext>
          </c:extLst>
        </c:ser>
        <c:dLbls>
          <c:showVal val="1"/>
        </c:dLbls>
        <c:gapWidth val="95"/>
        <c:gapDepth val="95"/>
        <c:shape val="box"/>
        <c:axId val="90339968"/>
        <c:axId val="90370432"/>
        <c:axId val="0"/>
      </c:bar3DChart>
      <c:catAx>
        <c:axId val="90339968"/>
        <c:scaling>
          <c:orientation val="minMax"/>
        </c:scaling>
        <c:axPos val="l"/>
        <c:numFmt formatCode="General" sourceLinked="0"/>
        <c:majorTickMark val="none"/>
        <c:tickLblPos val="nextTo"/>
        <c:crossAx val="90370432"/>
        <c:crosses val="autoZero"/>
        <c:auto val="1"/>
        <c:lblAlgn val="ctr"/>
        <c:lblOffset val="100"/>
      </c:catAx>
      <c:valAx>
        <c:axId val="90370432"/>
        <c:scaling>
          <c:orientation val="minMax"/>
        </c:scaling>
        <c:delete val="1"/>
        <c:axPos val="b"/>
        <c:numFmt formatCode="0%" sourceLinked="1"/>
        <c:tickLblPos val="none"/>
        <c:crossAx val="90339968"/>
        <c:crosses val="autoZero"/>
        <c:crossBetween val="between"/>
      </c:valAx>
    </c:plotArea>
    <c:legend>
      <c:legendPos val="t"/>
    </c:legend>
    <c:plotVisOnly val="1"/>
    <c:dispBlanksAs val="gap"/>
  </c:chart>
  <c:txPr>
    <a:bodyPr/>
    <a:lstStyle/>
    <a:p>
      <a:pPr>
        <a:defRPr sz="1200"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5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spPr>
            <a:solidFill>
              <a:schemeClr val="accent2"/>
            </a:solidFill>
          </c:spPr>
          <c:dLbls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>
                    <a:solidFill>
                      <a:schemeClr val="tx2">
                        <a:lumMod val="50000"/>
                      </a:schemeClr>
                    </a:solidFill>
                  </a:defRPr>
                </a:pPr>
                <a:endParaRPr lang="el-GR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Sheet1!$B$237:$B$248</c:f>
              <c:strCache>
                <c:ptCount val="12"/>
                <c:pt idx="0">
                  <c:v>Ν.Δ.</c:v>
                </c:pt>
                <c:pt idx="1">
                  <c:v>ΣΥΡΙΖΑ</c:v>
                </c:pt>
                <c:pt idx="2">
                  <c:v>ΠΑΣΟΚ-ΚΙΝΑΛ</c:v>
                </c:pt>
                <c:pt idx="3">
                  <c:v>ΚΚΕ</c:v>
                </c:pt>
                <c:pt idx="4">
                  <c:v>ΕΛΛΗΝΙΚΗ ΛΥΣΗ</c:v>
                </c:pt>
                <c:pt idx="5">
                  <c:v>ΜΕΡΑ 25</c:v>
                </c:pt>
                <c:pt idx="6">
                  <c:v>ΕΛΛΗΝΕΣ ΕΘΝΙΚΟ ΚΟΜΜΑ</c:v>
                </c:pt>
                <c:pt idx="7">
                  <c:v>ΕΘΝΙΚΗ ΔΗΜΙΟΥΡΓΙΑ</c:v>
                </c:pt>
                <c:pt idx="8">
                  <c:v>ΑΛΛΟ</c:v>
                </c:pt>
                <c:pt idx="9">
                  <c:v>ΛΕΥΚΟ/ΑΚΥΡΟ</c:v>
                </c:pt>
                <c:pt idx="10">
                  <c:v>ΑΠΟΧΗ</c:v>
                </c:pt>
                <c:pt idx="11">
                  <c:v>ΑΝΑΠΟΦΑΣΙΣΤΟΙ</c:v>
                </c:pt>
              </c:strCache>
            </c:strRef>
          </c:cat>
          <c:val>
            <c:numRef>
              <c:f>Sheet1!$E$237:$E$248</c:f>
              <c:numCache>
                <c:formatCode>0.0</c:formatCode>
                <c:ptCount val="12"/>
                <c:pt idx="0">
                  <c:v>32.6</c:v>
                </c:pt>
                <c:pt idx="1">
                  <c:v>24.8</c:v>
                </c:pt>
                <c:pt idx="2">
                  <c:v>10</c:v>
                </c:pt>
                <c:pt idx="3">
                  <c:v>4.5</c:v>
                </c:pt>
                <c:pt idx="4">
                  <c:v>4</c:v>
                </c:pt>
                <c:pt idx="5">
                  <c:v>2.7</c:v>
                </c:pt>
                <c:pt idx="6">
                  <c:v>2.2999999999999998</c:v>
                </c:pt>
                <c:pt idx="7">
                  <c:v>1.1000000000000001</c:v>
                </c:pt>
                <c:pt idx="8">
                  <c:v>2.5</c:v>
                </c:pt>
                <c:pt idx="9">
                  <c:v>1.1217646182125258</c:v>
                </c:pt>
                <c:pt idx="10">
                  <c:v>3.5</c:v>
                </c:pt>
                <c:pt idx="11">
                  <c:v>10.9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F51-4325-9182-881BD2653327}"/>
            </c:ext>
          </c:extLst>
        </c:ser>
        <c:dLbls>
          <c:showVal val="1"/>
        </c:dLbls>
        <c:shape val="box"/>
        <c:axId val="90265088"/>
        <c:axId val="90266624"/>
        <c:axId val="0"/>
      </c:bar3DChart>
      <c:catAx>
        <c:axId val="90265088"/>
        <c:scaling>
          <c:orientation val="minMax"/>
        </c:scaling>
        <c:axPos val="b"/>
        <c:numFmt formatCode="General" sourceLinked="0"/>
        <c:majorTickMark val="none"/>
        <c:tickLblPos val="nextTo"/>
        <c:txPr>
          <a:bodyPr/>
          <a:lstStyle/>
          <a:p>
            <a:pPr>
              <a:defRPr sz="600"/>
            </a:pPr>
            <a:endParaRPr lang="el-GR"/>
          </a:p>
        </c:txPr>
        <c:crossAx val="90266624"/>
        <c:crosses val="autoZero"/>
        <c:auto val="1"/>
        <c:lblAlgn val="ctr"/>
        <c:lblOffset val="100"/>
      </c:catAx>
      <c:valAx>
        <c:axId val="90266624"/>
        <c:scaling>
          <c:orientation val="minMax"/>
        </c:scaling>
        <c:delete val="1"/>
        <c:axPos val="l"/>
        <c:numFmt formatCode="0.0" sourceLinked="1"/>
        <c:tickLblPos val="none"/>
        <c:crossAx val="90265088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200"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5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spPr>
            <a:solidFill>
              <a:schemeClr val="accent2"/>
            </a:solidFill>
          </c:spPr>
          <c:dLbls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chemeClr val="tx2">
                        <a:lumMod val="50000"/>
                      </a:schemeClr>
                    </a:solidFill>
                  </a:defRPr>
                </a:pPr>
                <a:endParaRPr lang="el-GR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Sheet1!$B$254:$B$263</c:f>
              <c:strCache>
                <c:ptCount val="10"/>
                <c:pt idx="0">
                  <c:v>Ν.Δ.</c:v>
                </c:pt>
                <c:pt idx="1">
                  <c:v>ΣΥΡΙΖΑ</c:v>
                </c:pt>
                <c:pt idx="2">
                  <c:v>ΠΑΣΟΚ-ΚΙΝΑΛ</c:v>
                </c:pt>
                <c:pt idx="3">
                  <c:v>ΚΚΕ</c:v>
                </c:pt>
                <c:pt idx="4">
                  <c:v>ΕΛΛΗΝΙΚΗ ΛΥΣΗ</c:v>
                </c:pt>
                <c:pt idx="5">
                  <c:v>ΜΕΡΑ 25</c:v>
                </c:pt>
                <c:pt idx="6">
                  <c:v>ΕΛΛΗΝΕΣ ΕΘΝΙΚΟ ΚΟΜΜΑ</c:v>
                </c:pt>
                <c:pt idx="7">
                  <c:v>ΕΘΝΙΚΗ ΔΗΜΙΟΥΡΓΙΑ</c:v>
                </c:pt>
                <c:pt idx="8">
                  <c:v>ΑΛΛΟ</c:v>
                </c:pt>
                <c:pt idx="9">
                  <c:v>ΑΝΑΠΟΦΑΣΙΣΤΟΙ</c:v>
                </c:pt>
              </c:strCache>
            </c:strRef>
          </c:cat>
          <c:val>
            <c:numRef>
              <c:f>Sheet1!$E$254:$E$263</c:f>
              <c:numCache>
                <c:formatCode>0.0</c:formatCode>
                <c:ptCount val="10"/>
                <c:pt idx="0">
                  <c:v>34.171907756813397</c:v>
                </c:pt>
                <c:pt idx="1">
                  <c:v>25.995807127882607</c:v>
                </c:pt>
                <c:pt idx="2">
                  <c:v>10.482180293501054</c:v>
                </c:pt>
                <c:pt idx="3">
                  <c:v>4.7169811320754693</c:v>
                </c:pt>
                <c:pt idx="4">
                  <c:v>4.1928721174004169</c:v>
                </c:pt>
                <c:pt idx="5">
                  <c:v>2.8301886792452819</c:v>
                </c:pt>
                <c:pt idx="6">
                  <c:v>2.4109014675052407</c:v>
                </c:pt>
                <c:pt idx="7">
                  <c:v>1.1530398322851154</c:v>
                </c:pt>
                <c:pt idx="8">
                  <c:v>2.6205450733752609</c:v>
                </c:pt>
                <c:pt idx="9">
                  <c:v>11.425576519916149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49A-4740-A8D0-2BA6165414A5}"/>
            </c:ext>
          </c:extLst>
        </c:ser>
        <c:dLbls>
          <c:showVal val="1"/>
        </c:dLbls>
        <c:shape val="box"/>
        <c:axId val="90443776"/>
        <c:axId val="90445312"/>
        <c:axId val="0"/>
      </c:bar3DChart>
      <c:catAx>
        <c:axId val="90443776"/>
        <c:scaling>
          <c:orientation val="minMax"/>
        </c:scaling>
        <c:axPos val="b"/>
        <c:numFmt formatCode="General" sourceLinked="0"/>
        <c:majorTickMark val="none"/>
        <c:tickLblPos val="nextTo"/>
        <c:txPr>
          <a:bodyPr/>
          <a:lstStyle/>
          <a:p>
            <a:pPr>
              <a:defRPr sz="800"/>
            </a:pPr>
            <a:endParaRPr lang="el-GR"/>
          </a:p>
        </c:txPr>
        <c:crossAx val="90445312"/>
        <c:crosses val="autoZero"/>
        <c:auto val="1"/>
        <c:lblAlgn val="ctr"/>
        <c:lblOffset val="100"/>
      </c:catAx>
      <c:valAx>
        <c:axId val="90445312"/>
        <c:scaling>
          <c:orientation val="minMax"/>
        </c:scaling>
        <c:delete val="1"/>
        <c:axPos val="l"/>
        <c:numFmt formatCode="0.0" sourceLinked="1"/>
        <c:tickLblPos val="none"/>
        <c:crossAx val="90443776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5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spPr>
            <a:solidFill>
              <a:schemeClr val="accent2"/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Sheet1!$B$3:$B$13</c:f>
              <c:strCache>
                <c:ptCount val="11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  <c:pt idx="6">
                  <c:v>ΆΛΛΟ</c:v>
                </c:pt>
                <c:pt idx="7">
                  <c:v>ΛΕΥΚΟ</c:v>
                </c:pt>
                <c:pt idx="8">
                  <c:v>ΆΚΥΡΟ</c:v>
                </c:pt>
                <c:pt idx="9">
                  <c:v>ΑΠΟΧΗ</c:v>
                </c:pt>
                <c:pt idx="10">
                  <c:v>ΔΓ/ΔΑ</c:v>
                </c:pt>
              </c:strCache>
            </c:strRef>
          </c:cat>
          <c:val>
            <c:numRef>
              <c:f>Sheet1!$E$3:$E$13</c:f>
              <c:numCache>
                <c:formatCode>0.0</c:formatCode>
                <c:ptCount val="11"/>
                <c:pt idx="0">
                  <c:v>21.325078464250389</c:v>
                </c:pt>
                <c:pt idx="1">
                  <c:v>21.29498258738554</c:v>
                </c:pt>
                <c:pt idx="2">
                  <c:v>4.9959155595683367</c:v>
                </c:pt>
                <c:pt idx="3">
                  <c:v>2.3990713272281687</c:v>
                </c:pt>
                <c:pt idx="4">
                  <c:v>5.8686959886495549</c:v>
                </c:pt>
                <c:pt idx="5">
                  <c:v>1.7971537899307799</c:v>
                </c:pt>
                <c:pt idx="6">
                  <c:v>7.9</c:v>
                </c:pt>
                <c:pt idx="7">
                  <c:v>2.5796465884173871</c:v>
                </c:pt>
                <c:pt idx="8">
                  <c:v>0.85988219613912931</c:v>
                </c:pt>
                <c:pt idx="9">
                  <c:v>12.468291844017369</c:v>
                </c:pt>
                <c:pt idx="10">
                  <c:v>18.487467216991266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F0C-4F66-99BE-E0461FA5A6E2}"/>
            </c:ext>
          </c:extLst>
        </c:ser>
        <c:dLbls>
          <c:showVal val="1"/>
        </c:dLbls>
        <c:shape val="box"/>
        <c:axId val="90588288"/>
        <c:axId val="90589824"/>
        <c:axId val="0"/>
      </c:bar3DChart>
      <c:catAx>
        <c:axId val="90588288"/>
        <c:scaling>
          <c:orientation val="minMax"/>
        </c:scaling>
        <c:axPos val="b"/>
        <c:numFmt formatCode="General" sourceLinked="0"/>
        <c:majorTickMark val="none"/>
        <c:tickLblPos val="nextTo"/>
        <c:crossAx val="90589824"/>
        <c:crosses val="autoZero"/>
        <c:auto val="1"/>
        <c:lblAlgn val="ctr"/>
        <c:lblOffset val="100"/>
      </c:catAx>
      <c:valAx>
        <c:axId val="90589824"/>
        <c:scaling>
          <c:orientation val="minMax"/>
        </c:scaling>
        <c:delete val="1"/>
        <c:axPos val="l"/>
        <c:numFmt formatCode="0.0" sourceLinked="1"/>
        <c:tickLblPos val="none"/>
        <c:crossAx val="90588288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5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spPr>
            <a:solidFill>
              <a:schemeClr val="accent2"/>
            </a:solidFill>
          </c:spPr>
          <c:dLbls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l-GR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Sheet1!$B$276:$B$286</c:f>
              <c:strCache>
                <c:ptCount val="11"/>
                <c:pt idx="0">
                  <c:v>Ν.Δ.</c:v>
                </c:pt>
                <c:pt idx="1">
                  <c:v>ΣΥΡΙΖΑ</c:v>
                </c:pt>
                <c:pt idx="2">
                  <c:v>ΠΑΣΟΚ-ΚΙΝΑΛ</c:v>
                </c:pt>
                <c:pt idx="3">
                  <c:v>ΚΚΕ</c:v>
                </c:pt>
                <c:pt idx="4">
                  <c:v>ΕΛΛΗΝΙΚΗ ΛΥΣΗ</c:v>
                </c:pt>
                <c:pt idx="5">
                  <c:v>ΜΕΡΑ 25</c:v>
                </c:pt>
                <c:pt idx="6">
                  <c:v>ΕΛΛΗΝΕΣ ΕΘΝΙΚΟ ΚΟΜΜΑ</c:v>
                </c:pt>
                <c:pt idx="7">
                  <c:v>ΑΛΛΟ</c:v>
                </c:pt>
                <c:pt idx="8">
                  <c:v>ΛΕΥΚΟ/ΑΚΥΡΟ</c:v>
                </c:pt>
                <c:pt idx="9">
                  <c:v>ΑΠΟΧΗ</c:v>
                </c:pt>
                <c:pt idx="10">
                  <c:v>ΑΝΑΠΟΦΑΣΙΣΤΟΙ</c:v>
                </c:pt>
              </c:strCache>
            </c:strRef>
          </c:cat>
          <c:val>
            <c:numRef>
              <c:f>Sheet1!$E$276:$E$286</c:f>
              <c:numCache>
                <c:formatCode>0.0</c:formatCode>
                <c:ptCount val="11"/>
                <c:pt idx="0">
                  <c:v>35.1</c:v>
                </c:pt>
                <c:pt idx="1">
                  <c:v>26.2</c:v>
                </c:pt>
                <c:pt idx="2">
                  <c:v>8.8000000000000007</c:v>
                </c:pt>
                <c:pt idx="3">
                  <c:v>4.2</c:v>
                </c:pt>
                <c:pt idx="4">
                  <c:v>3.6</c:v>
                </c:pt>
                <c:pt idx="5">
                  <c:v>2.2000000000000002</c:v>
                </c:pt>
                <c:pt idx="6">
                  <c:v>1.9000000000000001</c:v>
                </c:pt>
                <c:pt idx="7">
                  <c:v>2.9</c:v>
                </c:pt>
                <c:pt idx="8">
                  <c:v>1.1000000000000001</c:v>
                </c:pt>
                <c:pt idx="9">
                  <c:v>3.2</c:v>
                </c:pt>
                <c:pt idx="10">
                  <c:v>10.8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B74-4480-A9C6-2721D18043AA}"/>
            </c:ext>
          </c:extLst>
        </c:ser>
        <c:dLbls>
          <c:showVal val="1"/>
        </c:dLbls>
        <c:shape val="box"/>
        <c:axId val="90671744"/>
        <c:axId val="90685824"/>
        <c:axId val="0"/>
      </c:bar3DChart>
      <c:catAx>
        <c:axId val="90671744"/>
        <c:scaling>
          <c:orientation val="minMax"/>
        </c:scaling>
        <c:axPos val="b"/>
        <c:numFmt formatCode="General" sourceLinked="0"/>
        <c:majorTickMark val="none"/>
        <c:tickLblPos val="nextTo"/>
        <c:txPr>
          <a:bodyPr/>
          <a:lstStyle/>
          <a:p>
            <a:pPr>
              <a:defRPr sz="600"/>
            </a:pPr>
            <a:endParaRPr lang="el-GR"/>
          </a:p>
        </c:txPr>
        <c:crossAx val="90685824"/>
        <c:crosses val="autoZero"/>
        <c:auto val="1"/>
        <c:lblAlgn val="ctr"/>
        <c:lblOffset val="100"/>
      </c:catAx>
      <c:valAx>
        <c:axId val="90685824"/>
        <c:scaling>
          <c:orientation val="minMax"/>
        </c:scaling>
        <c:delete val="1"/>
        <c:axPos val="l"/>
        <c:numFmt formatCode="0.0" sourceLinked="1"/>
        <c:tickLblPos val="none"/>
        <c:crossAx val="90671744"/>
        <c:crosses val="autoZero"/>
        <c:crossBetween val="between"/>
      </c:valAx>
    </c:plotArea>
    <c:plotVisOnly val="1"/>
    <c:dispBlanksAs val="gap"/>
  </c:chart>
  <c:txPr>
    <a:bodyPr/>
    <a:lstStyle/>
    <a:p>
      <a:pPr>
        <a:defRPr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5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spPr>
            <a:solidFill>
              <a:schemeClr val="accent2"/>
            </a:solidFill>
          </c:spPr>
          <c:dLbls>
            <c:spPr>
              <a:solidFill>
                <a:schemeClr val="bg1"/>
              </a:solidFill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Sheet1!$B$292:$B$300</c:f>
              <c:strCache>
                <c:ptCount val="9"/>
                <c:pt idx="0">
                  <c:v>Ν.Δ.</c:v>
                </c:pt>
                <c:pt idx="1">
                  <c:v>ΣΥΡΙΖΑ</c:v>
                </c:pt>
                <c:pt idx="2">
                  <c:v>ΠΑΣΟΚ-ΚΙΝΑΛ</c:v>
                </c:pt>
                <c:pt idx="3">
                  <c:v>ΚΚΕ</c:v>
                </c:pt>
                <c:pt idx="4">
                  <c:v>ΕΛΛΗΝΙΚΗ ΛΥΣΗ</c:v>
                </c:pt>
                <c:pt idx="5">
                  <c:v>ΜΕΡΑ 25</c:v>
                </c:pt>
                <c:pt idx="6">
                  <c:v>ΕΛΛΗΝΕΣ ΕΘΝΙΚΟ ΚΟΜΜΑ</c:v>
                </c:pt>
                <c:pt idx="7">
                  <c:v>ΑΛΛΟ</c:v>
                </c:pt>
                <c:pt idx="8">
                  <c:v>ΑΝΑΠΟΦΑΣΙΣΤΟΙ</c:v>
                </c:pt>
              </c:strCache>
            </c:strRef>
          </c:cat>
          <c:val>
            <c:numRef>
              <c:f>Sheet1!$E$292:$E$300</c:f>
              <c:numCache>
                <c:formatCode>0.0</c:formatCode>
                <c:ptCount val="9"/>
                <c:pt idx="0">
                  <c:v>36.67711598746083</c:v>
                </c:pt>
                <c:pt idx="1">
                  <c:v>27.377220480668754</c:v>
                </c:pt>
                <c:pt idx="2">
                  <c:v>9.1954022988505777</c:v>
                </c:pt>
                <c:pt idx="3">
                  <c:v>4.3887147335423196</c:v>
                </c:pt>
                <c:pt idx="4">
                  <c:v>3.761755485893417</c:v>
                </c:pt>
                <c:pt idx="5">
                  <c:v>2.298850574712644</c:v>
                </c:pt>
                <c:pt idx="6">
                  <c:v>1.9853709508881923</c:v>
                </c:pt>
                <c:pt idx="7">
                  <c:v>3.0303030303030303</c:v>
                </c:pt>
                <c:pt idx="8">
                  <c:v>11.285266457680255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6CC-4DA3-9277-5B216F8C2434}"/>
            </c:ext>
          </c:extLst>
        </c:ser>
        <c:dLbls>
          <c:showVal val="1"/>
        </c:dLbls>
        <c:shape val="box"/>
        <c:axId val="90764032"/>
        <c:axId val="90765568"/>
        <c:axId val="0"/>
      </c:bar3DChart>
      <c:catAx>
        <c:axId val="90764032"/>
        <c:scaling>
          <c:orientation val="minMax"/>
        </c:scaling>
        <c:axPos val="b"/>
        <c:numFmt formatCode="General" sourceLinked="0"/>
        <c:majorTickMark val="none"/>
        <c:tickLblPos val="nextTo"/>
        <c:txPr>
          <a:bodyPr/>
          <a:lstStyle/>
          <a:p>
            <a:pPr>
              <a:defRPr sz="800"/>
            </a:pPr>
            <a:endParaRPr lang="el-GR"/>
          </a:p>
        </c:txPr>
        <c:crossAx val="90765568"/>
        <c:crosses val="autoZero"/>
        <c:auto val="1"/>
        <c:lblAlgn val="ctr"/>
        <c:lblOffset val="100"/>
      </c:catAx>
      <c:valAx>
        <c:axId val="90765568"/>
        <c:scaling>
          <c:orientation val="minMax"/>
        </c:scaling>
        <c:delete val="1"/>
        <c:axPos val="l"/>
        <c:numFmt formatCode="0.0" sourceLinked="1"/>
        <c:tickLblPos val="none"/>
        <c:crossAx val="90764032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200"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0.14132393274887559"/>
          <c:y val="8.4480766747623295E-2"/>
          <c:w val="0.84433914968840063"/>
          <c:h val="0.88903088480753856"/>
        </c:manualLayout>
      </c:layout>
      <c:bar3DChart>
        <c:barDir val="bar"/>
        <c:grouping val="percentStacked"/>
        <c:ser>
          <c:idx val="0"/>
          <c:order val="0"/>
          <c:tx>
            <c:strRef>
              <c:f>[OUTPUT.xls]Sheet!$B$24</c:f>
              <c:strCache>
                <c:ptCount val="1"/>
                <c:pt idx="0">
                  <c:v>Η Διεθνής συγκυρία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[OUTPUT.xls]Sheet!$A$25:$A$30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[OUTPUT.xls]Sheet!$B$25:$B$30</c:f>
              <c:numCache>
                <c:formatCode>#,##0.0%</c:formatCode>
                <c:ptCount val="6"/>
                <c:pt idx="0">
                  <c:v>0.6624605678233435</c:v>
                </c:pt>
                <c:pt idx="1">
                  <c:v>0.23904382470119528</c:v>
                </c:pt>
                <c:pt idx="2">
                  <c:v>0.51562500000000022</c:v>
                </c:pt>
                <c:pt idx="3">
                  <c:v>0.14285714285714296</c:v>
                </c:pt>
                <c:pt idx="4">
                  <c:v>0.26666666666666677</c:v>
                </c:pt>
                <c:pt idx="5">
                  <c:v>0.22222222222222221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14D-466D-A40F-4BFF76204C56}"/>
            </c:ext>
          </c:extLst>
        </c:ser>
        <c:ser>
          <c:idx val="1"/>
          <c:order val="1"/>
          <c:tx>
            <c:strRef>
              <c:f>[OUTPUT.xls]Sheet!$C$24</c:f>
              <c:strCache>
                <c:ptCount val="1"/>
                <c:pt idx="0">
                  <c:v>Η Κυβερνητική Πολιτική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[OUTPUT.xls]Sheet!$A$25:$A$30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[OUTPUT.xls]Sheet!$C$25:$C$30</c:f>
              <c:numCache>
                <c:formatCode>#,##0.0%</c:formatCode>
                <c:ptCount val="6"/>
                <c:pt idx="0">
                  <c:v>0.23028391167192433</c:v>
                </c:pt>
                <c:pt idx="1">
                  <c:v>0.65737051792828705</c:v>
                </c:pt>
                <c:pt idx="2">
                  <c:v>0.34375</c:v>
                </c:pt>
                <c:pt idx="3">
                  <c:v>0.69047619047619069</c:v>
                </c:pt>
                <c:pt idx="4">
                  <c:v>0.6000000000000002</c:v>
                </c:pt>
                <c:pt idx="5">
                  <c:v>0.70370370370370372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14D-466D-A40F-4BFF76204C56}"/>
            </c:ext>
          </c:extLst>
        </c:ser>
        <c:ser>
          <c:idx val="2"/>
          <c:order val="2"/>
          <c:tx>
            <c:strRef>
              <c:f>[OUTPUT.xls]Sheet!$D$24</c:f>
              <c:strCache>
                <c:ptCount val="1"/>
                <c:pt idx="0">
                  <c:v>Άλλο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[OUTPUT.xls]Sheet!$A$25:$A$30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[OUTPUT.xls]Sheet!$D$25:$D$30</c:f>
              <c:numCache>
                <c:formatCode>#,##0.0%</c:formatCode>
                <c:ptCount val="6"/>
                <c:pt idx="0">
                  <c:v>7.5709779179810754E-2</c:v>
                </c:pt>
                <c:pt idx="1">
                  <c:v>6.7729083665338669E-2</c:v>
                </c:pt>
                <c:pt idx="2">
                  <c:v>7.8125E-2</c:v>
                </c:pt>
                <c:pt idx="3">
                  <c:v>0.16666666666666669</c:v>
                </c:pt>
                <c:pt idx="4">
                  <c:v>0.13333333333333339</c:v>
                </c:pt>
                <c:pt idx="5">
                  <c:v>7.407407407407407E-2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14D-466D-A40F-4BFF76204C56}"/>
            </c:ext>
          </c:extLst>
        </c:ser>
        <c:ser>
          <c:idx val="3"/>
          <c:order val="3"/>
          <c:tx>
            <c:strRef>
              <c:f>[OUTPUT.xls]Sheet!$E$24</c:f>
              <c:strCache>
                <c:ptCount val="1"/>
                <c:pt idx="0">
                  <c:v>ΔΓ/ΔΑ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[OUTPUT.xls]Sheet!$A$25:$A$30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[OUTPUT.xls]Sheet!$E$25:$E$30</c:f>
              <c:numCache>
                <c:formatCode>#,##0.0%</c:formatCode>
                <c:ptCount val="6"/>
                <c:pt idx="0">
                  <c:v>3.1545741324921148E-2</c:v>
                </c:pt>
                <c:pt idx="1">
                  <c:v>3.5856573705179293E-2</c:v>
                </c:pt>
                <c:pt idx="2">
                  <c:v>6.25E-2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D14D-466D-A40F-4BFF76204C56}"/>
            </c:ext>
          </c:extLst>
        </c:ser>
        <c:dLbls>
          <c:showVal val="1"/>
        </c:dLbls>
        <c:gapWidth val="95"/>
        <c:gapDepth val="95"/>
        <c:shape val="box"/>
        <c:axId val="80119680"/>
        <c:axId val="80121216"/>
        <c:axId val="0"/>
      </c:bar3DChart>
      <c:catAx>
        <c:axId val="80119680"/>
        <c:scaling>
          <c:orientation val="maxMin"/>
        </c:scaling>
        <c:axPos val="l"/>
        <c:numFmt formatCode="General" sourceLinked="0"/>
        <c:majorTickMark val="none"/>
        <c:tickLblPos val="nextTo"/>
        <c:crossAx val="80121216"/>
        <c:crosses val="autoZero"/>
        <c:auto val="1"/>
        <c:lblAlgn val="ctr"/>
        <c:lblOffset val="100"/>
      </c:catAx>
      <c:valAx>
        <c:axId val="80121216"/>
        <c:scaling>
          <c:orientation val="minMax"/>
        </c:scaling>
        <c:delete val="1"/>
        <c:axPos val="t"/>
        <c:numFmt formatCode="0%" sourceLinked="1"/>
        <c:tickLblPos val="none"/>
        <c:crossAx val="80119680"/>
        <c:crosses val="autoZero"/>
        <c:crossBetween val="between"/>
      </c:valAx>
    </c:plotArea>
    <c:legend>
      <c:legendPos val="t"/>
      <c:layout/>
    </c:legend>
    <c:plotVisOnly val="1"/>
    <c:dispBlanksAs val="gap"/>
  </c:chart>
  <c:txPr>
    <a:bodyPr/>
    <a:lstStyle/>
    <a:p>
      <a:pPr>
        <a:defRPr sz="1200"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AngAx val="1"/>
    </c:view3D>
    <c:plotArea>
      <c:layout/>
      <c:bar3DChart>
        <c:barDir val="bar"/>
        <c:grouping val="percentStacked"/>
        <c:ser>
          <c:idx val="0"/>
          <c:order val="0"/>
          <c:tx>
            <c:strRef>
              <c:f>Sheet!$B$17</c:f>
              <c:strCache>
                <c:ptCount val="1"/>
                <c:pt idx="0">
                  <c:v>Η Διεθνής συγκυρία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Sheet!$A$19:$A$23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Sheet!$B$19:$B$23</c:f>
              <c:numCache>
                <c:formatCode>#,##0.0%</c:formatCode>
                <c:ptCount val="5"/>
                <c:pt idx="0">
                  <c:v>0.12587412587412586</c:v>
                </c:pt>
                <c:pt idx="1">
                  <c:v>0.23809523809523825</c:v>
                </c:pt>
                <c:pt idx="2">
                  <c:v>0.53240740740740744</c:v>
                </c:pt>
                <c:pt idx="3">
                  <c:v>0.73750000000000004</c:v>
                </c:pt>
                <c:pt idx="4">
                  <c:v>0.5588235294117645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E63-446A-8C64-4718575C5378}"/>
            </c:ext>
          </c:extLst>
        </c:ser>
        <c:ser>
          <c:idx val="1"/>
          <c:order val="1"/>
          <c:tx>
            <c:strRef>
              <c:f>Sheet!$C$17</c:f>
              <c:strCache>
                <c:ptCount val="1"/>
                <c:pt idx="0">
                  <c:v>Η Κυβερνητική Πολιτική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Sheet!$A$19:$A$23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Sheet!$C$19:$C$23</c:f>
              <c:numCache>
                <c:formatCode>#,##0.0%</c:formatCode>
                <c:ptCount val="5"/>
                <c:pt idx="0">
                  <c:v>0.77622377622377681</c:v>
                </c:pt>
                <c:pt idx="1">
                  <c:v>0.61904761904761929</c:v>
                </c:pt>
                <c:pt idx="2">
                  <c:v>0.38425925925925941</c:v>
                </c:pt>
                <c:pt idx="3">
                  <c:v>0.17500000000000004</c:v>
                </c:pt>
                <c:pt idx="4">
                  <c:v>0.28431372549019607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E63-446A-8C64-4718575C5378}"/>
            </c:ext>
          </c:extLst>
        </c:ser>
        <c:ser>
          <c:idx val="2"/>
          <c:order val="2"/>
          <c:tx>
            <c:strRef>
              <c:f>Sheet!$D$17</c:f>
              <c:strCache>
                <c:ptCount val="1"/>
                <c:pt idx="0">
                  <c:v>Άλλο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Sheet!$A$19:$A$23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Sheet!$D$19:$D$23</c:f>
              <c:numCache>
                <c:formatCode>#,##0.0%</c:formatCode>
                <c:ptCount val="5"/>
                <c:pt idx="0">
                  <c:v>9.0909090909090981E-2</c:v>
                </c:pt>
                <c:pt idx="1">
                  <c:v>0.11309523809523812</c:v>
                </c:pt>
                <c:pt idx="2">
                  <c:v>6.0185185185185161E-2</c:v>
                </c:pt>
                <c:pt idx="3">
                  <c:v>7.5000000000000011E-2</c:v>
                </c:pt>
                <c:pt idx="4">
                  <c:v>0.10784313725490199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E63-446A-8C64-4718575C5378}"/>
            </c:ext>
          </c:extLst>
        </c:ser>
        <c:ser>
          <c:idx val="3"/>
          <c:order val="3"/>
          <c:tx>
            <c:strRef>
              <c:f>Sheet!$E$17</c:f>
              <c:strCache>
                <c:ptCount val="1"/>
                <c:pt idx="0">
                  <c:v>ΔΓ/ΔΑ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Sheet!$A$19:$A$23</c:f>
              <c:strCache>
                <c:ptCount val="5"/>
                <c:pt idx="0">
                  <c:v>ΑΡΙΣΤΕΡΑ</c:v>
                </c:pt>
                <c:pt idx="1">
                  <c:v>ΚΕΝΤΡΟΑΡΙΣΤΕΡΑ</c:v>
                </c:pt>
                <c:pt idx="2">
                  <c:v>ΚΕΝΤΡΟ</c:v>
                </c:pt>
                <c:pt idx="3">
                  <c:v>ΚΕΝΤΡΟΔΕΞΙΑ</c:v>
                </c:pt>
                <c:pt idx="4">
                  <c:v>ΔΕΞΙΑ</c:v>
                </c:pt>
              </c:strCache>
            </c:strRef>
          </c:cat>
          <c:val>
            <c:numRef>
              <c:f>Sheet!$E$19:$E$23</c:f>
              <c:numCache>
                <c:formatCode>#,##0.0%</c:formatCode>
                <c:ptCount val="5"/>
                <c:pt idx="0">
                  <c:v>6.9930069930069947E-3</c:v>
                </c:pt>
                <c:pt idx="1">
                  <c:v>2.9761904761904774E-2</c:v>
                </c:pt>
                <c:pt idx="2">
                  <c:v>2.3148148148148147E-2</c:v>
                </c:pt>
                <c:pt idx="3">
                  <c:v>1.2500000000000001E-2</c:v>
                </c:pt>
                <c:pt idx="4">
                  <c:v>4.9019607843137317E-2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6E63-446A-8C64-4718575C5378}"/>
            </c:ext>
          </c:extLst>
        </c:ser>
        <c:dLbls>
          <c:showVal val="1"/>
        </c:dLbls>
        <c:gapWidth val="95"/>
        <c:gapDepth val="95"/>
        <c:shape val="box"/>
        <c:axId val="80179584"/>
        <c:axId val="80181120"/>
        <c:axId val="0"/>
      </c:bar3DChart>
      <c:catAx>
        <c:axId val="80179584"/>
        <c:scaling>
          <c:orientation val="minMax"/>
        </c:scaling>
        <c:axPos val="l"/>
        <c:numFmt formatCode="General" sourceLinked="0"/>
        <c:majorTickMark val="none"/>
        <c:tickLblPos val="nextTo"/>
        <c:crossAx val="80181120"/>
        <c:crosses val="autoZero"/>
        <c:auto val="1"/>
        <c:lblAlgn val="ctr"/>
        <c:lblOffset val="100"/>
      </c:catAx>
      <c:valAx>
        <c:axId val="80181120"/>
        <c:scaling>
          <c:orientation val="minMax"/>
        </c:scaling>
        <c:delete val="1"/>
        <c:axPos val="b"/>
        <c:numFmt formatCode="0%" sourceLinked="1"/>
        <c:tickLblPos val="none"/>
        <c:crossAx val="80179584"/>
        <c:crosses val="autoZero"/>
        <c:crossBetween val="between"/>
      </c:valAx>
    </c:plotArea>
    <c:legend>
      <c:legendPos val="t"/>
      <c:layout/>
    </c:legend>
    <c:plotVisOnly val="1"/>
    <c:dispBlanksAs val="gap"/>
  </c:chart>
  <c:txPr>
    <a:bodyPr/>
    <a:lstStyle/>
    <a:p>
      <a:pPr>
        <a:defRPr sz="1200"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numFmt formatCode="0.0%" sourceLinked="0"/>
            <c:spPr>
              <a:noFill/>
              <a:ln>
                <a:noFill/>
              </a:ln>
              <a:effectLst/>
            </c:spPr>
            <c:showPercent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Sheet1!$B$40:$B$44</c:f>
              <c:strCache>
                <c:ptCount val="5"/>
                <c:pt idx="0">
                  <c:v>ΘΕΤΙΚΑ</c:v>
                </c:pt>
                <c:pt idx="1">
                  <c:v>ΜΑΛΛΟΝ ΘΕΤΙΚΑ</c:v>
                </c:pt>
                <c:pt idx="2">
                  <c:v>ΜΑΛΛΟΝ ΑΡΝΗΤΙΚΑ</c:v>
                </c:pt>
                <c:pt idx="3">
                  <c:v>ΑΡΝΗΤΙΚΑ</c:v>
                </c:pt>
                <c:pt idx="4">
                  <c:v>ΔΓ/ΔΑ</c:v>
                </c:pt>
              </c:strCache>
            </c:strRef>
          </c:cat>
          <c:val>
            <c:numRef>
              <c:f>Sheet1!$E$40:$E$44</c:f>
              <c:numCache>
                <c:formatCode>0.0</c:formatCode>
                <c:ptCount val="5"/>
                <c:pt idx="0">
                  <c:v>20.971732326494159</c:v>
                </c:pt>
                <c:pt idx="1">
                  <c:v>17.249739182274318</c:v>
                </c:pt>
                <c:pt idx="2">
                  <c:v>13.333995727557239</c:v>
                </c:pt>
                <c:pt idx="3">
                  <c:v>43.188434596850286</c:v>
                </c:pt>
                <c:pt idx="4">
                  <c:v>5.2560981668239783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339-48DC-8405-7F1099895BDB}"/>
            </c:ext>
          </c:extLst>
        </c:ser>
        <c:dLbls>
          <c:showPercent val="1"/>
        </c:dLbls>
      </c:pie3DChart>
    </c:plotArea>
    <c:legend>
      <c:legendPos val="t"/>
      <c:layout/>
      <c:txPr>
        <a:bodyPr/>
        <a:lstStyle/>
        <a:p>
          <a:pPr rtl="0">
            <a:defRPr/>
          </a:pPr>
          <a:endParaRPr lang="el-GR"/>
        </a:p>
      </c:txPr>
    </c:legend>
    <c:plotVisOnly val="1"/>
    <c:dispBlanksAs val="zero"/>
  </c:chart>
  <c:txPr>
    <a:bodyPr/>
    <a:lstStyle/>
    <a:p>
      <a:pPr>
        <a:defRPr sz="1200"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l-GR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0.17831656673414356"/>
          <c:y val="6.9296682196496456E-2"/>
          <c:w val="0.81255994027139578"/>
          <c:h val="0.89659174711507961"/>
        </c:manualLayout>
      </c:layout>
      <c:bar3DChart>
        <c:barDir val="bar"/>
        <c:grouping val="percentStacked"/>
        <c:ser>
          <c:idx val="0"/>
          <c:order val="0"/>
          <c:tx>
            <c:strRef>
              <c:f>[OUTPUT.xls]Sheet!$B$45</c:f>
              <c:strCache>
                <c:ptCount val="1"/>
                <c:pt idx="0">
                  <c:v>ΘΕΤΙΚΑ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[OUTPUT.xls]Sheet!$A$46:$A$51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[OUTPUT.xls]Sheet!$B$46:$B$51</c:f>
              <c:numCache>
                <c:formatCode>#,##0.0%</c:formatCode>
                <c:ptCount val="6"/>
                <c:pt idx="0">
                  <c:v>0.4353312302839118</c:v>
                </c:pt>
                <c:pt idx="1">
                  <c:v>8.0321285140562262E-2</c:v>
                </c:pt>
                <c:pt idx="2">
                  <c:v>0.17460317460317457</c:v>
                </c:pt>
                <c:pt idx="3">
                  <c:v>4.7619047619047623E-2</c:v>
                </c:pt>
                <c:pt idx="5">
                  <c:v>7.407407407407407E-2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252-4572-921B-F1A431B11D9D}"/>
            </c:ext>
          </c:extLst>
        </c:ser>
        <c:ser>
          <c:idx val="1"/>
          <c:order val="1"/>
          <c:tx>
            <c:strRef>
              <c:f>[OUTPUT.xls]Sheet!$C$45</c:f>
              <c:strCache>
                <c:ptCount val="1"/>
                <c:pt idx="0">
                  <c:v>ΜΑΛΛΟΝ ΘΕΤΙΚΑ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[OUTPUT.xls]Sheet!$A$46:$A$51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[OUTPUT.xls]Sheet!$C$46:$C$51</c:f>
              <c:numCache>
                <c:formatCode>#,##0.0%</c:formatCode>
                <c:ptCount val="6"/>
                <c:pt idx="0">
                  <c:v>0.24921135646687709</c:v>
                </c:pt>
                <c:pt idx="1">
                  <c:v>0.10040160642570282</c:v>
                </c:pt>
                <c:pt idx="2">
                  <c:v>0.3492063492063493</c:v>
                </c:pt>
                <c:pt idx="3">
                  <c:v>9.5238095238095247E-2</c:v>
                </c:pt>
                <c:pt idx="4">
                  <c:v>0.26666666666666677</c:v>
                </c:pt>
                <c:pt idx="5">
                  <c:v>0.14814814814814822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252-4572-921B-F1A431B11D9D}"/>
            </c:ext>
          </c:extLst>
        </c:ser>
        <c:ser>
          <c:idx val="2"/>
          <c:order val="2"/>
          <c:tx>
            <c:strRef>
              <c:f>[OUTPUT.xls]Sheet!$D$45</c:f>
              <c:strCache>
                <c:ptCount val="1"/>
                <c:pt idx="0">
                  <c:v>ΜΑΛΛΟΝ ΑΡΝΗΤΙΚΑ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[OUTPUT.xls]Sheet!$A$46:$A$51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[OUTPUT.xls]Sheet!$D$46:$D$51</c:f>
              <c:numCache>
                <c:formatCode>#,##0.0%</c:formatCode>
                <c:ptCount val="6"/>
                <c:pt idx="0">
                  <c:v>6.9400630914826553E-2</c:v>
                </c:pt>
                <c:pt idx="1">
                  <c:v>0.15662650602409639</c:v>
                </c:pt>
                <c:pt idx="2">
                  <c:v>0.1111111111111111</c:v>
                </c:pt>
                <c:pt idx="3">
                  <c:v>0.19047619047619058</c:v>
                </c:pt>
                <c:pt idx="4">
                  <c:v>0.33333333333333337</c:v>
                </c:pt>
                <c:pt idx="5">
                  <c:v>0.14814814814814822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1252-4572-921B-F1A431B11D9D}"/>
            </c:ext>
          </c:extLst>
        </c:ser>
        <c:ser>
          <c:idx val="3"/>
          <c:order val="3"/>
          <c:tx>
            <c:strRef>
              <c:f>[OUTPUT.xls]Sheet!$E$45</c:f>
              <c:strCache>
                <c:ptCount val="1"/>
                <c:pt idx="0">
                  <c:v>ΑΡΝΗΤΙΚΑ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[OUTPUT.xls]Sheet!$A$46:$A$51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[OUTPUT.xls]Sheet!$E$46:$E$51</c:f>
              <c:numCache>
                <c:formatCode>#,##0.0%</c:formatCode>
                <c:ptCount val="6"/>
                <c:pt idx="0">
                  <c:v>0.20820189274447953</c:v>
                </c:pt>
                <c:pt idx="1">
                  <c:v>0.60240963855421714</c:v>
                </c:pt>
                <c:pt idx="2">
                  <c:v>0.3492063492063493</c:v>
                </c:pt>
                <c:pt idx="3">
                  <c:v>0.61904761904761929</c:v>
                </c:pt>
                <c:pt idx="4">
                  <c:v>0.33333333333333337</c:v>
                </c:pt>
                <c:pt idx="5">
                  <c:v>0.55555555555555569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1252-4572-921B-F1A431B11D9D}"/>
            </c:ext>
          </c:extLst>
        </c:ser>
        <c:ser>
          <c:idx val="4"/>
          <c:order val="4"/>
          <c:tx>
            <c:strRef>
              <c:f>[OUTPUT.xls]Sheet!$F$45</c:f>
              <c:strCache>
                <c:ptCount val="1"/>
                <c:pt idx="0">
                  <c:v>ΔΓ/ΔΑ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[OUTPUT.xls]Sheet!$A$46:$A$51</c:f>
              <c:strCache>
                <c:ptCount val="6"/>
                <c:pt idx="0">
                  <c:v>Ν.Δ.</c:v>
                </c:pt>
                <c:pt idx="1">
                  <c:v>ΣΥΡΙΖΑ</c:v>
                </c:pt>
                <c:pt idx="2">
                  <c:v>ΚΙΝΑΛ</c:v>
                </c:pt>
                <c:pt idx="3">
                  <c:v>Κ.Κ.Ε.</c:v>
                </c:pt>
                <c:pt idx="4">
                  <c:v>ΕΛΛΗΝΙΚΗ ΛΥΣΗ</c:v>
                </c:pt>
                <c:pt idx="5">
                  <c:v>ΜΕΡΑ 25</c:v>
                </c:pt>
              </c:strCache>
            </c:strRef>
          </c:cat>
          <c:val>
            <c:numRef>
              <c:f>[OUTPUT.xls]Sheet!$F$46:$F$51</c:f>
              <c:numCache>
                <c:formatCode>#,##0.0%</c:formatCode>
                <c:ptCount val="6"/>
                <c:pt idx="0">
                  <c:v>3.7854889589905391E-2</c:v>
                </c:pt>
                <c:pt idx="1">
                  <c:v>6.0240963855421721E-2</c:v>
                </c:pt>
                <c:pt idx="2">
                  <c:v>1.5873015873015879E-2</c:v>
                </c:pt>
                <c:pt idx="3">
                  <c:v>4.7619047619047623E-2</c:v>
                </c:pt>
                <c:pt idx="4">
                  <c:v>6.666666666666668E-2</c:v>
                </c:pt>
                <c:pt idx="5">
                  <c:v>7.407407407407407E-2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1252-4572-921B-F1A431B11D9D}"/>
            </c:ext>
          </c:extLst>
        </c:ser>
        <c:dLbls>
          <c:showVal val="1"/>
        </c:dLbls>
        <c:gapWidth val="95"/>
        <c:gapDepth val="95"/>
        <c:shape val="box"/>
        <c:axId val="80311808"/>
        <c:axId val="80313344"/>
        <c:axId val="0"/>
      </c:bar3DChart>
      <c:catAx>
        <c:axId val="80311808"/>
        <c:scaling>
          <c:orientation val="maxMin"/>
        </c:scaling>
        <c:axPos val="l"/>
        <c:numFmt formatCode="General" sourceLinked="0"/>
        <c:majorTickMark val="none"/>
        <c:tickLblPos val="nextTo"/>
        <c:crossAx val="80313344"/>
        <c:crosses val="autoZero"/>
        <c:auto val="1"/>
        <c:lblAlgn val="ctr"/>
        <c:lblOffset val="100"/>
      </c:catAx>
      <c:valAx>
        <c:axId val="80313344"/>
        <c:scaling>
          <c:orientation val="minMax"/>
        </c:scaling>
        <c:delete val="1"/>
        <c:axPos val="t"/>
        <c:numFmt formatCode="0%" sourceLinked="1"/>
        <c:tickLblPos val="none"/>
        <c:crossAx val="80311808"/>
        <c:crosses val="autoZero"/>
        <c:crossBetween val="between"/>
      </c:valAx>
    </c:plotArea>
    <c:legend>
      <c:legendPos val="t"/>
      <c:layout/>
    </c:legend>
    <c:plotVisOnly val="1"/>
    <c:dispBlanksAs val="gap"/>
  </c:chart>
  <c:txPr>
    <a:bodyPr/>
    <a:lstStyle/>
    <a:p>
      <a:pPr>
        <a:defRPr sz="1200"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D490B2-8C8B-4C25-B996-B8D987136637}" type="datetimeFigureOut">
              <a:rPr lang="el-GR" smtClean="0"/>
              <a:pPr/>
              <a:t>17/1/2023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E40016-D68B-4AD9-9ED9-B9B87E7C0CD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3884457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E40016-D68B-4AD9-9ED9-B9B87E7C0CD3}" type="slidenum">
              <a:rPr lang="el-GR" smtClean="0"/>
              <a:pPr/>
              <a:t>8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1259747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2006" y="2522491"/>
            <a:ext cx="9202738" cy="17405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4016" y="4601369"/>
            <a:ext cx="7578725" cy="207512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0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1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227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636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045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45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86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272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44096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02761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41" y="385329"/>
            <a:ext cx="2883374" cy="82027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959" y="385329"/>
            <a:ext cx="8473436" cy="82027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520463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2006" y="1328909"/>
            <a:ext cx="9202738" cy="2826985"/>
          </a:xfrm>
        </p:spPr>
        <p:txBody>
          <a:bodyPr anchor="b"/>
          <a:lstStyle>
            <a:lvl1pPr algn="ctr">
              <a:defRPr sz="7104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3344" y="4264913"/>
            <a:ext cx="8120063" cy="1960468"/>
          </a:xfrm>
        </p:spPr>
        <p:txBody>
          <a:bodyPr/>
          <a:lstStyle>
            <a:lvl1pPr marL="0" indent="0" algn="ctr">
              <a:buNone/>
              <a:defRPr sz="2842"/>
            </a:lvl1pPr>
            <a:lvl2pPr marL="541325" indent="0" algn="ctr">
              <a:buNone/>
              <a:defRPr sz="2368"/>
            </a:lvl2pPr>
            <a:lvl3pPr marL="1082650" indent="0" algn="ctr">
              <a:buNone/>
              <a:defRPr sz="2131"/>
            </a:lvl3pPr>
            <a:lvl4pPr marL="1623974" indent="0" algn="ctr">
              <a:buNone/>
              <a:defRPr sz="1894"/>
            </a:lvl4pPr>
            <a:lvl5pPr marL="2165299" indent="0" algn="ctr">
              <a:buNone/>
              <a:defRPr sz="1894"/>
            </a:lvl5pPr>
            <a:lvl6pPr marL="2706624" indent="0" algn="ctr">
              <a:buNone/>
              <a:defRPr sz="1894"/>
            </a:lvl6pPr>
            <a:lvl7pPr marL="3247949" indent="0" algn="ctr">
              <a:buNone/>
              <a:defRPr sz="1894"/>
            </a:lvl7pPr>
            <a:lvl8pPr marL="3789274" indent="0" algn="ctr">
              <a:buNone/>
              <a:defRPr sz="1894"/>
            </a:lvl8pPr>
            <a:lvl9pPr marL="4330598" indent="0" algn="ctr">
              <a:buNone/>
              <a:defRPr sz="1894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D9F9C0-026B-4A53-B479-E55A9294C7C3}" type="datetimeFigureOut">
              <a:rPr lang="en-US" altLang="en-US" smtClean="0"/>
              <a:pPr>
                <a:defRPr/>
              </a:pPr>
              <a:t>1/17/2023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0B984-16E4-489D-975F-F26ECA45CB2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5337028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D9F9C0-026B-4A53-B479-E55A9294C7C3}" type="datetimeFigureOut">
              <a:rPr lang="en-US" altLang="en-US" smtClean="0"/>
              <a:pPr>
                <a:defRPr/>
              </a:pPr>
              <a:t>1/17/2023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0B984-16E4-489D-975F-F26ECA45CB2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22115539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701" y="2024379"/>
            <a:ext cx="9338072" cy="3377720"/>
          </a:xfrm>
        </p:spPr>
        <p:txBody>
          <a:bodyPr anchor="b"/>
          <a:lstStyle>
            <a:lvl1pPr>
              <a:defRPr sz="7104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8701" y="5434054"/>
            <a:ext cx="9338072" cy="1776263"/>
          </a:xfrm>
        </p:spPr>
        <p:txBody>
          <a:bodyPr/>
          <a:lstStyle>
            <a:lvl1pPr marL="0" indent="0">
              <a:buNone/>
              <a:defRPr sz="2842">
                <a:solidFill>
                  <a:schemeClr val="tx1"/>
                </a:solidFill>
              </a:defRPr>
            </a:lvl1pPr>
            <a:lvl2pPr marL="541325" indent="0">
              <a:buNone/>
              <a:defRPr sz="2368">
                <a:solidFill>
                  <a:schemeClr val="tx1">
                    <a:tint val="75000"/>
                  </a:schemeClr>
                </a:solidFill>
              </a:defRPr>
            </a:lvl2pPr>
            <a:lvl3pPr marL="1082650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3pPr>
            <a:lvl4pPr marL="1623974" indent="0">
              <a:buNone/>
              <a:defRPr sz="1894">
                <a:solidFill>
                  <a:schemeClr val="tx1">
                    <a:tint val="75000"/>
                  </a:schemeClr>
                </a:solidFill>
              </a:defRPr>
            </a:lvl4pPr>
            <a:lvl5pPr marL="2165299" indent="0">
              <a:buNone/>
              <a:defRPr sz="1894">
                <a:solidFill>
                  <a:schemeClr val="tx1">
                    <a:tint val="75000"/>
                  </a:schemeClr>
                </a:solidFill>
              </a:defRPr>
            </a:lvl5pPr>
            <a:lvl6pPr marL="2706624" indent="0">
              <a:buNone/>
              <a:defRPr sz="1894">
                <a:solidFill>
                  <a:schemeClr val="tx1">
                    <a:tint val="75000"/>
                  </a:schemeClr>
                </a:solidFill>
              </a:defRPr>
            </a:lvl6pPr>
            <a:lvl7pPr marL="3247949" indent="0">
              <a:buNone/>
              <a:defRPr sz="1894">
                <a:solidFill>
                  <a:schemeClr val="tx1">
                    <a:tint val="75000"/>
                  </a:schemeClr>
                </a:solidFill>
              </a:defRPr>
            </a:lvl7pPr>
            <a:lvl8pPr marL="3789274" indent="0">
              <a:buNone/>
              <a:defRPr sz="1894">
                <a:solidFill>
                  <a:schemeClr val="tx1">
                    <a:tint val="75000"/>
                  </a:schemeClr>
                </a:solidFill>
              </a:defRPr>
            </a:lvl8pPr>
            <a:lvl9pPr marL="4330598" indent="0">
              <a:buNone/>
              <a:defRPr sz="18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D9F9C0-026B-4A53-B479-E55A9294C7C3}" type="datetimeFigureOut">
              <a:rPr lang="en-US" altLang="en-US" smtClean="0"/>
              <a:pPr>
                <a:defRPr/>
              </a:pPr>
              <a:t>1/17/2023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0B984-16E4-489D-975F-F26ECA45CB2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21828700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4339" y="2161591"/>
            <a:ext cx="4601369" cy="5152105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1042" y="2161591"/>
            <a:ext cx="4601369" cy="5152105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D9F9C0-026B-4A53-B479-E55A9294C7C3}" type="datetimeFigureOut">
              <a:rPr lang="en-US" altLang="en-US" smtClean="0"/>
              <a:pPr>
                <a:defRPr/>
              </a:pPr>
              <a:t>1/17/2023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0B984-16E4-489D-975F-F26ECA45CB2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186004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749" y="432320"/>
            <a:ext cx="9338072" cy="1569504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5750" y="1990544"/>
            <a:ext cx="4580222" cy="975535"/>
          </a:xfrm>
        </p:spPr>
        <p:txBody>
          <a:bodyPr anchor="b"/>
          <a:lstStyle>
            <a:lvl1pPr marL="0" indent="0">
              <a:buNone/>
              <a:defRPr sz="2842" b="1"/>
            </a:lvl1pPr>
            <a:lvl2pPr marL="541325" indent="0">
              <a:buNone/>
              <a:defRPr sz="2368" b="1"/>
            </a:lvl2pPr>
            <a:lvl3pPr marL="1082650" indent="0">
              <a:buNone/>
              <a:defRPr sz="2131" b="1"/>
            </a:lvl3pPr>
            <a:lvl4pPr marL="1623974" indent="0">
              <a:buNone/>
              <a:defRPr sz="1894" b="1"/>
            </a:lvl4pPr>
            <a:lvl5pPr marL="2165299" indent="0">
              <a:buNone/>
              <a:defRPr sz="1894" b="1"/>
            </a:lvl5pPr>
            <a:lvl6pPr marL="2706624" indent="0">
              <a:buNone/>
              <a:defRPr sz="1894" b="1"/>
            </a:lvl6pPr>
            <a:lvl7pPr marL="3247949" indent="0">
              <a:buNone/>
              <a:defRPr sz="1894" b="1"/>
            </a:lvl7pPr>
            <a:lvl8pPr marL="3789274" indent="0">
              <a:buNone/>
              <a:defRPr sz="1894" b="1"/>
            </a:lvl8pPr>
            <a:lvl9pPr marL="4330598" indent="0">
              <a:buNone/>
              <a:defRPr sz="1894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5750" y="2966078"/>
            <a:ext cx="4580222" cy="4362655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1043" y="1990544"/>
            <a:ext cx="4602779" cy="975535"/>
          </a:xfrm>
        </p:spPr>
        <p:txBody>
          <a:bodyPr anchor="b"/>
          <a:lstStyle>
            <a:lvl1pPr marL="0" indent="0">
              <a:buNone/>
              <a:defRPr sz="2842" b="1"/>
            </a:lvl1pPr>
            <a:lvl2pPr marL="541325" indent="0">
              <a:buNone/>
              <a:defRPr sz="2368" b="1"/>
            </a:lvl2pPr>
            <a:lvl3pPr marL="1082650" indent="0">
              <a:buNone/>
              <a:defRPr sz="2131" b="1"/>
            </a:lvl3pPr>
            <a:lvl4pPr marL="1623974" indent="0">
              <a:buNone/>
              <a:defRPr sz="1894" b="1"/>
            </a:lvl4pPr>
            <a:lvl5pPr marL="2165299" indent="0">
              <a:buNone/>
              <a:defRPr sz="1894" b="1"/>
            </a:lvl5pPr>
            <a:lvl6pPr marL="2706624" indent="0">
              <a:buNone/>
              <a:defRPr sz="1894" b="1"/>
            </a:lvl6pPr>
            <a:lvl7pPr marL="3247949" indent="0">
              <a:buNone/>
              <a:defRPr sz="1894" b="1"/>
            </a:lvl7pPr>
            <a:lvl8pPr marL="3789274" indent="0">
              <a:buNone/>
              <a:defRPr sz="1894" b="1"/>
            </a:lvl8pPr>
            <a:lvl9pPr marL="4330598" indent="0">
              <a:buNone/>
              <a:defRPr sz="1894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1043" y="2966078"/>
            <a:ext cx="4602779" cy="4362655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D9F9C0-026B-4A53-B479-E55A9294C7C3}" type="datetimeFigureOut">
              <a:rPr lang="en-US" altLang="en-US" smtClean="0"/>
              <a:pPr>
                <a:defRPr/>
              </a:pPr>
              <a:t>1/17/2023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0B984-16E4-489D-975F-F26ECA45CB2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2160934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D9F9C0-026B-4A53-B479-E55A9294C7C3}" type="datetimeFigureOut">
              <a:rPr lang="en-US" altLang="en-US" smtClean="0"/>
              <a:pPr>
                <a:defRPr/>
              </a:pPr>
              <a:t>1/17/2023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0B984-16E4-489D-975F-F26ECA45CB2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41202017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D9F9C0-026B-4A53-B479-E55A9294C7C3}" type="datetimeFigureOut">
              <a:rPr lang="en-US" altLang="en-US" smtClean="0"/>
              <a:pPr>
                <a:defRPr/>
              </a:pPr>
              <a:t>1/17/2023</a:t>
            </a:fld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0B984-16E4-489D-975F-F26ECA45CB2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9187061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749" y="541338"/>
            <a:ext cx="3491909" cy="1894681"/>
          </a:xfrm>
        </p:spPr>
        <p:txBody>
          <a:bodyPr anchor="b"/>
          <a:lstStyle>
            <a:lvl1pPr>
              <a:defRPr sz="3789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2779" y="1169140"/>
            <a:ext cx="5481042" cy="5770508"/>
          </a:xfrm>
        </p:spPr>
        <p:txBody>
          <a:bodyPr/>
          <a:lstStyle>
            <a:lvl1pPr>
              <a:defRPr sz="3789"/>
            </a:lvl1pPr>
            <a:lvl2pPr>
              <a:defRPr sz="3315"/>
            </a:lvl2pPr>
            <a:lvl3pPr>
              <a:defRPr sz="2842"/>
            </a:lvl3pPr>
            <a:lvl4pPr>
              <a:defRPr sz="2368"/>
            </a:lvl4pPr>
            <a:lvl5pPr>
              <a:defRPr sz="2368"/>
            </a:lvl5pPr>
            <a:lvl6pPr>
              <a:defRPr sz="2368"/>
            </a:lvl6pPr>
            <a:lvl7pPr>
              <a:defRPr sz="2368"/>
            </a:lvl7pPr>
            <a:lvl8pPr>
              <a:defRPr sz="2368"/>
            </a:lvl8pPr>
            <a:lvl9pPr>
              <a:defRPr sz="2368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5749" y="2436019"/>
            <a:ext cx="3491909" cy="4513026"/>
          </a:xfrm>
        </p:spPr>
        <p:txBody>
          <a:bodyPr/>
          <a:lstStyle>
            <a:lvl1pPr marL="0" indent="0">
              <a:buNone/>
              <a:defRPr sz="1894"/>
            </a:lvl1pPr>
            <a:lvl2pPr marL="541325" indent="0">
              <a:buNone/>
              <a:defRPr sz="1658"/>
            </a:lvl2pPr>
            <a:lvl3pPr marL="1082650" indent="0">
              <a:buNone/>
              <a:defRPr sz="1421"/>
            </a:lvl3pPr>
            <a:lvl4pPr marL="1623974" indent="0">
              <a:buNone/>
              <a:defRPr sz="1184"/>
            </a:lvl4pPr>
            <a:lvl5pPr marL="2165299" indent="0">
              <a:buNone/>
              <a:defRPr sz="1184"/>
            </a:lvl5pPr>
            <a:lvl6pPr marL="2706624" indent="0">
              <a:buNone/>
              <a:defRPr sz="1184"/>
            </a:lvl6pPr>
            <a:lvl7pPr marL="3247949" indent="0">
              <a:buNone/>
              <a:defRPr sz="1184"/>
            </a:lvl7pPr>
            <a:lvl8pPr marL="3789274" indent="0">
              <a:buNone/>
              <a:defRPr sz="1184"/>
            </a:lvl8pPr>
            <a:lvl9pPr marL="4330598" indent="0">
              <a:buNone/>
              <a:defRPr sz="1184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D9F9C0-026B-4A53-B479-E55A9294C7C3}" type="datetimeFigureOut">
              <a:rPr lang="en-US" altLang="en-US" smtClean="0"/>
              <a:pPr>
                <a:defRPr/>
              </a:pPr>
              <a:t>1/17/2023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0B984-16E4-489D-975F-F26ECA45CB2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296426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729510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749" y="541338"/>
            <a:ext cx="3491909" cy="1894681"/>
          </a:xfrm>
        </p:spPr>
        <p:txBody>
          <a:bodyPr anchor="b"/>
          <a:lstStyle>
            <a:lvl1pPr>
              <a:defRPr sz="3789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602779" y="1169140"/>
            <a:ext cx="5481042" cy="5770508"/>
          </a:xfrm>
        </p:spPr>
        <p:txBody>
          <a:bodyPr anchor="t"/>
          <a:lstStyle>
            <a:lvl1pPr marL="0" indent="0">
              <a:buNone/>
              <a:defRPr sz="3789"/>
            </a:lvl1pPr>
            <a:lvl2pPr marL="541325" indent="0">
              <a:buNone/>
              <a:defRPr sz="3315"/>
            </a:lvl2pPr>
            <a:lvl3pPr marL="1082650" indent="0">
              <a:buNone/>
              <a:defRPr sz="2842"/>
            </a:lvl3pPr>
            <a:lvl4pPr marL="1623974" indent="0">
              <a:buNone/>
              <a:defRPr sz="2368"/>
            </a:lvl4pPr>
            <a:lvl5pPr marL="2165299" indent="0">
              <a:buNone/>
              <a:defRPr sz="2368"/>
            </a:lvl5pPr>
            <a:lvl6pPr marL="2706624" indent="0">
              <a:buNone/>
              <a:defRPr sz="2368"/>
            </a:lvl6pPr>
            <a:lvl7pPr marL="3247949" indent="0">
              <a:buNone/>
              <a:defRPr sz="2368"/>
            </a:lvl7pPr>
            <a:lvl8pPr marL="3789274" indent="0">
              <a:buNone/>
              <a:defRPr sz="2368"/>
            </a:lvl8pPr>
            <a:lvl9pPr marL="4330598" indent="0">
              <a:buNone/>
              <a:defRPr sz="2368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5749" y="2436019"/>
            <a:ext cx="3491909" cy="4513026"/>
          </a:xfrm>
        </p:spPr>
        <p:txBody>
          <a:bodyPr/>
          <a:lstStyle>
            <a:lvl1pPr marL="0" indent="0">
              <a:buNone/>
              <a:defRPr sz="1894"/>
            </a:lvl1pPr>
            <a:lvl2pPr marL="541325" indent="0">
              <a:buNone/>
              <a:defRPr sz="1658"/>
            </a:lvl2pPr>
            <a:lvl3pPr marL="1082650" indent="0">
              <a:buNone/>
              <a:defRPr sz="1421"/>
            </a:lvl3pPr>
            <a:lvl4pPr marL="1623974" indent="0">
              <a:buNone/>
              <a:defRPr sz="1184"/>
            </a:lvl4pPr>
            <a:lvl5pPr marL="2165299" indent="0">
              <a:buNone/>
              <a:defRPr sz="1184"/>
            </a:lvl5pPr>
            <a:lvl6pPr marL="2706624" indent="0">
              <a:buNone/>
              <a:defRPr sz="1184"/>
            </a:lvl6pPr>
            <a:lvl7pPr marL="3247949" indent="0">
              <a:buNone/>
              <a:defRPr sz="1184"/>
            </a:lvl7pPr>
            <a:lvl8pPr marL="3789274" indent="0">
              <a:buNone/>
              <a:defRPr sz="1184"/>
            </a:lvl8pPr>
            <a:lvl9pPr marL="4330598" indent="0">
              <a:buNone/>
              <a:defRPr sz="1184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D9F9C0-026B-4A53-B479-E55A9294C7C3}" type="datetimeFigureOut">
              <a:rPr lang="en-US" altLang="en-US" smtClean="0"/>
              <a:pPr>
                <a:defRPr/>
              </a:pPr>
              <a:t>1/17/2023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0B984-16E4-489D-975F-F26ECA45CB2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8323533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D9F9C0-026B-4A53-B479-E55A9294C7C3}" type="datetimeFigureOut">
              <a:rPr lang="en-US" altLang="en-US" smtClean="0"/>
              <a:pPr>
                <a:defRPr/>
              </a:pPr>
              <a:t>1/17/2023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0B984-16E4-489D-975F-F26ECA45CB2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3573379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47894" y="432318"/>
            <a:ext cx="2334518" cy="688137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4339" y="432318"/>
            <a:ext cx="6868220" cy="688137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D9F9C0-026B-4A53-B479-E55A9294C7C3}" type="datetimeFigureOut">
              <a:rPr lang="en-US" altLang="en-US" smtClean="0"/>
              <a:pPr>
                <a:defRPr/>
              </a:pPr>
              <a:t>1/17/2023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0B984-16E4-489D-975F-F26ECA45CB2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0791200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7" y="325179"/>
            <a:ext cx="8841846" cy="409733"/>
          </a:xfrm>
        </p:spPr>
        <p:txBody>
          <a:bodyPr>
            <a:normAutofit/>
          </a:bodyPr>
          <a:lstStyle>
            <a:lvl1pPr algn="ctr">
              <a:defRPr sz="1894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3585" y="905432"/>
            <a:ext cx="4330700" cy="2813563"/>
          </a:xfrm>
        </p:spPr>
        <p:txBody>
          <a:bodyPr/>
          <a:lstStyle>
            <a:lvl1pPr>
              <a:defRPr sz="3078"/>
            </a:lvl1pPr>
            <a:lvl2pPr>
              <a:defRPr sz="2605"/>
            </a:lvl2pPr>
            <a:lvl3pPr>
              <a:defRPr sz="2368"/>
            </a:lvl3pPr>
            <a:lvl4pPr>
              <a:defRPr sz="2131"/>
            </a:lvl4pPr>
            <a:lvl5pPr>
              <a:defRPr sz="213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5072337" y="3804253"/>
            <a:ext cx="4330700" cy="2813563"/>
          </a:xfrm>
        </p:spPr>
        <p:txBody>
          <a:bodyPr/>
          <a:lstStyle>
            <a:lvl1pPr>
              <a:defRPr sz="3078"/>
            </a:lvl1pPr>
            <a:lvl2pPr>
              <a:defRPr sz="2605"/>
            </a:lvl2pPr>
            <a:lvl3pPr>
              <a:defRPr sz="2368"/>
            </a:lvl3pPr>
            <a:lvl4pPr>
              <a:defRPr sz="2131"/>
            </a:lvl4pPr>
            <a:lvl5pPr>
              <a:defRPr sz="213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5072337" y="905431"/>
            <a:ext cx="4330700" cy="2813563"/>
          </a:xfrm>
        </p:spPr>
        <p:txBody>
          <a:bodyPr/>
          <a:lstStyle>
            <a:lvl1pPr>
              <a:defRPr sz="3078"/>
            </a:lvl1pPr>
            <a:lvl2pPr>
              <a:defRPr sz="2605"/>
            </a:lvl2pPr>
            <a:lvl3pPr>
              <a:defRPr sz="2368"/>
            </a:lvl3pPr>
            <a:lvl4pPr>
              <a:defRPr sz="2131"/>
            </a:lvl4pPr>
            <a:lvl5pPr>
              <a:defRPr sz="213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half" idx="15"/>
          </p:nvPr>
        </p:nvSpPr>
        <p:spPr>
          <a:xfrm>
            <a:off x="553585" y="3804253"/>
            <a:ext cx="4330700" cy="2813563"/>
          </a:xfrm>
        </p:spPr>
        <p:txBody>
          <a:bodyPr/>
          <a:lstStyle>
            <a:lvl1pPr>
              <a:defRPr sz="3078"/>
            </a:lvl1pPr>
            <a:lvl2pPr>
              <a:defRPr sz="2605"/>
            </a:lvl2pPr>
            <a:lvl3pPr>
              <a:defRPr sz="2368"/>
            </a:lvl3pPr>
            <a:lvl4pPr>
              <a:defRPr sz="2131"/>
            </a:lvl4pPr>
            <a:lvl5pPr>
              <a:defRPr sz="213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="" xmlns:a16="http://schemas.microsoft.com/office/drawing/2014/main" id="{7B752A50-2453-4AD2-AEE3-BD3CE841CA11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DBD2D-F88E-4647-8C98-EA427498FC5E}" type="datetimeFigureOut">
              <a:rPr lang="en-US" altLang="en-US"/>
              <a:pPr>
                <a:defRPr/>
              </a:pPr>
              <a:t>1/17/2023</a:t>
            </a:fld>
            <a:endParaRPr lang="en-US" altLang="en-US"/>
          </a:p>
        </p:txBody>
      </p:sp>
      <p:sp>
        <p:nvSpPr>
          <p:cNvPr id="11" name="Footer Placeholder 4">
            <a:extLst>
              <a:ext uri="{FF2B5EF4-FFF2-40B4-BE49-F238E27FC236}">
                <a16:creationId xmlns="" xmlns:a16="http://schemas.microsoft.com/office/drawing/2014/main" id="{B8084BA3-0279-41FA-90C6-AD2C0A26830F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="" xmlns:a16="http://schemas.microsoft.com/office/drawing/2014/main" id="{81939AEC-FE1C-40A0-B8B8-6CA24244DDD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fld id="{55E86ECD-67CE-4197-9972-E7534A21E8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0573626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2007" y="2522484"/>
            <a:ext cx="9202738" cy="17405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4013" y="4601369"/>
            <a:ext cx="7578725" cy="207512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059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1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179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23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299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35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41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47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pPr/>
              <a:t>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6652794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pPr/>
              <a:t>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678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5238" y="5217894"/>
            <a:ext cx="9202738" cy="1612735"/>
          </a:xfrm>
        </p:spPr>
        <p:txBody>
          <a:bodyPr anchor="t"/>
          <a:lstStyle>
            <a:lvl1pPr algn="l">
              <a:defRPr sz="3552" b="1" cap="all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5238" y="3441631"/>
            <a:ext cx="9202738" cy="1776263"/>
          </a:xfrm>
        </p:spPr>
        <p:txBody>
          <a:bodyPr anchor="b"/>
          <a:lstStyle>
            <a:lvl1pPr marL="0" indent="0">
              <a:buNone/>
              <a:defRPr sz="1776">
                <a:solidFill>
                  <a:schemeClr val="tx1">
                    <a:tint val="75000"/>
                  </a:schemeClr>
                </a:solidFill>
              </a:defRPr>
            </a:lvl1pPr>
            <a:lvl2pPr marL="405996" indent="0">
              <a:buNone/>
              <a:defRPr sz="1598">
                <a:solidFill>
                  <a:schemeClr val="tx1">
                    <a:tint val="75000"/>
                  </a:schemeClr>
                </a:solidFill>
              </a:defRPr>
            </a:lvl2pPr>
            <a:lvl3pPr marL="811993" indent="0">
              <a:buNone/>
              <a:defRPr sz="1421">
                <a:solidFill>
                  <a:schemeClr val="tx1">
                    <a:tint val="75000"/>
                  </a:schemeClr>
                </a:solidFill>
              </a:defRPr>
            </a:lvl3pPr>
            <a:lvl4pPr marL="1217988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4pPr>
            <a:lvl5pPr marL="1623985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5pPr>
            <a:lvl6pPr marL="2029981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6pPr>
            <a:lvl7pPr marL="2435978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7pPr>
            <a:lvl8pPr marL="2841974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8pPr>
            <a:lvl9pPr marL="3247969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pPr/>
              <a:t>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6394084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1337" y="1894682"/>
            <a:ext cx="4781815" cy="5358866"/>
          </a:xfrm>
        </p:spPr>
        <p:txBody>
          <a:bodyPr/>
          <a:lstStyle>
            <a:lvl1pPr>
              <a:defRPr sz="2486"/>
            </a:lvl1pPr>
            <a:lvl2pPr>
              <a:defRPr sz="2131"/>
            </a:lvl2pPr>
            <a:lvl3pPr>
              <a:defRPr sz="1776"/>
            </a:lvl3pPr>
            <a:lvl4pPr>
              <a:defRPr sz="1598"/>
            </a:lvl4pPr>
            <a:lvl5pPr>
              <a:defRPr sz="1598"/>
            </a:lvl5pPr>
            <a:lvl6pPr>
              <a:defRPr sz="1598"/>
            </a:lvl6pPr>
            <a:lvl7pPr>
              <a:defRPr sz="1598"/>
            </a:lvl7pPr>
            <a:lvl8pPr>
              <a:defRPr sz="1598"/>
            </a:lvl8pPr>
            <a:lvl9pPr>
              <a:defRPr sz="159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03599" y="1894682"/>
            <a:ext cx="4781815" cy="5358866"/>
          </a:xfrm>
        </p:spPr>
        <p:txBody>
          <a:bodyPr/>
          <a:lstStyle>
            <a:lvl1pPr>
              <a:defRPr sz="2486"/>
            </a:lvl1pPr>
            <a:lvl2pPr>
              <a:defRPr sz="2131"/>
            </a:lvl2pPr>
            <a:lvl3pPr>
              <a:defRPr sz="1776"/>
            </a:lvl3pPr>
            <a:lvl4pPr>
              <a:defRPr sz="1598"/>
            </a:lvl4pPr>
            <a:lvl5pPr>
              <a:defRPr sz="1598"/>
            </a:lvl5pPr>
            <a:lvl6pPr>
              <a:defRPr sz="1598"/>
            </a:lvl6pPr>
            <a:lvl7pPr>
              <a:defRPr sz="1598"/>
            </a:lvl7pPr>
            <a:lvl8pPr>
              <a:defRPr sz="1598"/>
            </a:lvl8pPr>
            <a:lvl9pPr>
              <a:defRPr sz="159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pPr/>
              <a:t>1/17/2023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004051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1817617"/>
            <a:ext cx="4783695" cy="757496"/>
          </a:xfrm>
        </p:spPr>
        <p:txBody>
          <a:bodyPr anchor="b"/>
          <a:lstStyle>
            <a:lvl1pPr marL="0" indent="0">
              <a:buNone/>
              <a:defRPr sz="2131" b="1"/>
            </a:lvl1pPr>
            <a:lvl2pPr marL="405996" indent="0">
              <a:buNone/>
              <a:defRPr sz="1776" b="1"/>
            </a:lvl2pPr>
            <a:lvl3pPr marL="811993" indent="0">
              <a:buNone/>
              <a:defRPr sz="1598" b="1"/>
            </a:lvl3pPr>
            <a:lvl4pPr marL="1217988" indent="0">
              <a:buNone/>
              <a:defRPr sz="1421" b="1"/>
            </a:lvl4pPr>
            <a:lvl5pPr marL="1623985" indent="0">
              <a:buNone/>
              <a:defRPr sz="1421" b="1"/>
            </a:lvl5pPr>
            <a:lvl6pPr marL="2029981" indent="0">
              <a:buNone/>
              <a:defRPr sz="1421" b="1"/>
            </a:lvl6pPr>
            <a:lvl7pPr marL="2435978" indent="0">
              <a:buNone/>
              <a:defRPr sz="1421" b="1"/>
            </a:lvl7pPr>
            <a:lvl8pPr marL="2841974" indent="0">
              <a:buNone/>
              <a:defRPr sz="1421" b="1"/>
            </a:lvl8pPr>
            <a:lvl9pPr marL="3247969" indent="0">
              <a:buNone/>
              <a:defRPr sz="142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338" y="2575114"/>
            <a:ext cx="4783695" cy="4678435"/>
          </a:xfrm>
        </p:spPr>
        <p:txBody>
          <a:bodyPr/>
          <a:lstStyle>
            <a:lvl1pPr>
              <a:defRPr sz="2131"/>
            </a:lvl1pPr>
            <a:lvl2pPr>
              <a:defRPr sz="1776"/>
            </a:lvl2pPr>
            <a:lvl3pPr>
              <a:defRPr sz="1598"/>
            </a:lvl3pPr>
            <a:lvl4pPr>
              <a:defRPr sz="1421"/>
            </a:lvl4pPr>
            <a:lvl5pPr>
              <a:defRPr sz="1421"/>
            </a:lvl5pPr>
            <a:lvl6pPr>
              <a:defRPr sz="1421"/>
            </a:lvl6pPr>
            <a:lvl7pPr>
              <a:defRPr sz="1421"/>
            </a:lvl7pPr>
            <a:lvl8pPr>
              <a:defRPr sz="1421"/>
            </a:lvl8pPr>
            <a:lvl9pPr>
              <a:defRPr sz="142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99839" y="1817617"/>
            <a:ext cx="4785574" cy="757496"/>
          </a:xfrm>
        </p:spPr>
        <p:txBody>
          <a:bodyPr anchor="b"/>
          <a:lstStyle>
            <a:lvl1pPr marL="0" indent="0">
              <a:buNone/>
              <a:defRPr sz="2131" b="1"/>
            </a:lvl1pPr>
            <a:lvl2pPr marL="405996" indent="0">
              <a:buNone/>
              <a:defRPr sz="1776" b="1"/>
            </a:lvl2pPr>
            <a:lvl3pPr marL="811993" indent="0">
              <a:buNone/>
              <a:defRPr sz="1598" b="1"/>
            </a:lvl3pPr>
            <a:lvl4pPr marL="1217988" indent="0">
              <a:buNone/>
              <a:defRPr sz="1421" b="1"/>
            </a:lvl4pPr>
            <a:lvl5pPr marL="1623985" indent="0">
              <a:buNone/>
              <a:defRPr sz="1421" b="1"/>
            </a:lvl5pPr>
            <a:lvl6pPr marL="2029981" indent="0">
              <a:buNone/>
              <a:defRPr sz="1421" b="1"/>
            </a:lvl6pPr>
            <a:lvl7pPr marL="2435978" indent="0">
              <a:buNone/>
              <a:defRPr sz="1421" b="1"/>
            </a:lvl7pPr>
            <a:lvl8pPr marL="2841974" indent="0">
              <a:buNone/>
              <a:defRPr sz="1421" b="1"/>
            </a:lvl8pPr>
            <a:lvl9pPr marL="3247969" indent="0">
              <a:buNone/>
              <a:defRPr sz="142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99839" y="2575114"/>
            <a:ext cx="4785574" cy="4678435"/>
          </a:xfrm>
        </p:spPr>
        <p:txBody>
          <a:bodyPr/>
          <a:lstStyle>
            <a:lvl1pPr>
              <a:defRPr sz="2131"/>
            </a:lvl1pPr>
            <a:lvl2pPr>
              <a:defRPr sz="1776"/>
            </a:lvl2pPr>
            <a:lvl3pPr>
              <a:defRPr sz="1598"/>
            </a:lvl3pPr>
            <a:lvl4pPr>
              <a:defRPr sz="1421"/>
            </a:lvl4pPr>
            <a:lvl5pPr>
              <a:defRPr sz="1421"/>
            </a:lvl5pPr>
            <a:lvl6pPr>
              <a:defRPr sz="1421"/>
            </a:lvl6pPr>
            <a:lvl7pPr>
              <a:defRPr sz="1421"/>
            </a:lvl7pPr>
            <a:lvl8pPr>
              <a:defRPr sz="1421"/>
            </a:lvl8pPr>
            <a:lvl9pPr>
              <a:defRPr sz="142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pPr/>
              <a:t>1/17/2023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6411362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pPr/>
              <a:t>1/17/2023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57690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5238" y="5217901"/>
            <a:ext cx="9202738" cy="1612735"/>
          </a:xfrm>
        </p:spPr>
        <p:txBody>
          <a:bodyPr anchor="t"/>
          <a:lstStyle>
            <a:lvl1pPr algn="l">
              <a:defRPr sz="4700" b="1" cap="all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5238" y="3441638"/>
            <a:ext cx="9202738" cy="1776263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09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8179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2270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6360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0450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4540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78630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2720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6927872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pPr/>
              <a:t>1/17/2023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1893651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323299"/>
            <a:ext cx="3561926" cy="1375900"/>
          </a:xfrm>
        </p:spPr>
        <p:txBody>
          <a:bodyPr anchor="b"/>
          <a:lstStyle>
            <a:lvl1pPr algn="l">
              <a:defRPr sz="1776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2960" y="323300"/>
            <a:ext cx="6052454" cy="6930249"/>
          </a:xfrm>
        </p:spPr>
        <p:txBody>
          <a:bodyPr/>
          <a:lstStyle>
            <a:lvl1pPr>
              <a:defRPr sz="2842"/>
            </a:lvl1pPr>
            <a:lvl2pPr>
              <a:defRPr sz="2486"/>
            </a:lvl2pPr>
            <a:lvl3pPr>
              <a:defRPr sz="2131"/>
            </a:lvl3pPr>
            <a:lvl4pPr>
              <a:defRPr sz="1776"/>
            </a:lvl4pPr>
            <a:lvl5pPr>
              <a:defRPr sz="1776"/>
            </a:lvl5pPr>
            <a:lvl6pPr>
              <a:defRPr sz="1776"/>
            </a:lvl6pPr>
            <a:lvl7pPr>
              <a:defRPr sz="1776"/>
            </a:lvl7pPr>
            <a:lvl8pPr>
              <a:defRPr sz="1776"/>
            </a:lvl8pPr>
            <a:lvl9pPr>
              <a:defRPr sz="177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338" y="1699200"/>
            <a:ext cx="3561926" cy="5554349"/>
          </a:xfrm>
        </p:spPr>
        <p:txBody>
          <a:bodyPr/>
          <a:lstStyle>
            <a:lvl1pPr marL="0" indent="0">
              <a:buNone/>
              <a:defRPr sz="1243"/>
            </a:lvl1pPr>
            <a:lvl2pPr marL="405996" indent="0">
              <a:buNone/>
              <a:defRPr sz="1066"/>
            </a:lvl2pPr>
            <a:lvl3pPr marL="811993" indent="0">
              <a:buNone/>
              <a:defRPr sz="888"/>
            </a:lvl3pPr>
            <a:lvl4pPr marL="1217988" indent="0">
              <a:buNone/>
              <a:defRPr sz="799"/>
            </a:lvl4pPr>
            <a:lvl5pPr marL="1623985" indent="0">
              <a:buNone/>
              <a:defRPr sz="799"/>
            </a:lvl5pPr>
            <a:lvl6pPr marL="2029981" indent="0">
              <a:buNone/>
              <a:defRPr sz="799"/>
            </a:lvl6pPr>
            <a:lvl7pPr marL="2435978" indent="0">
              <a:buNone/>
              <a:defRPr sz="799"/>
            </a:lvl7pPr>
            <a:lvl8pPr marL="2841974" indent="0">
              <a:buNone/>
              <a:defRPr sz="799"/>
            </a:lvl8pPr>
            <a:lvl9pPr marL="3247969" indent="0">
              <a:buNone/>
              <a:defRPr sz="79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pPr/>
              <a:t>1/17/2023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775754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2119" y="5684044"/>
            <a:ext cx="6496050" cy="671034"/>
          </a:xfrm>
        </p:spPr>
        <p:txBody>
          <a:bodyPr anchor="b"/>
          <a:lstStyle>
            <a:lvl1pPr algn="l">
              <a:defRPr sz="1776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22119" y="725543"/>
            <a:ext cx="6496050" cy="4872038"/>
          </a:xfrm>
        </p:spPr>
        <p:txBody>
          <a:bodyPr/>
          <a:lstStyle>
            <a:lvl1pPr marL="0" indent="0">
              <a:buNone/>
              <a:defRPr sz="2842"/>
            </a:lvl1pPr>
            <a:lvl2pPr marL="405996" indent="0">
              <a:buNone/>
              <a:defRPr sz="2486"/>
            </a:lvl2pPr>
            <a:lvl3pPr marL="811993" indent="0">
              <a:buNone/>
              <a:defRPr sz="2131"/>
            </a:lvl3pPr>
            <a:lvl4pPr marL="1217988" indent="0">
              <a:buNone/>
              <a:defRPr sz="1776"/>
            </a:lvl4pPr>
            <a:lvl5pPr marL="1623985" indent="0">
              <a:buNone/>
              <a:defRPr sz="1776"/>
            </a:lvl5pPr>
            <a:lvl6pPr marL="2029981" indent="0">
              <a:buNone/>
              <a:defRPr sz="1776"/>
            </a:lvl6pPr>
            <a:lvl7pPr marL="2435978" indent="0">
              <a:buNone/>
              <a:defRPr sz="1776"/>
            </a:lvl7pPr>
            <a:lvl8pPr marL="2841974" indent="0">
              <a:buNone/>
              <a:defRPr sz="1776"/>
            </a:lvl8pPr>
            <a:lvl9pPr marL="3247969" indent="0">
              <a:buNone/>
              <a:defRPr sz="1776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22119" y="6355079"/>
            <a:ext cx="6496050" cy="952979"/>
          </a:xfrm>
        </p:spPr>
        <p:txBody>
          <a:bodyPr/>
          <a:lstStyle>
            <a:lvl1pPr marL="0" indent="0">
              <a:buNone/>
              <a:defRPr sz="1243"/>
            </a:lvl1pPr>
            <a:lvl2pPr marL="405996" indent="0">
              <a:buNone/>
              <a:defRPr sz="1066"/>
            </a:lvl2pPr>
            <a:lvl3pPr marL="811993" indent="0">
              <a:buNone/>
              <a:defRPr sz="888"/>
            </a:lvl3pPr>
            <a:lvl4pPr marL="1217988" indent="0">
              <a:buNone/>
              <a:defRPr sz="799"/>
            </a:lvl4pPr>
            <a:lvl5pPr marL="1623985" indent="0">
              <a:buNone/>
              <a:defRPr sz="799"/>
            </a:lvl5pPr>
            <a:lvl6pPr marL="2029981" indent="0">
              <a:buNone/>
              <a:defRPr sz="799"/>
            </a:lvl6pPr>
            <a:lvl7pPr marL="2435978" indent="0">
              <a:buNone/>
              <a:defRPr sz="799"/>
            </a:lvl7pPr>
            <a:lvl8pPr marL="2841974" indent="0">
              <a:buNone/>
              <a:defRPr sz="799"/>
            </a:lvl8pPr>
            <a:lvl9pPr marL="3247969" indent="0">
              <a:buNone/>
              <a:defRPr sz="79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pPr/>
              <a:t>1/17/2023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7906766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pPr/>
              <a:t>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1187856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49395" y="325181"/>
            <a:ext cx="2436019" cy="692836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1338" y="325181"/>
            <a:ext cx="7127610" cy="692836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pPr/>
              <a:t>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1346484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7" y="325179"/>
            <a:ext cx="8841846" cy="409733"/>
          </a:xfrm>
        </p:spPr>
        <p:txBody>
          <a:bodyPr>
            <a:normAutofit/>
          </a:bodyPr>
          <a:lstStyle>
            <a:lvl1pPr algn="ctr">
              <a:defRPr sz="1421"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3585" y="905433"/>
            <a:ext cx="4330700" cy="2813563"/>
          </a:xfrm>
        </p:spPr>
        <p:txBody>
          <a:bodyPr/>
          <a:lstStyle>
            <a:lvl1pPr>
              <a:defRPr sz="2309"/>
            </a:lvl1pPr>
            <a:lvl2pPr>
              <a:defRPr sz="1954"/>
            </a:lvl2pPr>
            <a:lvl3pPr>
              <a:defRPr sz="1776"/>
            </a:lvl3pPr>
            <a:lvl4pPr>
              <a:defRPr sz="1598"/>
            </a:lvl4pPr>
            <a:lvl5pPr>
              <a:defRPr sz="1598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pPr/>
              <a:t>1/17/2023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5072337" y="3804253"/>
            <a:ext cx="4330700" cy="2813563"/>
          </a:xfrm>
        </p:spPr>
        <p:txBody>
          <a:bodyPr/>
          <a:lstStyle>
            <a:lvl1pPr>
              <a:defRPr sz="2309"/>
            </a:lvl1pPr>
            <a:lvl2pPr>
              <a:defRPr sz="1954"/>
            </a:lvl2pPr>
            <a:lvl3pPr>
              <a:defRPr sz="1776"/>
            </a:lvl3pPr>
            <a:lvl4pPr>
              <a:defRPr sz="1598"/>
            </a:lvl4pPr>
            <a:lvl5pPr>
              <a:defRPr sz="1598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5072337" y="905432"/>
            <a:ext cx="4330700" cy="2813563"/>
          </a:xfrm>
        </p:spPr>
        <p:txBody>
          <a:bodyPr/>
          <a:lstStyle>
            <a:lvl1pPr>
              <a:defRPr sz="2309"/>
            </a:lvl1pPr>
            <a:lvl2pPr>
              <a:defRPr sz="1954"/>
            </a:lvl2pPr>
            <a:lvl3pPr>
              <a:defRPr sz="1776"/>
            </a:lvl3pPr>
            <a:lvl4pPr>
              <a:defRPr sz="1598"/>
            </a:lvl4pPr>
            <a:lvl5pPr>
              <a:defRPr sz="1598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5"/>
          </p:nvPr>
        </p:nvSpPr>
        <p:spPr>
          <a:xfrm>
            <a:off x="553585" y="3804253"/>
            <a:ext cx="4330700" cy="2813563"/>
          </a:xfrm>
        </p:spPr>
        <p:txBody>
          <a:bodyPr/>
          <a:lstStyle>
            <a:lvl1pPr>
              <a:defRPr sz="2309"/>
            </a:lvl1pPr>
            <a:lvl2pPr>
              <a:defRPr sz="1954"/>
            </a:lvl2pPr>
            <a:lvl3pPr>
              <a:defRPr sz="1776"/>
            </a:lvl3pPr>
            <a:lvl4pPr>
              <a:defRPr sz="1598"/>
            </a:lvl4pPr>
            <a:lvl5pPr>
              <a:defRPr sz="1598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="" xmlns:p14="http://schemas.microsoft.com/office/powerpoint/2010/main" val="214076628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2006" y="2522491"/>
            <a:ext cx="9202738" cy="17405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4016" y="4601369"/>
            <a:ext cx="7578725" cy="207512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0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1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227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636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045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45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86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272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5977763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7735227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5238" y="5217901"/>
            <a:ext cx="9202738" cy="1612735"/>
          </a:xfrm>
        </p:spPr>
        <p:txBody>
          <a:bodyPr anchor="t"/>
          <a:lstStyle>
            <a:lvl1pPr algn="l">
              <a:defRPr sz="4700" b="1" cap="all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5238" y="3441638"/>
            <a:ext cx="9202738" cy="1776263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09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8179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2270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6360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0450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4540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78630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2720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6873401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961" y="2244298"/>
            <a:ext cx="5678404" cy="6343800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99809" y="2244298"/>
            <a:ext cx="5678405" cy="6343800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1/17/2023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19939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961" y="2244298"/>
            <a:ext cx="5678404" cy="6343800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99809" y="2244298"/>
            <a:ext cx="5678405" cy="6343800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1/17/2023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9452039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41" y="325179"/>
            <a:ext cx="9744075" cy="135334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7" y="1817617"/>
            <a:ext cx="4783695" cy="757496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40900" indent="0">
              <a:buNone/>
              <a:defRPr sz="2400" b="1"/>
            </a:lvl2pPr>
            <a:lvl3pPr marL="1081799" indent="0">
              <a:buNone/>
              <a:defRPr sz="2100" b="1"/>
            </a:lvl3pPr>
            <a:lvl4pPr marL="1622702" indent="0">
              <a:buNone/>
              <a:defRPr sz="1900" b="1"/>
            </a:lvl4pPr>
            <a:lvl5pPr marL="2163601" indent="0">
              <a:buNone/>
              <a:defRPr sz="1900" b="1"/>
            </a:lvl5pPr>
            <a:lvl6pPr marL="2704502" indent="0">
              <a:buNone/>
              <a:defRPr sz="1900" b="1"/>
            </a:lvl6pPr>
            <a:lvl7pPr marL="3245404" indent="0">
              <a:buNone/>
              <a:defRPr sz="1900" b="1"/>
            </a:lvl7pPr>
            <a:lvl8pPr marL="3786305" indent="0">
              <a:buNone/>
              <a:defRPr sz="1900" b="1"/>
            </a:lvl8pPr>
            <a:lvl9pPr marL="4327204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337" y="2575115"/>
            <a:ext cx="4783695" cy="4678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99839" y="1817617"/>
            <a:ext cx="4785574" cy="757496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40900" indent="0">
              <a:buNone/>
              <a:defRPr sz="2400" b="1"/>
            </a:lvl2pPr>
            <a:lvl3pPr marL="1081799" indent="0">
              <a:buNone/>
              <a:defRPr sz="2100" b="1"/>
            </a:lvl3pPr>
            <a:lvl4pPr marL="1622702" indent="0">
              <a:buNone/>
              <a:defRPr sz="1900" b="1"/>
            </a:lvl4pPr>
            <a:lvl5pPr marL="2163601" indent="0">
              <a:buNone/>
              <a:defRPr sz="1900" b="1"/>
            </a:lvl5pPr>
            <a:lvl6pPr marL="2704502" indent="0">
              <a:buNone/>
              <a:defRPr sz="1900" b="1"/>
            </a:lvl6pPr>
            <a:lvl7pPr marL="3245404" indent="0">
              <a:buNone/>
              <a:defRPr sz="1900" b="1"/>
            </a:lvl7pPr>
            <a:lvl8pPr marL="3786305" indent="0">
              <a:buNone/>
              <a:defRPr sz="1900" b="1"/>
            </a:lvl8pPr>
            <a:lvl9pPr marL="4327204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99839" y="2575115"/>
            <a:ext cx="4785574" cy="4678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1/17/2023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3497626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1/17/2023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1952107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1/17/2023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1658230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323299"/>
            <a:ext cx="3561926" cy="1375900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2959" y="323308"/>
            <a:ext cx="6052454" cy="6930249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338" y="1699207"/>
            <a:ext cx="3561926" cy="5554349"/>
          </a:xfrm>
        </p:spPr>
        <p:txBody>
          <a:bodyPr/>
          <a:lstStyle>
            <a:lvl1pPr marL="0" indent="0">
              <a:buNone/>
              <a:defRPr sz="1700"/>
            </a:lvl1pPr>
            <a:lvl2pPr marL="540900" indent="0">
              <a:buNone/>
              <a:defRPr sz="1400"/>
            </a:lvl2pPr>
            <a:lvl3pPr marL="1081799" indent="0">
              <a:buNone/>
              <a:defRPr sz="1200"/>
            </a:lvl3pPr>
            <a:lvl4pPr marL="1622702" indent="0">
              <a:buNone/>
              <a:defRPr sz="1100"/>
            </a:lvl4pPr>
            <a:lvl5pPr marL="2163601" indent="0">
              <a:buNone/>
              <a:defRPr sz="1100"/>
            </a:lvl5pPr>
            <a:lvl6pPr marL="2704502" indent="0">
              <a:buNone/>
              <a:defRPr sz="1100"/>
            </a:lvl6pPr>
            <a:lvl7pPr marL="3245404" indent="0">
              <a:buNone/>
              <a:defRPr sz="1100"/>
            </a:lvl7pPr>
            <a:lvl8pPr marL="3786305" indent="0">
              <a:buNone/>
              <a:defRPr sz="1100"/>
            </a:lvl8pPr>
            <a:lvl9pPr marL="4327204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1/17/2023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0661144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2119" y="5684044"/>
            <a:ext cx="6496050" cy="671034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22119" y="725543"/>
            <a:ext cx="6496050" cy="4872038"/>
          </a:xfrm>
        </p:spPr>
        <p:txBody>
          <a:bodyPr/>
          <a:lstStyle>
            <a:lvl1pPr marL="0" indent="0">
              <a:buNone/>
              <a:defRPr sz="3800"/>
            </a:lvl1pPr>
            <a:lvl2pPr marL="540900" indent="0">
              <a:buNone/>
              <a:defRPr sz="3300"/>
            </a:lvl2pPr>
            <a:lvl3pPr marL="1081799" indent="0">
              <a:buNone/>
              <a:defRPr sz="2800"/>
            </a:lvl3pPr>
            <a:lvl4pPr marL="1622702" indent="0">
              <a:buNone/>
              <a:defRPr sz="2400"/>
            </a:lvl4pPr>
            <a:lvl5pPr marL="2163601" indent="0">
              <a:buNone/>
              <a:defRPr sz="2400"/>
            </a:lvl5pPr>
            <a:lvl6pPr marL="2704502" indent="0">
              <a:buNone/>
              <a:defRPr sz="2400"/>
            </a:lvl6pPr>
            <a:lvl7pPr marL="3245404" indent="0">
              <a:buNone/>
              <a:defRPr sz="2400"/>
            </a:lvl7pPr>
            <a:lvl8pPr marL="3786305" indent="0">
              <a:buNone/>
              <a:defRPr sz="2400"/>
            </a:lvl8pPr>
            <a:lvl9pPr marL="4327204" indent="0">
              <a:buNone/>
              <a:defRPr sz="24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22119" y="6355080"/>
            <a:ext cx="6496050" cy="952979"/>
          </a:xfrm>
        </p:spPr>
        <p:txBody>
          <a:bodyPr/>
          <a:lstStyle>
            <a:lvl1pPr marL="0" indent="0">
              <a:buNone/>
              <a:defRPr sz="1700"/>
            </a:lvl1pPr>
            <a:lvl2pPr marL="540900" indent="0">
              <a:buNone/>
              <a:defRPr sz="1400"/>
            </a:lvl2pPr>
            <a:lvl3pPr marL="1081799" indent="0">
              <a:buNone/>
              <a:defRPr sz="1200"/>
            </a:lvl3pPr>
            <a:lvl4pPr marL="1622702" indent="0">
              <a:buNone/>
              <a:defRPr sz="1100"/>
            </a:lvl4pPr>
            <a:lvl5pPr marL="2163601" indent="0">
              <a:buNone/>
              <a:defRPr sz="1100"/>
            </a:lvl5pPr>
            <a:lvl6pPr marL="2704502" indent="0">
              <a:buNone/>
              <a:defRPr sz="1100"/>
            </a:lvl6pPr>
            <a:lvl7pPr marL="3245404" indent="0">
              <a:buNone/>
              <a:defRPr sz="1100"/>
            </a:lvl7pPr>
            <a:lvl8pPr marL="3786305" indent="0">
              <a:buNone/>
              <a:defRPr sz="1100"/>
            </a:lvl8pPr>
            <a:lvl9pPr marL="4327204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1/17/2023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4280246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4041220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41" y="385329"/>
            <a:ext cx="2883374" cy="82027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959" y="385329"/>
            <a:ext cx="8473436" cy="82027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83323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41" y="325179"/>
            <a:ext cx="9744075" cy="135334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7" y="1817617"/>
            <a:ext cx="4783695" cy="757496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40900" indent="0">
              <a:buNone/>
              <a:defRPr sz="2400" b="1"/>
            </a:lvl2pPr>
            <a:lvl3pPr marL="1081799" indent="0">
              <a:buNone/>
              <a:defRPr sz="2100" b="1"/>
            </a:lvl3pPr>
            <a:lvl4pPr marL="1622702" indent="0">
              <a:buNone/>
              <a:defRPr sz="1900" b="1"/>
            </a:lvl4pPr>
            <a:lvl5pPr marL="2163601" indent="0">
              <a:buNone/>
              <a:defRPr sz="1900" b="1"/>
            </a:lvl5pPr>
            <a:lvl6pPr marL="2704502" indent="0">
              <a:buNone/>
              <a:defRPr sz="1900" b="1"/>
            </a:lvl6pPr>
            <a:lvl7pPr marL="3245404" indent="0">
              <a:buNone/>
              <a:defRPr sz="1900" b="1"/>
            </a:lvl7pPr>
            <a:lvl8pPr marL="3786305" indent="0">
              <a:buNone/>
              <a:defRPr sz="1900" b="1"/>
            </a:lvl8pPr>
            <a:lvl9pPr marL="4327204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337" y="2575115"/>
            <a:ext cx="4783695" cy="4678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99839" y="1817617"/>
            <a:ext cx="4785574" cy="757496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40900" indent="0">
              <a:buNone/>
              <a:defRPr sz="2400" b="1"/>
            </a:lvl2pPr>
            <a:lvl3pPr marL="1081799" indent="0">
              <a:buNone/>
              <a:defRPr sz="2100" b="1"/>
            </a:lvl3pPr>
            <a:lvl4pPr marL="1622702" indent="0">
              <a:buNone/>
              <a:defRPr sz="1900" b="1"/>
            </a:lvl4pPr>
            <a:lvl5pPr marL="2163601" indent="0">
              <a:buNone/>
              <a:defRPr sz="1900" b="1"/>
            </a:lvl5pPr>
            <a:lvl6pPr marL="2704502" indent="0">
              <a:buNone/>
              <a:defRPr sz="1900" b="1"/>
            </a:lvl6pPr>
            <a:lvl7pPr marL="3245404" indent="0">
              <a:buNone/>
              <a:defRPr sz="1900" b="1"/>
            </a:lvl7pPr>
            <a:lvl8pPr marL="3786305" indent="0">
              <a:buNone/>
              <a:defRPr sz="1900" b="1"/>
            </a:lvl8pPr>
            <a:lvl9pPr marL="4327204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99839" y="2575115"/>
            <a:ext cx="4785574" cy="4678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1/17/2023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48450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1/17/2023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8839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1/17/2023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23339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323299"/>
            <a:ext cx="3561926" cy="1375900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2959" y="323308"/>
            <a:ext cx="6052454" cy="6930249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338" y="1699207"/>
            <a:ext cx="3561926" cy="5554349"/>
          </a:xfrm>
        </p:spPr>
        <p:txBody>
          <a:bodyPr/>
          <a:lstStyle>
            <a:lvl1pPr marL="0" indent="0">
              <a:buNone/>
              <a:defRPr sz="1700"/>
            </a:lvl1pPr>
            <a:lvl2pPr marL="540900" indent="0">
              <a:buNone/>
              <a:defRPr sz="1400"/>
            </a:lvl2pPr>
            <a:lvl3pPr marL="1081799" indent="0">
              <a:buNone/>
              <a:defRPr sz="1200"/>
            </a:lvl3pPr>
            <a:lvl4pPr marL="1622702" indent="0">
              <a:buNone/>
              <a:defRPr sz="1100"/>
            </a:lvl4pPr>
            <a:lvl5pPr marL="2163601" indent="0">
              <a:buNone/>
              <a:defRPr sz="1100"/>
            </a:lvl5pPr>
            <a:lvl6pPr marL="2704502" indent="0">
              <a:buNone/>
              <a:defRPr sz="1100"/>
            </a:lvl6pPr>
            <a:lvl7pPr marL="3245404" indent="0">
              <a:buNone/>
              <a:defRPr sz="1100"/>
            </a:lvl7pPr>
            <a:lvl8pPr marL="3786305" indent="0">
              <a:buNone/>
              <a:defRPr sz="1100"/>
            </a:lvl8pPr>
            <a:lvl9pPr marL="4327204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1/17/2023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17646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2119" y="5684044"/>
            <a:ext cx="6496050" cy="671034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22119" y="725543"/>
            <a:ext cx="6496050" cy="4872038"/>
          </a:xfrm>
        </p:spPr>
        <p:txBody>
          <a:bodyPr/>
          <a:lstStyle>
            <a:lvl1pPr marL="0" indent="0">
              <a:buNone/>
              <a:defRPr sz="3800"/>
            </a:lvl1pPr>
            <a:lvl2pPr marL="540900" indent="0">
              <a:buNone/>
              <a:defRPr sz="3300"/>
            </a:lvl2pPr>
            <a:lvl3pPr marL="1081799" indent="0">
              <a:buNone/>
              <a:defRPr sz="2800"/>
            </a:lvl3pPr>
            <a:lvl4pPr marL="1622702" indent="0">
              <a:buNone/>
              <a:defRPr sz="2400"/>
            </a:lvl4pPr>
            <a:lvl5pPr marL="2163601" indent="0">
              <a:buNone/>
              <a:defRPr sz="2400"/>
            </a:lvl5pPr>
            <a:lvl6pPr marL="2704502" indent="0">
              <a:buNone/>
              <a:defRPr sz="2400"/>
            </a:lvl6pPr>
            <a:lvl7pPr marL="3245404" indent="0">
              <a:buNone/>
              <a:defRPr sz="2400"/>
            </a:lvl7pPr>
            <a:lvl8pPr marL="3786305" indent="0">
              <a:buNone/>
              <a:defRPr sz="2400"/>
            </a:lvl8pPr>
            <a:lvl9pPr marL="4327204" indent="0">
              <a:buNone/>
              <a:defRPr sz="24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22119" y="6355080"/>
            <a:ext cx="6496050" cy="952979"/>
          </a:xfrm>
        </p:spPr>
        <p:txBody>
          <a:bodyPr/>
          <a:lstStyle>
            <a:lvl1pPr marL="0" indent="0">
              <a:buNone/>
              <a:defRPr sz="1700"/>
            </a:lvl1pPr>
            <a:lvl2pPr marL="540900" indent="0">
              <a:buNone/>
              <a:defRPr sz="1400"/>
            </a:lvl2pPr>
            <a:lvl3pPr marL="1081799" indent="0">
              <a:buNone/>
              <a:defRPr sz="1200"/>
            </a:lvl3pPr>
            <a:lvl4pPr marL="1622702" indent="0">
              <a:buNone/>
              <a:defRPr sz="1100"/>
            </a:lvl4pPr>
            <a:lvl5pPr marL="2163601" indent="0">
              <a:buNone/>
              <a:defRPr sz="1100"/>
            </a:lvl5pPr>
            <a:lvl6pPr marL="2704502" indent="0">
              <a:buNone/>
              <a:defRPr sz="1100"/>
            </a:lvl6pPr>
            <a:lvl7pPr marL="3245404" indent="0">
              <a:buNone/>
              <a:defRPr sz="1100"/>
            </a:lvl7pPr>
            <a:lvl8pPr marL="3786305" indent="0">
              <a:buNone/>
              <a:defRPr sz="1100"/>
            </a:lvl8pPr>
            <a:lvl9pPr marL="4327204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1/17/2023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0124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1341" y="325179"/>
            <a:ext cx="9744075" cy="1353344"/>
          </a:xfrm>
          <a:prstGeom prst="rect">
            <a:avLst/>
          </a:prstGeom>
        </p:spPr>
        <p:txBody>
          <a:bodyPr vert="horz" lIns="108177" tIns="54089" rIns="108177" bIns="54089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41" y="1894682"/>
            <a:ext cx="9744075" cy="5358866"/>
          </a:xfrm>
          <a:prstGeom prst="rect">
            <a:avLst/>
          </a:prstGeom>
        </p:spPr>
        <p:txBody>
          <a:bodyPr vert="horz" lIns="108177" tIns="54089" rIns="108177" bIns="540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1337" y="7526096"/>
            <a:ext cx="2526242" cy="432318"/>
          </a:xfrm>
          <a:prstGeom prst="rect">
            <a:avLst/>
          </a:prstGeom>
        </p:spPr>
        <p:txBody>
          <a:bodyPr vert="horz" lIns="108177" tIns="54089" rIns="108177" bIns="54089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52EE3-C1F9-4E04-98AE-3A0BA72F0934}" type="datetimeFigureOut">
              <a:rPr lang="en-US" smtClean="0"/>
              <a:pPr/>
              <a:t>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99143" y="7526096"/>
            <a:ext cx="3428471" cy="432318"/>
          </a:xfrm>
          <a:prstGeom prst="rect">
            <a:avLst/>
          </a:prstGeom>
        </p:spPr>
        <p:txBody>
          <a:bodyPr vert="horz" lIns="108177" tIns="54089" rIns="108177" bIns="54089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59171" y="7526096"/>
            <a:ext cx="2526242" cy="432318"/>
          </a:xfrm>
          <a:prstGeom prst="rect">
            <a:avLst/>
          </a:prstGeom>
        </p:spPr>
        <p:txBody>
          <a:bodyPr vert="horz" lIns="108177" tIns="54089" rIns="108177" bIns="54089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14440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1081799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5679" indent="-405679" algn="l" defTabSz="1081799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78964" indent="-338063" algn="l" defTabSz="1081799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52251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93153" indent="-270449" algn="l" defTabSz="1081799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4052" indent="-270449" algn="l" defTabSz="1081799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74952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15854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56753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597656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0900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1799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22702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63601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04502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45404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86305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27204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44339" y="432320"/>
            <a:ext cx="9338072" cy="1569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4339" y="2161591"/>
            <a:ext cx="9338072" cy="51521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4339" y="7526097"/>
            <a:ext cx="2436019" cy="4323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2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033970B-A2F7-4ACD-9FD3-380A4AC34BD1}" type="datetimeFigureOut">
              <a:rPr lang="en-US" smtClean="0"/>
              <a:pPr>
                <a:defRPr/>
              </a:pPr>
              <a:t>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86361" y="7526097"/>
            <a:ext cx="3654028" cy="4323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2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46392" y="7526097"/>
            <a:ext cx="2436019" cy="4323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2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BEA7B-2213-4F66-9C86-3D7BFA39177B}" type="slidenum">
              <a:rPr lang="en-US" altLang="el-GR" smtClean="0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="" xmlns:p14="http://schemas.microsoft.com/office/powerpoint/2010/main" val="172546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</p:sldLayoutIdLst>
  <p:txStyles>
    <p:titleStyle>
      <a:lvl1pPr algn="l" defTabSz="1082650" rtl="0" eaLnBrk="1" latinLnBrk="0" hangingPunct="1">
        <a:lnSpc>
          <a:spcPct val="90000"/>
        </a:lnSpc>
        <a:spcBef>
          <a:spcPct val="0"/>
        </a:spcBef>
        <a:buNone/>
        <a:defRPr sz="521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0662" indent="-270662" algn="l" defTabSz="1082650" rtl="0" eaLnBrk="1" latinLnBrk="0" hangingPunct="1">
        <a:lnSpc>
          <a:spcPct val="90000"/>
        </a:lnSpc>
        <a:spcBef>
          <a:spcPts val="1184"/>
        </a:spcBef>
        <a:buFont typeface="Arial" panose="020B0604020202020204" pitchFamily="34" charset="0"/>
        <a:buChar char="•"/>
        <a:defRPr sz="3315" kern="1200">
          <a:solidFill>
            <a:schemeClr val="tx1"/>
          </a:solidFill>
          <a:latin typeface="+mn-lt"/>
          <a:ea typeface="+mn-ea"/>
          <a:cs typeface="+mn-cs"/>
        </a:defRPr>
      </a:lvl1pPr>
      <a:lvl2pPr marL="811987" indent="-270662" algn="l" defTabSz="1082650" rtl="0" eaLnBrk="1" latinLnBrk="0" hangingPunct="1">
        <a:lnSpc>
          <a:spcPct val="90000"/>
        </a:lnSpc>
        <a:spcBef>
          <a:spcPts val="592"/>
        </a:spcBef>
        <a:buFont typeface="Arial" panose="020B0604020202020204" pitchFamily="34" charset="0"/>
        <a:buChar char="•"/>
        <a:defRPr sz="2842" kern="1200">
          <a:solidFill>
            <a:schemeClr val="tx1"/>
          </a:solidFill>
          <a:latin typeface="+mn-lt"/>
          <a:ea typeface="+mn-ea"/>
          <a:cs typeface="+mn-cs"/>
        </a:defRPr>
      </a:lvl2pPr>
      <a:lvl3pPr marL="1353312" indent="-270662" algn="l" defTabSz="1082650" rtl="0" eaLnBrk="1" latinLnBrk="0" hangingPunct="1">
        <a:lnSpc>
          <a:spcPct val="90000"/>
        </a:lnSpc>
        <a:spcBef>
          <a:spcPts val="592"/>
        </a:spcBef>
        <a:buFont typeface="Arial" panose="020B0604020202020204" pitchFamily="34" charset="0"/>
        <a:buChar char="•"/>
        <a:defRPr sz="2368" kern="1200">
          <a:solidFill>
            <a:schemeClr val="tx1"/>
          </a:solidFill>
          <a:latin typeface="+mn-lt"/>
          <a:ea typeface="+mn-ea"/>
          <a:cs typeface="+mn-cs"/>
        </a:defRPr>
      </a:lvl3pPr>
      <a:lvl4pPr marL="1894637" indent="-270662" algn="l" defTabSz="1082650" rtl="0" eaLnBrk="1" latinLnBrk="0" hangingPunct="1">
        <a:lnSpc>
          <a:spcPct val="90000"/>
        </a:lnSpc>
        <a:spcBef>
          <a:spcPts val="592"/>
        </a:spcBef>
        <a:buFont typeface="Arial" panose="020B0604020202020204" pitchFamily="34" charset="0"/>
        <a:buChar char="•"/>
        <a:defRPr sz="2131" kern="1200">
          <a:solidFill>
            <a:schemeClr val="tx1"/>
          </a:solidFill>
          <a:latin typeface="+mn-lt"/>
          <a:ea typeface="+mn-ea"/>
          <a:cs typeface="+mn-cs"/>
        </a:defRPr>
      </a:lvl4pPr>
      <a:lvl5pPr marL="2435962" indent="-270662" algn="l" defTabSz="1082650" rtl="0" eaLnBrk="1" latinLnBrk="0" hangingPunct="1">
        <a:lnSpc>
          <a:spcPct val="90000"/>
        </a:lnSpc>
        <a:spcBef>
          <a:spcPts val="592"/>
        </a:spcBef>
        <a:buFont typeface="Arial" panose="020B0604020202020204" pitchFamily="34" charset="0"/>
        <a:buChar char="•"/>
        <a:defRPr sz="2131" kern="1200">
          <a:solidFill>
            <a:schemeClr val="tx1"/>
          </a:solidFill>
          <a:latin typeface="+mn-lt"/>
          <a:ea typeface="+mn-ea"/>
          <a:cs typeface="+mn-cs"/>
        </a:defRPr>
      </a:lvl5pPr>
      <a:lvl6pPr marL="2977286" indent="-270662" algn="l" defTabSz="1082650" rtl="0" eaLnBrk="1" latinLnBrk="0" hangingPunct="1">
        <a:lnSpc>
          <a:spcPct val="90000"/>
        </a:lnSpc>
        <a:spcBef>
          <a:spcPts val="592"/>
        </a:spcBef>
        <a:buFont typeface="Arial" panose="020B0604020202020204" pitchFamily="34" charset="0"/>
        <a:buChar char="•"/>
        <a:defRPr sz="2131" kern="1200">
          <a:solidFill>
            <a:schemeClr val="tx1"/>
          </a:solidFill>
          <a:latin typeface="+mn-lt"/>
          <a:ea typeface="+mn-ea"/>
          <a:cs typeface="+mn-cs"/>
        </a:defRPr>
      </a:lvl6pPr>
      <a:lvl7pPr marL="3518611" indent="-270662" algn="l" defTabSz="1082650" rtl="0" eaLnBrk="1" latinLnBrk="0" hangingPunct="1">
        <a:lnSpc>
          <a:spcPct val="90000"/>
        </a:lnSpc>
        <a:spcBef>
          <a:spcPts val="592"/>
        </a:spcBef>
        <a:buFont typeface="Arial" panose="020B0604020202020204" pitchFamily="34" charset="0"/>
        <a:buChar char="•"/>
        <a:defRPr sz="2131" kern="1200">
          <a:solidFill>
            <a:schemeClr val="tx1"/>
          </a:solidFill>
          <a:latin typeface="+mn-lt"/>
          <a:ea typeface="+mn-ea"/>
          <a:cs typeface="+mn-cs"/>
        </a:defRPr>
      </a:lvl7pPr>
      <a:lvl8pPr marL="4059936" indent="-270662" algn="l" defTabSz="1082650" rtl="0" eaLnBrk="1" latinLnBrk="0" hangingPunct="1">
        <a:lnSpc>
          <a:spcPct val="90000"/>
        </a:lnSpc>
        <a:spcBef>
          <a:spcPts val="592"/>
        </a:spcBef>
        <a:buFont typeface="Arial" panose="020B0604020202020204" pitchFamily="34" charset="0"/>
        <a:buChar char="•"/>
        <a:defRPr sz="2131" kern="1200">
          <a:solidFill>
            <a:schemeClr val="tx1"/>
          </a:solidFill>
          <a:latin typeface="+mn-lt"/>
          <a:ea typeface="+mn-ea"/>
          <a:cs typeface="+mn-cs"/>
        </a:defRPr>
      </a:lvl8pPr>
      <a:lvl9pPr marL="4601261" indent="-270662" algn="l" defTabSz="1082650" rtl="0" eaLnBrk="1" latinLnBrk="0" hangingPunct="1">
        <a:lnSpc>
          <a:spcPct val="90000"/>
        </a:lnSpc>
        <a:spcBef>
          <a:spcPts val="592"/>
        </a:spcBef>
        <a:buFont typeface="Arial" panose="020B0604020202020204" pitchFamily="34" charset="0"/>
        <a:buChar char="•"/>
        <a:defRPr sz="21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1pPr>
      <a:lvl2pPr marL="541325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2pPr>
      <a:lvl3pPr marL="1082650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3pPr>
      <a:lvl4pPr marL="1623974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4pPr>
      <a:lvl5pPr marL="2165299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5pPr>
      <a:lvl6pPr marL="2706624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6pPr>
      <a:lvl7pPr marL="3247949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7pPr>
      <a:lvl8pPr marL="3789274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8pPr>
      <a:lvl9pPr marL="4330598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1338" y="325179"/>
            <a:ext cx="9744075" cy="1353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1894682"/>
            <a:ext cx="9744075" cy="53588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1337" y="7526096"/>
            <a:ext cx="2526242" cy="4323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6D00A-B865-405E-AE51-4C83ED671E74}" type="datetimeFigureOut">
              <a:rPr lang="en-US" smtClean="0"/>
              <a:pPr/>
              <a:t>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99140" y="7526096"/>
            <a:ext cx="3428471" cy="4323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59171" y="7526096"/>
            <a:ext cx="2526242" cy="4323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5A07AA-7A5D-4778-A7E4-4A6E379E3C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91911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  <p:sldLayoutId id="2147483817" r:id="rId12"/>
  </p:sldLayoutIdLst>
  <p:txStyles>
    <p:titleStyle>
      <a:lvl1pPr algn="ctr" defTabSz="811993" rtl="0" eaLnBrk="1" latinLnBrk="0" hangingPunct="1">
        <a:spcBef>
          <a:spcPct val="0"/>
        </a:spcBef>
        <a:buNone/>
        <a:defRPr sz="390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498" indent="-304498" algn="l" defTabSz="811993" rtl="0" eaLnBrk="1" latinLnBrk="0" hangingPunct="1">
        <a:spcBef>
          <a:spcPct val="20000"/>
        </a:spcBef>
        <a:buFont typeface="Arial" pitchFamily="34" charset="0"/>
        <a:buChar char="•"/>
        <a:defRPr sz="2842" kern="1200">
          <a:solidFill>
            <a:schemeClr val="tx1"/>
          </a:solidFill>
          <a:latin typeface="+mn-lt"/>
          <a:ea typeface="+mn-ea"/>
          <a:cs typeface="+mn-cs"/>
        </a:defRPr>
      </a:lvl1pPr>
      <a:lvl2pPr marL="659744" indent="-253748" algn="l" defTabSz="811993" rtl="0" eaLnBrk="1" latinLnBrk="0" hangingPunct="1">
        <a:spcBef>
          <a:spcPct val="20000"/>
        </a:spcBef>
        <a:buFont typeface="Arial" pitchFamily="34" charset="0"/>
        <a:buChar char="–"/>
        <a:defRPr sz="2486" kern="1200">
          <a:solidFill>
            <a:schemeClr val="tx1"/>
          </a:solidFill>
          <a:latin typeface="+mn-lt"/>
          <a:ea typeface="+mn-ea"/>
          <a:cs typeface="+mn-cs"/>
        </a:defRPr>
      </a:lvl2pPr>
      <a:lvl3pPr marL="1014990" indent="-202998" algn="l" defTabSz="811993" rtl="0" eaLnBrk="1" latinLnBrk="0" hangingPunct="1">
        <a:spcBef>
          <a:spcPct val="20000"/>
        </a:spcBef>
        <a:buFont typeface="Arial" pitchFamily="34" charset="0"/>
        <a:buChar char="•"/>
        <a:defRPr sz="2131" kern="1200">
          <a:solidFill>
            <a:schemeClr val="tx1"/>
          </a:solidFill>
          <a:latin typeface="+mn-lt"/>
          <a:ea typeface="+mn-ea"/>
          <a:cs typeface="+mn-cs"/>
        </a:defRPr>
      </a:lvl3pPr>
      <a:lvl4pPr marL="1420986" indent="-202998" algn="l" defTabSz="811993" rtl="0" eaLnBrk="1" latinLnBrk="0" hangingPunct="1">
        <a:spcBef>
          <a:spcPct val="20000"/>
        </a:spcBef>
        <a:buFont typeface="Arial" pitchFamily="34" charset="0"/>
        <a:buChar char="–"/>
        <a:defRPr sz="1776" kern="1200">
          <a:solidFill>
            <a:schemeClr val="tx1"/>
          </a:solidFill>
          <a:latin typeface="+mn-lt"/>
          <a:ea typeface="+mn-ea"/>
          <a:cs typeface="+mn-cs"/>
        </a:defRPr>
      </a:lvl4pPr>
      <a:lvl5pPr marL="1826984" indent="-202998" algn="l" defTabSz="811993" rtl="0" eaLnBrk="1" latinLnBrk="0" hangingPunct="1">
        <a:spcBef>
          <a:spcPct val="20000"/>
        </a:spcBef>
        <a:buFont typeface="Arial" pitchFamily="34" charset="0"/>
        <a:buChar char="»"/>
        <a:defRPr sz="1776" kern="1200">
          <a:solidFill>
            <a:schemeClr val="tx1"/>
          </a:solidFill>
          <a:latin typeface="+mn-lt"/>
          <a:ea typeface="+mn-ea"/>
          <a:cs typeface="+mn-cs"/>
        </a:defRPr>
      </a:lvl5pPr>
      <a:lvl6pPr marL="2232979" indent="-202998" algn="l" defTabSz="811993" rtl="0" eaLnBrk="1" latinLnBrk="0" hangingPunct="1">
        <a:spcBef>
          <a:spcPct val="20000"/>
        </a:spcBef>
        <a:buFont typeface="Arial" pitchFamily="34" charset="0"/>
        <a:buChar char="•"/>
        <a:defRPr sz="1776" kern="1200">
          <a:solidFill>
            <a:schemeClr val="tx1"/>
          </a:solidFill>
          <a:latin typeface="+mn-lt"/>
          <a:ea typeface="+mn-ea"/>
          <a:cs typeface="+mn-cs"/>
        </a:defRPr>
      </a:lvl6pPr>
      <a:lvl7pPr marL="2638975" indent="-202998" algn="l" defTabSz="811993" rtl="0" eaLnBrk="1" latinLnBrk="0" hangingPunct="1">
        <a:spcBef>
          <a:spcPct val="20000"/>
        </a:spcBef>
        <a:buFont typeface="Arial" pitchFamily="34" charset="0"/>
        <a:buChar char="•"/>
        <a:defRPr sz="1776" kern="1200">
          <a:solidFill>
            <a:schemeClr val="tx1"/>
          </a:solidFill>
          <a:latin typeface="+mn-lt"/>
          <a:ea typeface="+mn-ea"/>
          <a:cs typeface="+mn-cs"/>
        </a:defRPr>
      </a:lvl7pPr>
      <a:lvl8pPr marL="3044972" indent="-202998" algn="l" defTabSz="811993" rtl="0" eaLnBrk="1" latinLnBrk="0" hangingPunct="1">
        <a:spcBef>
          <a:spcPct val="20000"/>
        </a:spcBef>
        <a:buFont typeface="Arial" pitchFamily="34" charset="0"/>
        <a:buChar char="•"/>
        <a:defRPr sz="1776" kern="1200">
          <a:solidFill>
            <a:schemeClr val="tx1"/>
          </a:solidFill>
          <a:latin typeface="+mn-lt"/>
          <a:ea typeface="+mn-ea"/>
          <a:cs typeface="+mn-cs"/>
        </a:defRPr>
      </a:lvl8pPr>
      <a:lvl9pPr marL="3450968" indent="-202998" algn="l" defTabSz="811993" rtl="0" eaLnBrk="1" latinLnBrk="0" hangingPunct="1">
        <a:spcBef>
          <a:spcPct val="20000"/>
        </a:spcBef>
        <a:buFont typeface="Arial" pitchFamily="34" charset="0"/>
        <a:buChar char="•"/>
        <a:defRPr sz="17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811993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1pPr>
      <a:lvl2pPr marL="405996" algn="l" defTabSz="811993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2pPr>
      <a:lvl3pPr marL="811993" algn="l" defTabSz="811993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3pPr>
      <a:lvl4pPr marL="1217988" algn="l" defTabSz="811993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4pPr>
      <a:lvl5pPr marL="1623985" algn="l" defTabSz="811993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5pPr>
      <a:lvl6pPr marL="2029981" algn="l" defTabSz="811993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6pPr>
      <a:lvl7pPr marL="2435978" algn="l" defTabSz="811993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7pPr>
      <a:lvl8pPr marL="2841974" algn="l" defTabSz="811993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8pPr>
      <a:lvl9pPr marL="3247969" algn="l" defTabSz="811993" rtl="0" eaLnBrk="1" latinLnBrk="0" hangingPunct="1">
        <a:defRPr sz="15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1341" y="325179"/>
            <a:ext cx="9744075" cy="1353344"/>
          </a:xfrm>
          <a:prstGeom prst="rect">
            <a:avLst/>
          </a:prstGeom>
        </p:spPr>
        <p:txBody>
          <a:bodyPr vert="horz" lIns="108177" tIns="54089" rIns="108177" bIns="54089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41" y="1894682"/>
            <a:ext cx="9744075" cy="5358866"/>
          </a:xfrm>
          <a:prstGeom prst="rect">
            <a:avLst/>
          </a:prstGeom>
        </p:spPr>
        <p:txBody>
          <a:bodyPr vert="horz" lIns="108177" tIns="54089" rIns="108177" bIns="540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1337" y="7526096"/>
            <a:ext cx="2526242" cy="432318"/>
          </a:xfrm>
          <a:prstGeom prst="rect">
            <a:avLst/>
          </a:prstGeom>
        </p:spPr>
        <p:txBody>
          <a:bodyPr vert="horz" lIns="108177" tIns="54089" rIns="108177" bIns="54089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52EE3-C1F9-4E04-98AE-3A0BA72F0934}" type="datetimeFigureOut">
              <a:rPr lang="en-US" smtClean="0"/>
              <a:pPr/>
              <a:t>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99143" y="7526096"/>
            <a:ext cx="3428471" cy="432318"/>
          </a:xfrm>
          <a:prstGeom prst="rect">
            <a:avLst/>
          </a:prstGeom>
        </p:spPr>
        <p:txBody>
          <a:bodyPr vert="horz" lIns="108177" tIns="54089" rIns="108177" bIns="54089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59171" y="7526096"/>
            <a:ext cx="2526242" cy="432318"/>
          </a:xfrm>
          <a:prstGeom prst="rect">
            <a:avLst/>
          </a:prstGeom>
        </p:spPr>
        <p:txBody>
          <a:bodyPr vert="horz" lIns="108177" tIns="54089" rIns="108177" bIns="54089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1921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</p:sldLayoutIdLst>
  <p:txStyles>
    <p:titleStyle>
      <a:lvl1pPr algn="ctr" defTabSz="1081799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5679" indent="-405679" algn="l" defTabSz="1081799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78964" indent="-338063" algn="l" defTabSz="1081799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52251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93153" indent="-270449" algn="l" defTabSz="1081799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4052" indent="-270449" algn="l" defTabSz="1081799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74952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15854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56753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597656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0900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1799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22702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63601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04502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45404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86305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27204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3.png"/><Relationship Id="rId5" Type="http://schemas.openxmlformats.org/officeDocument/2006/relationships/image" Target="../media/image5.jpeg"/><Relationship Id="rId10" Type="http://schemas.openxmlformats.org/officeDocument/2006/relationships/image" Target="../media/image2.jpeg"/><Relationship Id="rId4" Type="http://schemas.openxmlformats.org/officeDocument/2006/relationships/image" Target="../media/image5.svg"/><Relationship Id="rId9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3.png"/><Relationship Id="rId5" Type="http://schemas.openxmlformats.org/officeDocument/2006/relationships/image" Target="../media/image5.svg"/><Relationship Id="rId10" Type="http://schemas.openxmlformats.org/officeDocument/2006/relationships/image" Target="../media/image9.png"/><Relationship Id="rId4" Type="http://schemas.openxmlformats.org/officeDocument/2006/relationships/image" Target="../media/image4.png"/><Relationship Id="rId9" Type="http://schemas.openxmlformats.org/officeDocument/2006/relationships/image" Target="../media/image8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3.png"/><Relationship Id="rId5" Type="http://schemas.openxmlformats.org/officeDocument/2006/relationships/image" Target="../media/image5.jpeg"/><Relationship Id="rId10" Type="http://schemas.openxmlformats.org/officeDocument/2006/relationships/image" Target="../media/image2.jpeg"/><Relationship Id="rId4" Type="http://schemas.openxmlformats.org/officeDocument/2006/relationships/image" Target="../media/image5.svg"/><Relationship Id="rId9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3.png"/><Relationship Id="rId5" Type="http://schemas.openxmlformats.org/officeDocument/2006/relationships/image" Target="../media/image5.jpeg"/><Relationship Id="rId10" Type="http://schemas.openxmlformats.org/officeDocument/2006/relationships/image" Target="../media/image2.jpeg"/><Relationship Id="rId4" Type="http://schemas.openxmlformats.org/officeDocument/2006/relationships/image" Target="../media/image5.svg"/><Relationship Id="rId9" Type="http://schemas.openxmlformats.org/officeDocument/2006/relationships/image" Target="../media/image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3.png"/><Relationship Id="rId5" Type="http://schemas.openxmlformats.org/officeDocument/2006/relationships/image" Target="../media/image5.jpeg"/><Relationship Id="rId10" Type="http://schemas.openxmlformats.org/officeDocument/2006/relationships/image" Target="../media/image2.jpeg"/><Relationship Id="rId4" Type="http://schemas.openxmlformats.org/officeDocument/2006/relationships/image" Target="../media/image5.svg"/><Relationship Id="rId9" Type="http://schemas.openxmlformats.org/officeDocument/2006/relationships/image" Target="../media/image9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3.png"/><Relationship Id="rId5" Type="http://schemas.openxmlformats.org/officeDocument/2006/relationships/image" Target="../media/image5.jpeg"/><Relationship Id="rId10" Type="http://schemas.openxmlformats.org/officeDocument/2006/relationships/image" Target="../media/image2.jpeg"/><Relationship Id="rId4" Type="http://schemas.openxmlformats.org/officeDocument/2006/relationships/image" Target="../media/image5.svg"/><Relationship Id="rId9" Type="http://schemas.openxmlformats.org/officeDocument/2006/relationships/image" Target="../media/image9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3.png"/><Relationship Id="rId5" Type="http://schemas.openxmlformats.org/officeDocument/2006/relationships/image" Target="../media/image5.jpeg"/><Relationship Id="rId10" Type="http://schemas.openxmlformats.org/officeDocument/2006/relationships/image" Target="../media/image2.jpeg"/><Relationship Id="rId4" Type="http://schemas.openxmlformats.org/officeDocument/2006/relationships/image" Target="../media/image5.sv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3.png"/><Relationship Id="rId5" Type="http://schemas.openxmlformats.org/officeDocument/2006/relationships/image" Target="../media/image5.jpeg"/><Relationship Id="rId10" Type="http://schemas.openxmlformats.org/officeDocument/2006/relationships/image" Target="../media/image2.jpeg"/><Relationship Id="rId4" Type="http://schemas.openxmlformats.org/officeDocument/2006/relationships/image" Target="../media/image5.svg"/><Relationship Id="rId9" Type="http://schemas.openxmlformats.org/officeDocument/2006/relationships/image" Target="../media/image9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3.png"/><Relationship Id="rId5" Type="http://schemas.openxmlformats.org/officeDocument/2006/relationships/image" Target="../media/image5.jpeg"/><Relationship Id="rId10" Type="http://schemas.openxmlformats.org/officeDocument/2006/relationships/image" Target="../media/image2.jpeg"/><Relationship Id="rId4" Type="http://schemas.openxmlformats.org/officeDocument/2006/relationships/image" Target="../media/image5.svg"/><Relationship Id="rId9" Type="http://schemas.openxmlformats.org/officeDocument/2006/relationships/image" Target="../media/image9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3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3.png"/><Relationship Id="rId5" Type="http://schemas.openxmlformats.org/officeDocument/2006/relationships/image" Target="../media/image5.jpeg"/><Relationship Id="rId10" Type="http://schemas.openxmlformats.org/officeDocument/2006/relationships/image" Target="../media/image2.jpeg"/><Relationship Id="rId4" Type="http://schemas.openxmlformats.org/officeDocument/2006/relationships/image" Target="../media/image5.sv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3.png"/><Relationship Id="rId5" Type="http://schemas.openxmlformats.org/officeDocument/2006/relationships/image" Target="../media/image5.jpeg"/><Relationship Id="rId10" Type="http://schemas.openxmlformats.org/officeDocument/2006/relationships/image" Target="../media/image2.jpeg"/><Relationship Id="rId4" Type="http://schemas.openxmlformats.org/officeDocument/2006/relationships/image" Target="../media/image5.svg"/><Relationship Id="rId9" Type="http://schemas.openxmlformats.org/officeDocument/2006/relationships/image" Target="../media/image9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3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3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chart" Target="../charts/chart4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3.png"/><Relationship Id="rId5" Type="http://schemas.openxmlformats.org/officeDocument/2006/relationships/image" Target="../media/image5.jpeg"/><Relationship Id="rId10" Type="http://schemas.openxmlformats.org/officeDocument/2006/relationships/image" Target="../media/image2.jpeg"/><Relationship Id="rId4" Type="http://schemas.openxmlformats.org/officeDocument/2006/relationships/image" Target="../media/image5.svg"/><Relationship Id="rId9" Type="http://schemas.openxmlformats.org/officeDocument/2006/relationships/image" Target="../media/image9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4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0.jpeg"/><Relationship Id="rId7" Type="http://schemas.openxmlformats.org/officeDocument/2006/relationships/image" Target="../media/image15.jpeg"/><Relationship Id="rId2" Type="http://schemas.openxmlformats.org/officeDocument/2006/relationships/chart" Target="../charts/chart4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10" Type="http://schemas.openxmlformats.org/officeDocument/2006/relationships/image" Target="../media/image3.png"/><Relationship Id="rId4" Type="http://schemas.openxmlformats.org/officeDocument/2006/relationships/image" Target="../media/image12.jpeg"/><Relationship Id="rId9" Type="http://schemas.openxmlformats.org/officeDocument/2006/relationships/image" Target="../media/image2.jpe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4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chart" Target="../charts/chart4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image" Target="../media/image13.jpeg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chart" Target="../charts/chart4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3.png"/><Relationship Id="rId5" Type="http://schemas.openxmlformats.org/officeDocument/2006/relationships/image" Target="../media/image5.jpeg"/><Relationship Id="rId10" Type="http://schemas.openxmlformats.org/officeDocument/2006/relationships/image" Target="../media/image2.jpeg"/><Relationship Id="rId4" Type="http://schemas.openxmlformats.org/officeDocument/2006/relationships/image" Target="../media/image5.svg"/><Relationship Id="rId9" Type="http://schemas.openxmlformats.org/officeDocument/2006/relationships/image" Target="../media/image9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4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4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chart" Target="../charts/chart4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3.png"/><Relationship Id="rId5" Type="http://schemas.openxmlformats.org/officeDocument/2006/relationships/image" Target="../media/image5.jpeg"/><Relationship Id="rId10" Type="http://schemas.openxmlformats.org/officeDocument/2006/relationships/image" Target="../media/image2.jpeg"/><Relationship Id="rId4" Type="http://schemas.openxmlformats.org/officeDocument/2006/relationships/image" Target="../media/image5.svg"/><Relationship Id="rId9" Type="http://schemas.openxmlformats.org/officeDocument/2006/relationships/image" Target="../media/image9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4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chart" Target="../charts/chart5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3.png"/><Relationship Id="rId5" Type="http://schemas.openxmlformats.org/officeDocument/2006/relationships/image" Target="../media/image5.svg"/><Relationship Id="rId10" Type="http://schemas.openxmlformats.org/officeDocument/2006/relationships/image" Target="../media/image9.png"/><Relationship Id="rId4" Type="http://schemas.openxmlformats.org/officeDocument/2006/relationships/image" Target="../media/image4.png"/><Relationship Id="rId9" Type="http://schemas.openxmlformats.org/officeDocument/2006/relationships/image" Target="../media/image8.jpe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3.png"/><Relationship Id="rId2" Type="http://schemas.openxmlformats.org/officeDocument/2006/relationships/chart" Target="../charts/chart5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5.svg"/><Relationship Id="rId4" Type="http://schemas.openxmlformats.org/officeDocument/2006/relationships/image" Target="../media/image17.png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chart" Target="../charts/chart5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11" Type="http://schemas.openxmlformats.org/officeDocument/2006/relationships/image" Target="../media/image9.png"/><Relationship Id="rId5" Type="http://schemas.openxmlformats.org/officeDocument/2006/relationships/image" Target="../media/image4.png"/><Relationship Id="rId10" Type="http://schemas.openxmlformats.org/officeDocument/2006/relationships/image" Target="../media/image8.jpe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5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3.png"/><Relationship Id="rId3" Type="http://schemas.openxmlformats.org/officeDocument/2006/relationships/image" Target="../media/image18.jpeg"/><Relationship Id="rId7" Type="http://schemas.openxmlformats.org/officeDocument/2006/relationships/image" Target="../media/image19.png"/><Relationship Id="rId12" Type="http://schemas.openxmlformats.org/officeDocument/2006/relationships/image" Target="../media/image21.png"/><Relationship Id="rId2" Type="http://schemas.openxmlformats.org/officeDocument/2006/relationships/chart" Target="../charts/chart5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20.png"/><Relationship Id="rId5" Type="http://schemas.openxmlformats.org/officeDocument/2006/relationships/image" Target="../media/image5.svg"/><Relationship Id="rId10" Type="http://schemas.openxmlformats.org/officeDocument/2006/relationships/image" Target="../media/image9.png"/><Relationship Id="rId4" Type="http://schemas.openxmlformats.org/officeDocument/2006/relationships/image" Target="../media/image17.png"/><Relationship Id="rId9" Type="http://schemas.openxmlformats.org/officeDocument/2006/relationships/image" Target="../media/image8.jpeg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3.png"/><Relationship Id="rId3" Type="http://schemas.openxmlformats.org/officeDocument/2006/relationships/image" Target="../media/image22.jpeg"/><Relationship Id="rId7" Type="http://schemas.openxmlformats.org/officeDocument/2006/relationships/image" Target="../media/image19.png"/><Relationship Id="rId12" Type="http://schemas.openxmlformats.org/officeDocument/2006/relationships/image" Target="../media/image21.png"/><Relationship Id="rId2" Type="http://schemas.openxmlformats.org/officeDocument/2006/relationships/chart" Target="../charts/chart5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20.png"/><Relationship Id="rId5" Type="http://schemas.openxmlformats.org/officeDocument/2006/relationships/image" Target="../media/image5.svg"/><Relationship Id="rId10" Type="http://schemas.openxmlformats.org/officeDocument/2006/relationships/image" Target="../media/image9.png"/><Relationship Id="rId4" Type="http://schemas.openxmlformats.org/officeDocument/2006/relationships/image" Target="../media/image17.png"/><Relationship Id="rId9" Type="http://schemas.openxmlformats.org/officeDocument/2006/relationships/image" Target="../media/image8.jpeg"/></Relationships>
</file>

<file path=ppt/slides/_rels/slide5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23.png"/><Relationship Id="rId2" Type="http://schemas.openxmlformats.org/officeDocument/2006/relationships/chart" Target="../charts/chart5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3.png"/><Relationship Id="rId5" Type="http://schemas.openxmlformats.org/officeDocument/2006/relationships/image" Target="../media/image5.svg"/><Relationship Id="rId10" Type="http://schemas.openxmlformats.org/officeDocument/2006/relationships/image" Target="../media/image9.png"/><Relationship Id="rId4" Type="http://schemas.openxmlformats.org/officeDocument/2006/relationships/image" Target="../media/image17.png"/><Relationship Id="rId9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24.png"/><Relationship Id="rId12" Type="http://schemas.openxmlformats.org/officeDocument/2006/relationships/image" Target="../media/image3.png"/><Relationship Id="rId2" Type="http://schemas.openxmlformats.org/officeDocument/2006/relationships/chart" Target="../charts/chart5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20.png"/><Relationship Id="rId5" Type="http://schemas.openxmlformats.org/officeDocument/2006/relationships/image" Target="../media/image5.svg"/><Relationship Id="rId10" Type="http://schemas.openxmlformats.org/officeDocument/2006/relationships/image" Target="../media/image9.png"/><Relationship Id="rId4" Type="http://schemas.openxmlformats.org/officeDocument/2006/relationships/image" Target="../media/image17.png"/><Relationship Id="rId9" Type="http://schemas.openxmlformats.org/officeDocument/2006/relationships/image" Target="../media/image8.jpeg"/></Relationships>
</file>

<file path=ppt/slides/_rels/slide6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24.png"/><Relationship Id="rId12" Type="http://schemas.openxmlformats.org/officeDocument/2006/relationships/image" Target="../media/image25.png"/><Relationship Id="rId2" Type="http://schemas.openxmlformats.org/officeDocument/2006/relationships/chart" Target="../charts/chart5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20.png"/><Relationship Id="rId5" Type="http://schemas.openxmlformats.org/officeDocument/2006/relationships/image" Target="../media/image5.svg"/><Relationship Id="rId10" Type="http://schemas.openxmlformats.org/officeDocument/2006/relationships/image" Target="../media/image9.png"/><Relationship Id="rId4" Type="http://schemas.openxmlformats.org/officeDocument/2006/relationships/image" Target="../media/image17.png"/><Relationship Id="rId9" Type="http://schemas.openxmlformats.org/officeDocument/2006/relationships/image" Target="../media/image8.jpeg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chart" Target="../charts/chart6.xml"/><Relationship Id="rId7" Type="http://schemas.openxmlformats.org/officeDocument/2006/relationships/image" Target="../media/image6.png"/><Relationship Id="rId12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2.jpeg"/><Relationship Id="rId5" Type="http://schemas.openxmlformats.org/officeDocument/2006/relationships/image" Target="../media/image5.svg"/><Relationship Id="rId10" Type="http://schemas.openxmlformats.org/officeDocument/2006/relationships/image" Target="../media/image9.png"/><Relationship Id="rId4" Type="http://schemas.openxmlformats.org/officeDocument/2006/relationships/image" Target="../media/image4.png"/><Relationship Id="rId9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="" xmlns:a16="http://schemas.microsoft.com/office/drawing/2014/main" id="{B00613A3-FF99-43AA-9AE1-2568274E0E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46831" y="4597401"/>
            <a:ext cx="3917966" cy="1371600"/>
          </a:xfrm>
        </p:spPr>
        <p:txBody>
          <a:bodyPr anchor="b">
            <a:normAutofit fontScale="90000"/>
          </a:bodyPr>
          <a:lstStyle/>
          <a:p>
            <a:pPr lvl="0" defTabSz="914400"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lang="el-GR" altLang="el-GR" sz="4100" b="1" dirty="0">
                <a:solidFill>
                  <a:srgbClr val="FFFFFF"/>
                </a:solidFill>
                <a:latin typeface="Calibri" panose="020F0502020204030204" pitchFamily="34" charset="0"/>
              </a:rPr>
              <a:t/>
            </a:r>
            <a:br>
              <a:rPr lang="el-GR" altLang="el-GR" sz="4100" b="1" dirty="0">
                <a:solidFill>
                  <a:srgbClr val="FFFFFF"/>
                </a:solidFill>
                <a:latin typeface="Calibri" panose="020F0502020204030204" pitchFamily="34" charset="0"/>
              </a:rPr>
            </a:br>
            <a:r>
              <a:rPr lang="el-GR" altLang="el-GR" sz="41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</a:rPr>
              <a:t/>
            </a:r>
            <a:br>
              <a:rPr lang="el-GR" altLang="el-GR" sz="41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</a:rPr>
            </a:br>
            <a:r>
              <a:rPr lang="el-GR" altLang="el-GR" sz="2400" b="1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</a:rPr>
              <a:t>Ιανουάριος    2023</a:t>
            </a:r>
          </a:p>
        </p:txBody>
      </p:sp>
      <p:sp>
        <p:nvSpPr>
          <p:cNvPr id="2051" name="Subtitle 2">
            <a:extLst>
              <a:ext uri="{FF2B5EF4-FFF2-40B4-BE49-F238E27FC236}">
                <a16:creationId xmlns="" xmlns:a16="http://schemas.microsoft.com/office/drawing/2014/main" id="{B59F8B54-D178-4AC8-B1C1-CB2B3A4A9D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13182" y="641261"/>
            <a:ext cx="4329018" cy="749159"/>
          </a:xfrm>
        </p:spPr>
        <p:txBody>
          <a:bodyPr>
            <a:normAutofit fontScale="62500" lnSpcReduction="20000"/>
          </a:bodyPr>
          <a:lstStyle/>
          <a:p>
            <a:pPr eaLnBrk="1" hangingPunct="1"/>
            <a:r>
              <a:rPr lang="el-GR" altLang="en-US" sz="2400" b="1" dirty="0">
                <a:solidFill>
                  <a:schemeClr val="accent3">
                    <a:lumMod val="50000"/>
                  </a:schemeClr>
                </a:solidFill>
                <a:ea typeface="+mj-ea"/>
                <a:cs typeface="+mj-cs"/>
              </a:rPr>
              <a:t>ΠΑΝΕΛΛΑΔΙΚΗ ΠΟΛΙΤΙΚΗ   ΕΡΕΥΝΑ</a:t>
            </a:r>
          </a:p>
          <a:p>
            <a:pPr eaLnBrk="1" hangingPunct="1"/>
            <a:r>
              <a:rPr lang="el-GR" altLang="en-US" sz="2400" b="1" dirty="0">
                <a:solidFill>
                  <a:srgbClr val="FFFFFF"/>
                </a:solidFill>
                <a:ea typeface="+mj-ea"/>
                <a:cs typeface="+mj-cs"/>
              </a:rPr>
              <a:t/>
            </a:r>
            <a:br>
              <a:rPr lang="el-GR" altLang="en-US" sz="2400" b="1" dirty="0">
                <a:solidFill>
                  <a:srgbClr val="FFFFFF"/>
                </a:solidFill>
                <a:ea typeface="+mj-ea"/>
                <a:cs typeface="+mj-cs"/>
              </a:rPr>
            </a:br>
            <a:endParaRPr lang="en-US" altLang="en-US" sz="2400" dirty="0">
              <a:solidFill>
                <a:srgbClr val="FFFFFF"/>
              </a:solidFill>
            </a:endParaRPr>
          </a:p>
        </p:txBody>
      </p:sp>
      <p:pic>
        <p:nvPicPr>
          <p:cNvPr id="2052" name="Picture 4">
            <a:extLst>
              <a:ext uri="{FF2B5EF4-FFF2-40B4-BE49-F238E27FC236}">
                <a16:creationId xmlns="" xmlns:a16="http://schemas.microsoft.com/office/drawing/2014/main" id="{A44FCD08-D7F9-4A3D-AD59-633E3713CEE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902" r="12457" b="-1"/>
          <a:stretch/>
        </p:blipFill>
        <p:spPr bwMode="auto">
          <a:xfrm>
            <a:off x="3403601" y="1944458"/>
            <a:ext cx="3797300" cy="145849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AutoShape 2">
            <a:extLst>
              <a:ext uri="{FF2B5EF4-FFF2-40B4-BE49-F238E27FC236}">
                <a16:creationId xmlns="" xmlns:a16="http://schemas.microsoft.com/office/drawing/2014/main" id="{CA6E3AA4-5D84-FD94-96CE-70C594A0380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260975" y="39068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0331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utoShape 4">
            <a:extLst>
              <a:ext uri="{FF2B5EF4-FFF2-40B4-BE49-F238E27FC236}">
                <a16:creationId xmlns="" xmlns:a16="http://schemas.microsoft.com/office/drawing/2014/main" id="{275191C0-BB67-54AB-CAA8-3139895BEC8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413375" y="40592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0331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AutoShape 6">
            <a:extLst>
              <a:ext uri="{FF2B5EF4-FFF2-40B4-BE49-F238E27FC236}">
                <a16:creationId xmlns="" xmlns:a16="http://schemas.microsoft.com/office/drawing/2014/main" id="{8E9E3DA3-2559-30E8-D01A-17EEC27CC55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565775" y="42116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0331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  <a:solidFill>
            <a:schemeClr val="tx2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Πως κρίνετε την πρωτοβουλία για το καλάθι του νοικοκυριού;</a:t>
            </a:r>
            <a:endParaRPr lang="en-US" sz="20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664918136"/>
              </p:ext>
            </p:extLst>
          </p:nvPr>
        </p:nvGraphicFramePr>
        <p:xfrm>
          <a:off x="541338" y="1379538"/>
          <a:ext cx="9744075" cy="5873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31A0AE43-84B4-1CEA-64C3-87D85792E95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384648"/>
            <a:ext cx="2280213" cy="590037"/>
          </a:xfrm>
          <a:prstGeom prst="rect">
            <a:avLst/>
          </a:prstGeom>
        </p:spPr>
      </p:pic>
      <p:pic>
        <p:nvPicPr>
          <p:cNvPr id="5" name="Picture 6">
            <a:extLst>
              <a:ext uri="{FF2B5EF4-FFF2-40B4-BE49-F238E27FC236}">
                <a16:creationId xmlns="" xmlns:a16="http://schemas.microsoft.com/office/drawing/2014/main" id="{8B984C23-F605-EF90-3A2A-5141C4E4983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1311177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620977"/>
          </a:xfrm>
          <a:solidFill>
            <a:schemeClr val="tx2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Πως κρίνετε την πρωτοβουλία για το καλάθι του νοικοκυριού;</a:t>
            </a:r>
            <a:br>
              <a:rPr lang="el-GR" sz="2000" b="1" dirty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(</a:t>
            </a:r>
            <a:r>
              <a:rPr lang="el-GR" sz="2000" b="1" dirty="0">
                <a:solidFill>
                  <a:schemeClr val="bg1"/>
                </a:solidFill>
              </a:rPr>
              <a:t>Ψηφοφόροι 2019)</a:t>
            </a:r>
            <a:endParaRPr lang="en-US" sz="20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590676225"/>
              </p:ext>
            </p:extLst>
          </p:nvPr>
        </p:nvGraphicFramePr>
        <p:xfrm>
          <a:off x="541337" y="1346662"/>
          <a:ext cx="9744075" cy="59569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Γραφικό 5">
            <a:extLst>
              <a:ext uri="{FF2B5EF4-FFF2-40B4-BE49-F238E27FC236}">
                <a16:creationId xmlns="" xmlns:a16="http://schemas.microsoft.com/office/drawing/2014/main" id="{F51ED97D-FDC9-AFAF-4EA8-84F1C970C4B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7746" y="2134753"/>
            <a:ext cx="773188" cy="513441"/>
          </a:xfrm>
          <a:prstGeom prst="rect">
            <a:avLst/>
          </a:prstGeom>
        </p:spPr>
      </p:pic>
      <p:pic>
        <p:nvPicPr>
          <p:cNvPr id="5" name="Εικόνα 4">
            <a:extLst>
              <a:ext uri="{FF2B5EF4-FFF2-40B4-BE49-F238E27FC236}">
                <a16:creationId xmlns="" xmlns:a16="http://schemas.microsoft.com/office/drawing/2014/main" id="{E6EC0316-DB93-5740-D969-38A4ED0FCC3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746" y="3138884"/>
            <a:ext cx="773188" cy="433918"/>
          </a:xfrm>
          <a:prstGeom prst="rect">
            <a:avLst/>
          </a:prstGeom>
        </p:spPr>
      </p:pic>
      <p:pic>
        <p:nvPicPr>
          <p:cNvPr id="6" name="Εικόνα 5" descr="Το νέο λογότυπο του ΠΑΣΟΚ- ΚΙΝΑΛ: Επέστρεψε ο πράσινος ήλιος">
            <a:extLst>
              <a:ext uri="{FF2B5EF4-FFF2-40B4-BE49-F238E27FC236}">
                <a16:creationId xmlns="" xmlns:a16="http://schemas.microsoft.com/office/drawing/2014/main" id="{7B7A1B00-DACE-06E3-7954-AEB21244027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46" y="3915675"/>
            <a:ext cx="773188" cy="452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 descr="KKE | Κομμουνιστικό Κόμμα Ελλάδας">
            <a:extLst>
              <a:ext uri="{FF2B5EF4-FFF2-40B4-BE49-F238E27FC236}">
                <a16:creationId xmlns="" xmlns:a16="http://schemas.microsoft.com/office/drawing/2014/main" id="{301FD6BC-66E7-9CA7-1EF8-EE7990BFE2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46" y="4710645"/>
            <a:ext cx="834447" cy="51344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Κεντρική - Ελληνική Λύση">
            <a:extLst>
              <a:ext uri="{FF2B5EF4-FFF2-40B4-BE49-F238E27FC236}">
                <a16:creationId xmlns="" xmlns:a16="http://schemas.microsoft.com/office/drawing/2014/main" id="{FFFEAB69-606C-350F-B152-E18E6B9D6D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769" y="5471869"/>
            <a:ext cx="853142" cy="54751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Εικόνα 8">
            <a:extLst>
              <a:ext uri="{FF2B5EF4-FFF2-40B4-BE49-F238E27FC236}">
                <a16:creationId xmlns="" xmlns:a16="http://schemas.microsoft.com/office/drawing/2014/main" id="{0D992391-2D80-D127-7594-D87933295350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746" y="6353348"/>
            <a:ext cx="853142" cy="420053"/>
          </a:xfrm>
          <a:prstGeom prst="rect">
            <a:avLst/>
          </a:prstGeom>
        </p:spPr>
      </p:pic>
      <p:pic>
        <p:nvPicPr>
          <p:cNvPr id="10" name="Εικόνα 9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FD2B681B-ED57-D0D2-B088-44A3CEE8A55E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384648"/>
            <a:ext cx="2280213" cy="590037"/>
          </a:xfrm>
          <a:prstGeom prst="rect">
            <a:avLst/>
          </a:prstGeom>
        </p:spPr>
      </p:pic>
      <p:pic>
        <p:nvPicPr>
          <p:cNvPr id="11" name="Picture 6">
            <a:extLst>
              <a:ext uri="{FF2B5EF4-FFF2-40B4-BE49-F238E27FC236}">
                <a16:creationId xmlns="" xmlns:a16="http://schemas.microsoft.com/office/drawing/2014/main" id="{680971BF-1F28-2690-DB1B-82368369900B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0777590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  <a:solidFill>
            <a:schemeClr val="tx2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Πως κρίνετε την πρωτοβουλία για το καλάθι του νοικοκυριού;</a:t>
            </a:r>
            <a:endParaRPr lang="en-US" sz="20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389468803"/>
              </p:ext>
            </p:extLst>
          </p:nvPr>
        </p:nvGraphicFramePr>
        <p:xfrm>
          <a:off x="541338" y="1379538"/>
          <a:ext cx="9744075" cy="5873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CEB257E6-686C-7868-B48A-257ABD0D467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384648"/>
            <a:ext cx="2280213" cy="590037"/>
          </a:xfrm>
          <a:prstGeom prst="rect">
            <a:avLst/>
          </a:prstGeom>
        </p:spPr>
      </p:pic>
      <p:pic>
        <p:nvPicPr>
          <p:cNvPr id="5" name="Picture 6">
            <a:extLst>
              <a:ext uri="{FF2B5EF4-FFF2-40B4-BE49-F238E27FC236}">
                <a16:creationId xmlns="" xmlns:a16="http://schemas.microsoft.com/office/drawing/2014/main" id="{2366C5E3-2BB9-5DC8-ACC0-5CECBADF551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1434264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  <a:solidFill>
            <a:schemeClr val="tx2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Πως κρίνετε το νέο επίδομα στα νοικοκυριά για την αγορά τροφίμων που θα υλοποιηθεί;</a:t>
            </a:r>
            <a:endParaRPr lang="en-US" sz="20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224396655"/>
              </p:ext>
            </p:extLst>
          </p:nvPr>
        </p:nvGraphicFramePr>
        <p:xfrm>
          <a:off x="541338" y="1273215"/>
          <a:ext cx="9744075" cy="59800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9C94BC25-4AD1-95F0-1330-6D01212D187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384648"/>
            <a:ext cx="2280213" cy="590037"/>
          </a:xfrm>
          <a:prstGeom prst="rect">
            <a:avLst/>
          </a:prstGeom>
        </p:spPr>
      </p:pic>
      <p:pic>
        <p:nvPicPr>
          <p:cNvPr id="5" name="Picture 6">
            <a:extLst>
              <a:ext uri="{FF2B5EF4-FFF2-40B4-BE49-F238E27FC236}">
                <a16:creationId xmlns="" xmlns:a16="http://schemas.microsoft.com/office/drawing/2014/main" id="{D04F9267-CE36-1F78-B758-EB05C3837E5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1311177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702000"/>
          </a:xfrm>
          <a:solidFill>
            <a:schemeClr val="tx2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Πως κρίνετε το νέο επίδομα στα νοικοκυριά για την αγορά τροφίμων που θα υλοποιηθεί;</a:t>
            </a:r>
            <a:br>
              <a:rPr lang="el-GR" sz="2000" b="1" dirty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(</a:t>
            </a:r>
            <a:r>
              <a:rPr lang="el-GR" sz="2000" b="1" dirty="0">
                <a:solidFill>
                  <a:schemeClr val="bg1"/>
                </a:solidFill>
              </a:rPr>
              <a:t>Ψηφοφόροι 2019)</a:t>
            </a:r>
            <a:endParaRPr lang="en-US" sz="20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822138956"/>
              </p:ext>
            </p:extLst>
          </p:nvPr>
        </p:nvGraphicFramePr>
        <p:xfrm>
          <a:off x="541338" y="1379538"/>
          <a:ext cx="9744075" cy="5873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448C8ED7-825F-EFC8-CB7A-B230B7A3006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384648"/>
            <a:ext cx="2280213" cy="590037"/>
          </a:xfrm>
          <a:prstGeom prst="rect">
            <a:avLst/>
          </a:prstGeom>
        </p:spPr>
      </p:pic>
      <p:pic>
        <p:nvPicPr>
          <p:cNvPr id="5" name="Γραφικό 5">
            <a:extLst>
              <a:ext uri="{FF2B5EF4-FFF2-40B4-BE49-F238E27FC236}">
                <a16:creationId xmlns="" xmlns:a16="http://schemas.microsoft.com/office/drawing/2014/main" id="{DF24E365-F422-281B-F8E3-967B2DDBA56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57746" y="2192627"/>
            <a:ext cx="773188" cy="513441"/>
          </a:xfrm>
          <a:prstGeom prst="rect">
            <a:avLst/>
          </a:prstGeom>
        </p:spPr>
      </p:pic>
      <p:pic>
        <p:nvPicPr>
          <p:cNvPr id="6" name="Εικόνα 5">
            <a:extLst>
              <a:ext uri="{FF2B5EF4-FFF2-40B4-BE49-F238E27FC236}">
                <a16:creationId xmlns="" xmlns:a16="http://schemas.microsoft.com/office/drawing/2014/main" id="{EE96DEC7-1D9E-887A-EB78-09D2BD6A290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746" y="3138884"/>
            <a:ext cx="773188" cy="433918"/>
          </a:xfrm>
          <a:prstGeom prst="rect">
            <a:avLst/>
          </a:prstGeom>
        </p:spPr>
      </p:pic>
      <p:pic>
        <p:nvPicPr>
          <p:cNvPr id="7" name="Εικόνα 6" descr="Το νέο λογότυπο του ΠΑΣΟΚ- ΚΙΝΑΛ: Επέστρεψε ο πράσινος ήλιος">
            <a:extLst>
              <a:ext uri="{FF2B5EF4-FFF2-40B4-BE49-F238E27FC236}">
                <a16:creationId xmlns="" xmlns:a16="http://schemas.microsoft.com/office/drawing/2014/main" id="{98092F60-33E2-69C0-5AFF-E5DD98631CB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46" y="3915675"/>
            <a:ext cx="773188" cy="452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2" descr="KKE | Κομμουνιστικό Κόμμα Ελλάδας">
            <a:extLst>
              <a:ext uri="{FF2B5EF4-FFF2-40B4-BE49-F238E27FC236}">
                <a16:creationId xmlns="" xmlns:a16="http://schemas.microsoft.com/office/drawing/2014/main" id="{388B01B8-2625-AE52-3520-7DFCE3BDDE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46" y="4710645"/>
            <a:ext cx="834447" cy="51344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Κεντρική - Ελληνική Λύση">
            <a:extLst>
              <a:ext uri="{FF2B5EF4-FFF2-40B4-BE49-F238E27FC236}">
                <a16:creationId xmlns="" xmlns:a16="http://schemas.microsoft.com/office/drawing/2014/main" id="{6ED1816C-ED28-D7A4-BD39-558707F2FF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769" y="5471869"/>
            <a:ext cx="853142" cy="54751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Εικόνα 9">
            <a:extLst>
              <a:ext uri="{FF2B5EF4-FFF2-40B4-BE49-F238E27FC236}">
                <a16:creationId xmlns="" xmlns:a16="http://schemas.microsoft.com/office/drawing/2014/main" id="{E89517FC-F5D1-DCC2-9572-74B69D4448E2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746" y="6353348"/>
            <a:ext cx="853142" cy="420053"/>
          </a:xfrm>
          <a:prstGeom prst="rect">
            <a:avLst/>
          </a:prstGeom>
        </p:spPr>
      </p:pic>
      <p:pic>
        <p:nvPicPr>
          <p:cNvPr id="11" name="Picture 6">
            <a:extLst>
              <a:ext uri="{FF2B5EF4-FFF2-40B4-BE49-F238E27FC236}">
                <a16:creationId xmlns="" xmlns:a16="http://schemas.microsoft.com/office/drawing/2014/main" id="{998BE1C6-FE8E-E821-4D04-4DCB6CA60A31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8181417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  <a:solidFill>
            <a:schemeClr val="tx2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Πως κρίνετε το νέο επίδομα στα νοικοκυριά για την αγορά τροφίμων που θα υλοποιηθεί;</a:t>
            </a:r>
            <a:endParaRPr lang="en-US" sz="20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211700478"/>
              </p:ext>
            </p:extLst>
          </p:nvPr>
        </p:nvGraphicFramePr>
        <p:xfrm>
          <a:off x="541338" y="1379538"/>
          <a:ext cx="9744075" cy="5873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F064A471-48D8-3E2A-F1BB-E3F884072C7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384648"/>
            <a:ext cx="2280213" cy="590037"/>
          </a:xfrm>
          <a:prstGeom prst="rect">
            <a:avLst/>
          </a:prstGeom>
        </p:spPr>
      </p:pic>
      <p:pic>
        <p:nvPicPr>
          <p:cNvPr id="5" name="Picture 6">
            <a:extLst>
              <a:ext uri="{FF2B5EF4-FFF2-40B4-BE49-F238E27FC236}">
                <a16:creationId xmlns="" xmlns:a16="http://schemas.microsoft.com/office/drawing/2014/main" id="{A9CA1D63-F01E-3BEE-D2CC-D6646D46FF7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5100461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  <a:solidFill>
            <a:schemeClr val="tx2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Θεωρείτε ότι το νέο επίδομα για τα τρόφιμα είναι...</a:t>
            </a:r>
            <a:r>
              <a:rPr lang="en-US" sz="2000" b="1" dirty="0">
                <a:solidFill>
                  <a:schemeClr val="bg1"/>
                </a:solidFill>
              </a:rPr>
              <a:t/>
            </a:r>
            <a:br>
              <a:rPr lang="en-US" sz="2000" b="1" dirty="0">
                <a:solidFill>
                  <a:schemeClr val="bg1"/>
                </a:solidFill>
              </a:rPr>
            </a:br>
            <a:endParaRPr lang="el-GR" sz="19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299259543"/>
              </p:ext>
            </p:extLst>
          </p:nvPr>
        </p:nvGraphicFramePr>
        <p:xfrm>
          <a:off x="541338" y="1379538"/>
          <a:ext cx="9744075" cy="5873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42545534-C1C3-B7BF-248D-66B890DD01A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384648"/>
            <a:ext cx="2280213" cy="590037"/>
          </a:xfrm>
          <a:prstGeom prst="rect">
            <a:avLst/>
          </a:prstGeom>
        </p:spPr>
      </p:pic>
      <p:pic>
        <p:nvPicPr>
          <p:cNvPr id="5" name="Picture 6">
            <a:extLst>
              <a:ext uri="{FF2B5EF4-FFF2-40B4-BE49-F238E27FC236}">
                <a16:creationId xmlns="" xmlns:a16="http://schemas.microsoft.com/office/drawing/2014/main" id="{95B005BF-34A9-410F-7D3D-17F65E9BF63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1311177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266219"/>
            <a:ext cx="9338072" cy="879676"/>
          </a:xfrm>
          <a:solidFill>
            <a:schemeClr val="tx2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Θεωρείτε ότι το νέο επίδομα για τα τρόφιμα είναι...</a:t>
            </a:r>
            <a:br>
              <a:rPr lang="el-GR" sz="2000" b="1" dirty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(</a:t>
            </a:r>
            <a:r>
              <a:rPr lang="el-GR" sz="2000" b="1" dirty="0">
                <a:solidFill>
                  <a:schemeClr val="bg1"/>
                </a:solidFill>
              </a:rPr>
              <a:t>Ψηφοφόροι 2019)</a:t>
            </a:r>
            <a:r>
              <a:rPr lang="en-US" sz="2000" b="1" dirty="0">
                <a:solidFill>
                  <a:schemeClr val="bg1"/>
                </a:solidFill>
              </a:rPr>
              <a:t/>
            </a:r>
            <a:br>
              <a:rPr lang="en-US" sz="2000" b="1" dirty="0">
                <a:solidFill>
                  <a:schemeClr val="bg1"/>
                </a:solidFill>
              </a:rPr>
            </a:br>
            <a:endParaRPr lang="el-GR" sz="19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698589411"/>
              </p:ext>
            </p:extLst>
          </p:nvPr>
        </p:nvGraphicFramePr>
        <p:xfrm>
          <a:off x="541338" y="1412110"/>
          <a:ext cx="9744075" cy="58411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Γραφικό 5">
            <a:extLst>
              <a:ext uri="{FF2B5EF4-FFF2-40B4-BE49-F238E27FC236}">
                <a16:creationId xmlns="" xmlns:a16="http://schemas.microsoft.com/office/drawing/2014/main" id="{9D14B9F3-5543-D149-C266-D08F73DBCB7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7746" y="2192627"/>
            <a:ext cx="773188" cy="513441"/>
          </a:xfrm>
          <a:prstGeom prst="rect">
            <a:avLst/>
          </a:prstGeom>
        </p:spPr>
      </p:pic>
      <p:pic>
        <p:nvPicPr>
          <p:cNvPr id="5" name="Εικόνα 4">
            <a:extLst>
              <a:ext uri="{FF2B5EF4-FFF2-40B4-BE49-F238E27FC236}">
                <a16:creationId xmlns="" xmlns:a16="http://schemas.microsoft.com/office/drawing/2014/main" id="{648756FE-1FF4-5E28-A01C-9E24CBF07F0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746" y="3138884"/>
            <a:ext cx="773188" cy="433918"/>
          </a:xfrm>
          <a:prstGeom prst="rect">
            <a:avLst/>
          </a:prstGeom>
        </p:spPr>
      </p:pic>
      <p:pic>
        <p:nvPicPr>
          <p:cNvPr id="6" name="Εικόνα 5" descr="Το νέο λογότυπο του ΠΑΣΟΚ- ΚΙΝΑΛ: Επέστρεψε ο πράσινος ήλιος">
            <a:extLst>
              <a:ext uri="{FF2B5EF4-FFF2-40B4-BE49-F238E27FC236}">
                <a16:creationId xmlns="" xmlns:a16="http://schemas.microsoft.com/office/drawing/2014/main" id="{331095AB-B659-7DBB-63F3-CE5605172DD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46" y="3915675"/>
            <a:ext cx="773188" cy="452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 descr="KKE | Κομμουνιστικό Κόμμα Ελλάδας">
            <a:extLst>
              <a:ext uri="{FF2B5EF4-FFF2-40B4-BE49-F238E27FC236}">
                <a16:creationId xmlns="" xmlns:a16="http://schemas.microsoft.com/office/drawing/2014/main" id="{CC140293-A96A-D7B8-44E2-958E06E34E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46" y="4710645"/>
            <a:ext cx="834447" cy="51344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Κεντρική - Ελληνική Λύση">
            <a:extLst>
              <a:ext uri="{FF2B5EF4-FFF2-40B4-BE49-F238E27FC236}">
                <a16:creationId xmlns="" xmlns:a16="http://schemas.microsoft.com/office/drawing/2014/main" id="{A59CC485-459C-4831-5FB0-ED0E0B698C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769" y="5566959"/>
            <a:ext cx="853142" cy="54751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Εικόνα 8">
            <a:extLst>
              <a:ext uri="{FF2B5EF4-FFF2-40B4-BE49-F238E27FC236}">
                <a16:creationId xmlns="" xmlns:a16="http://schemas.microsoft.com/office/drawing/2014/main" id="{66FBADDE-0104-020F-93FA-24ED03DB2401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746" y="6444773"/>
            <a:ext cx="853142" cy="420053"/>
          </a:xfrm>
          <a:prstGeom prst="rect">
            <a:avLst/>
          </a:prstGeom>
        </p:spPr>
      </p:pic>
      <p:pic>
        <p:nvPicPr>
          <p:cNvPr id="10" name="Εικόνα 9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3A7F8F01-249F-6211-D4C6-B2AF51386F77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384648"/>
            <a:ext cx="2280213" cy="590037"/>
          </a:xfrm>
          <a:prstGeom prst="rect">
            <a:avLst/>
          </a:prstGeom>
        </p:spPr>
      </p:pic>
      <p:pic>
        <p:nvPicPr>
          <p:cNvPr id="11" name="Picture 6">
            <a:extLst>
              <a:ext uri="{FF2B5EF4-FFF2-40B4-BE49-F238E27FC236}">
                <a16:creationId xmlns="" xmlns:a16="http://schemas.microsoft.com/office/drawing/2014/main" id="{49B5DD3C-DFAE-F613-6186-C2214E572792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1110255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  <a:solidFill>
            <a:schemeClr val="tx2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Θεωρείτε ότι το νέο επίδομα για τα τρόφιμα είναι...</a:t>
            </a:r>
            <a:r>
              <a:rPr lang="en-US" sz="2000" b="1" dirty="0">
                <a:solidFill>
                  <a:schemeClr val="bg1"/>
                </a:solidFill>
              </a:rPr>
              <a:t/>
            </a:r>
            <a:br>
              <a:rPr lang="en-US" sz="2000" b="1" dirty="0">
                <a:solidFill>
                  <a:schemeClr val="bg1"/>
                </a:solidFill>
              </a:rPr>
            </a:br>
            <a:endParaRPr lang="el-GR" sz="19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196436041"/>
              </p:ext>
            </p:extLst>
          </p:nvPr>
        </p:nvGraphicFramePr>
        <p:xfrm>
          <a:off x="541338" y="1379538"/>
          <a:ext cx="9744075" cy="5873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804C4EE9-55C9-7F4A-F9E0-313B1751126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384648"/>
            <a:ext cx="2280213" cy="590037"/>
          </a:xfrm>
          <a:prstGeom prst="rect">
            <a:avLst/>
          </a:prstGeom>
        </p:spPr>
      </p:pic>
      <p:pic>
        <p:nvPicPr>
          <p:cNvPr id="5" name="Picture 6">
            <a:extLst>
              <a:ext uri="{FF2B5EF4-FFF2-40B4-BE49-F238E27FC236}">
                <a16:creationId xmlns="" xmlns:a16="http://schemas.microsoft.com/office/drawing/2014/main" id="{B12FB536-A08D-FE45-3A6C-1C495093FFA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8369541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393539"/>
            <a:ext cx="9338072" cy="682907"/>
          </a:xfrm>
          <a:solidFill>
            <a:schemeClr val="tx2">
              <a:lumMod val="50000"/>
            </a:schemeClr>
          </a:solidFill>
        </p:spPr>
        <p:txBody>
          <a:bodyPr>
            <a:normAutofit fontScale="90000"/>
          </a:bodyPr>
          <a:lstStyle/>
          <a:p>
            <a:pPr algn="l"/>
            <a:r>
              <a:rPr lang="el-GR" sz="2000" b="1" dirty="0">
                <a:solidFill>
                  <a:schemeClr val="bg1"/>
                </a:solidFill>
              </a:rPr>
              <a:t>Πως αξιολογείτε τα μέτρα που έχει πάρει συνολικά η Κυβέρνηση όλους τους τελευταίους μήνες για την αντιμετώπιση συνολικά της ακρίβειας και την στήριξη των νοικοκυριών</a:t>
            </a:r>
            <a:r>
              <a:rPr lang="en-US" sz="2000" b="1" dirty="0">
                <a:solidFill>
                  <a:schemeClr val="bg1"/>
                </a:solidFill>
              </a:rPr>
              <a:t> </a:t>
            </a:r>
            <a:r>
              <a:rPr lang="el-GR" sz="2000" b="1" dirty="0">
                <a:solidFill>
                  <a:schemeClr val="bg1"/>
                </a:solidFill>
              </a:rPr>
              <a:t>νοικοκυριών </a:t>
            </a:r>
            <a:endParaRPr lang="el-GR" sz="19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810322332"/>
              </p:ext>
            </p:extLst>
          </p:nvPr>
        </p:nvGraphicFramePr>
        <p:xfrm>
          <a:off x="541337" y="1379538"/>
          <a:ext cx="9744075" cy="5873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A6AB7D19-AB08-5851-78E8-F77F5E5C66C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384648"/>
            <a:ext cx="2280213" cy="590037"/>
          </a:xfrm>
          <a:prstGeom prst="rect">
            <a:avLst/>
          </a:prstGeom>
        </p:spPr>
      </p:pic>
      <p:pic>
        <p:nvPicPr>
          <p:cNvPr id="5" name="Picture 6">
            <a:extLst>
              <a:ext uri="{FF2B5EF4-FFF2-40B4-BE49-F238E27FC236}">
                <a16:creationId xmlns="" xmlns:a16="http://schemas.microsoft.com/office/drawing/2014/main" id="{D4390ECD-3110-7E63-5314-92944098243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131117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" name="Rectangle 3101">
            <a:extLst>
              <a:ext uri="{FF2B5EF4-FFF2-40B4-BE49-F238E27FC236}">
                <a16:creationId xmlns="" xmlns:a16="http://schemas.microsoft.com/office/drawing/2014/main" id="{B775CD93-9DF2-48CB-9F57-1BCA9A46C7F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14123" y="530509"/>
            <a:ext cx="3032031" cy="4500794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331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74" name="Title 5">
            <a:extLst>
              <a:ext uri="{FF2B5EF4-FFF2-40B4-BE49-F238E27FC236}">
                <a16:creationId xmlns="" xmlns:a16="http://schemas.microsoft.com/office/drawing/2014/main" id="{E27AB5F6-B526-4477-9C02-1AC62B021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205" y="866138"/>
            <a:ext cx="2526589" cy="383338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altLang="en-US" sz="39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Τα</a:t>
            </a:r>
            <a:r>
              <a:rPr lang="en-US" altLang="en-US" sz="39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υτότητ</a:t>
            </a:r>
            <a:r>
              <a:rPr lang="en-US" altLang="en-US" sz="39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α Έρευνας</a:t>
            </a:r>
          </a:p>
        </p:txBody>
      </p:sp>
      <p:sp>
        <p:nvSpPr>
          <p:cNvPr id="3104" name="Rectangle 3103">
            <a:extLst>
              <a:ext uri="{FF2B5EF4-FFF2-40B4-BE49-F238E27FC236}">
                <a16:creationId xmlns="" xmlns:a16="http://schemas.microsoft.com/office/drawing/2014/main" id="{6166C6D1-23AC-49C4-BA07-238E4E9F8CE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14122" y="5232487"/>
            <a:ext cx="3032031" cy="2344200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331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06" name="Rectangle 3105">
            <a:extLst>
              <a:ext uri="{FF2B5EF4-FFF2-40B4-BE49-F238E27FC236}">
                <a16:creationId xmlns="" xmlns:a16="http://schemas.microsoft.com/office/drawing/2014/main" id="{1C091803-41C2-48E0-9228-5148460C747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3591691" y="530509"/>
            <a:ext cx="6827526" cy="7048215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331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75" name="4 - Θέση περιεχομένου">
            <a:extLst>
              <a:ext uri="{FF2B5EF4-FFF2-40B4-BE49-F238E27FC236}">
                <a16:creationId xmlns="" xmlns:a16="http://schemas.microsoft.com/office/drawing/2014/main" id="{0FD9D685-9ECC-480A-9435-6AA3E4ED35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017" y="648183"/>
            <a:ext cx="6249528" cy="6624636"/>
          </a:xfr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indent="-228600" defTabSz="914400">
              <a:lnSpc>
                <a:spcPct val="90000"/>
              </a:lnSpc>
              <a:defRPr/>
            </a:pPr>
            <a:r>
              <a:rPr lang="en-US" altLang="en-US" sz="1100" b="1" dirty="0"/>
              <a:t>Η </a:t>
            </a:r>
            <a:r>
              <a:rPr lang="en-US" altLang="en-US" sz="1100" b="1" dirty="0" err="1"/>
              <a:t>Έρευν</a:t>
            </a:r>
            <a:r>
              <a:rPr lang="en-US" altLang="en-US" sz="1100" b="1" dirty="0"/>
              <a:t>α πραγματοποιήθηκε από την Opinion Poll Ε.Π.Ε – Αριθμός Μητρώου Ε.Σ.Ρ. 49.</a:t>
            </a:r>
          </a:p>
          <a:p>
            <a:pPr marL="75898" indent="0" defTabSz="914400">
              <a:lnSpc>
                <a:spcPct val="90000"/>
              </a:lnSpc>
              <a:buNone/>
              <a:defRPr/>
            </a:pPr>
            <a:endParaRPr lang="en-US" altLang="en-US" sz="1100" b="1" dirty="0"/>
          </a:p>
          <a:p>
            <a:pPr indent="-228600" defTabSz="914400">
              <a:lnSpc>
                <a:spcPct val="90000"/>
              </a:lnSpc>
              <a:defRPr/>
            </a:pPr>
            <a:r>
              <a:rPr lang="en-US" altLang="en-US" sz="1100" b="1" dirty="0"/>
              <a:t>ΕΝΤΟΛΕΑΣ :</a:t>
            </a:r>
          </a:p>
          <a:p>
            <a:pPr indent="-228600" defTabSz="914400">
              <a:lnSpc>
                <a:spcPct val="90000"/>
              </a:lnSpc>
              <a:defRPr/>
            </a:pPr>
            <a:endParaRPr lang="en-US" altLang="en-US" sz="1100" b="1" dirty="0"/>
          </a:p>
          <a:p>
            <a:pPr indent="-228600" defTabSz="914400">
              <a:lnSpc>
                <a:spcPct val="90000"/>
              </a:lnSpc>
              <a:defRPr/>
            </a:pPr>
            <a:r>
              <a:rPr lang="en-US" altLang="en-US" sz="1100" b="1" dirty="0"/>
              <a:t>ΕΞΕΤΑΖΟΜΕΝΟΣ ΠΛΗΘΥΣΜΟΣ: </a:t>
            </a:r>
            <a:r>
              <a:rPr lang="en-US" altLang="en-US" sz="1100" b="1" dirty="0" err="1"/>
              <a:t>Ηλικί</a:t>
            </a:r>
            <a:r>
              <a:rPr lang="en-US" altLang="en-US" sz="1100" b="1" dirty="0"/>
              <a:t>ας άνω των 17, με δικαίωμα ψήφου</a:t>
            </a:r>
            <a:endParaRPr lang="el-GR" altLang="en-US" sz="1100" b="1" dirty="0"/>
          </a:p>
          <a:p>
            <a:pPr marL="75898" indent="0" defTabSz="914400">
              <a:lnSpc>
                <a:spcPct val="90000"/>
              </a:lnSpc>
              <a:buNone/>
              <a:defRPr/>
            </a:pPr>
            <a:endParaRPr lang="en-US" altLang="en-US" sz="1100" b="1" dirty="0"/>
          </a:p>
          <a:p>
            <a:pPr indent="-228600" defTabSz="914400">
              <a:lnSpc>
                <a:spcPct val="90000"/>
              </a:lnSpc>
              <a:defRPr/>
            </a:pPr>
            <a:r>
              <a:rPr lang="en-US" altLang="en-US" sz="1100" b="1" dirty="0"/>
              <a:t>ΜΕΓΕΘΟΣ ΔΕΙΓΜΑΤΟΣ: 1.00</a:t>
            </a:r>
            <a:r>
              <a:rPr lang="el-GR" altLang="en-US" sz="1100" b="1" dirty="0"/>
              <a:t>5 </a:t>
            </a:r>
            <a:r>
              <a:rPr lang="en-US" altLang="en-US" sz="1100" b="1" dirty="0" err="1"/>
              <a:t>νοικοκυριά</a:t>
            </a:r>
            <a:endParaRPr lang="el-GR" altLang="en-US" sz="1100" b="1" dirty="0"/>
          </a:p>
          <a:p>
            <a:pPr marL="75898" indent="0" defTabSz="914400">
              <a:lnSpc>
                <a:spcPct val="90000"/>
              </a:lnSpc>
              <a:buNone/>
              <a:defRPr/>
            </a:pPr>
            <a:endParaRPr lang="en-US" altLang="en-US" sz="1100" b="1" dirty="0"/>
          </a:p>
          <a:p>
            <a:pPr indent="-228600" defTabSz="914400">
              <a:lnSpc>
                <a:spcPct val="90000"/>
              </a:lnSpc>
              <a:defRPr/>
            </a:pPr>
            <a:r>
              <a:rPr lang="en-US" altLang="en-US" sz="1100" b="1" dirty="0"/>
              <a:t>ΧΡΟΝΙΚΟ ΔΙΑΣΤΗΜΑ: </a:t>
            </a:r>
            <a:r>
              <a:rPr lang="el-GR" altLang="en-US" sz="1100" b="1" dirty="0"/>
              <a:t>από 11</a:t>
            </a:r>
            <a:r>
              <a:rPr lang="en-US" altLang="en-US" sz="1100" b="1" dirty="0"/>
              <a:t>  </a:t>
            </a:r>
            <a:r>
              <a:rPr lang="el-GR" altLang="en-US" sz="1100" b="1" dirty="0"/>
              <a:t>Ιανουαρίου </a:t>
            </a:r>
            <a:r>
              <a:rPr lang="en-US" altLang="en-US" sz="1100" b="1" dirty="0"/>
              <a:t> </a:t>
            </a:r>
            <a:r>
              <a:rPr lang="el-GR" altLang="en-US" sz="1100" b="1" dirty="0"/>
              <a:t>έως </a:t>
            </a:r>
            <a:r>
              <a:rPr lang="en-US" altLang="en-US" sz="1100" b="1" dirty="0"/>
              <a:t> </a:t>
            </a:r>
            <a:r>
              <a:rPr lang="el-GR" altLang="en-US" sz="1100" b="1" dirty="0"/>
              <a:t>13</a:t>
            </a:r>
            <a:r>
              <a:rPr lang="en-US" altLang="en-US" sz="1100" b="1" dirty="0"/>
              <a:t>  </a:t>
            </a:r>
            <a:r>
              <a:rPr lang="el-GR" altLang="en-US" sz="1100" b="1" dirty="0"/>
              <a:t>Ιανουαρίου 2023</a:t>
            </a:r>
          </a:p>
          <a:p>
            <a:pPr marL="75898" indent="0" defTabSz="914400">
              <a:lnSpc>
                <a:spcPct val="90000"/>
              </a:lnSpc>
              <a:buNone/>
              <a:defRPr/>
            </a:pPr>
            <a:endParaRPr lang="en-US" altLang="en-US" sz="1100" b="1" dirty="0"/>
          </a:p>
          <a:p>
            <a:pPr indent="-228600" defTabSz="914400">
              <a:lnSpc>
                <a:spcPct val="90000"/>
              </a:lnSpc>
              <a:defRPr/>
            </a:pPr>
            <a:r>
              <a:rPr lang="en-US" altLang="en-US" sz="1100" b="1" dirty="0"/>
              <a:t>ΠΕΡΙΟΧΗ ΔΙΕΞΑΓΩΓΗΣ: Πα</a:t>
            </a:r>
            <a:r>
              <a:rPr lang="en-US" altLang="en-US" sz="1100" b="1" dirty="0" err="1"/>
              <a:t>νελλ</a:t>
            </a:r>
            <a:r>
              <a:rPr lang="en-US" altLang="en-US" sz="1100" b="1" dirty="0"/>
              <a:t>αδική κάλυψη</a:t>
            </a:r>
          </a:p>
          <a:p>
            <a:pPr indent="-228600" defTabSz="914400">
              <a:lnSpc>
                <a:spcPct val="90000"/>
              </a:lnSpc>
              <a:defRPr/>
            </a:pPr>
            <a:endParaRPr lang="en-US" altLang="en-US" sz="1100" b="1" dirty="0"/>
          </a:p>
          <a:p>
            <a:pPr indent="-228600" defTabSz="914400">
              <a:lnSpc>
                <a:spcPct val="90000"/>
              </a:lnSpc>
              <a:defRPr/>
            </a:pPr>
            <a:r>
              <a:rPr lang="en-US" altLang="en-US" sz="1100" b="1" dirty="0"/>
              <a:t>ΜΕΘΟΔΟΣ ΔΕΙΓΜΑΤΟΛΗΨΙΑΣ: </a:t>
            </a:r>
            <a:r>
              <a:rPr lang="en-US" altLang="en-US" sz="1100" b="1" dirty="0" err="1"/>
              <a:t>Πολυστ</a:t>
            </a:r>
            <a:r>
              <a:rPr lang="en-US" altLang="en-US" sz="1100" b="1" dirty="0"/>
              <a:t>αδιακή τυχαία δειγματοληψία με χρήση quota βάσει  γεωγραφικής κατανομής.</a:t>
            </a:r>
          </a:p>
          <a:p>
            <a:pPr indent="-228600" defTabSz="914400">
              <a:lnSpc>
                <a:spcPct val="90000"/>
              </a:lnSpc>
              <a:defRPr/>
            </a:pPr>
            <a:endParaRPr lang="en-US" altLang="en-US" sz="1100" b="1" dirty="0"/>
          </a:p>
          <a:p>
            <a:pPr indent="-228600" defTabSz="914400">
              <a:lnSpc>
                <a:spcPct val="90000"/>
              </a:lnSpc>
              <a:defRPr/>
            </a:pPr>
            <a:r>
              <a:rPr lang="en-US" altLang="en-US" sz="1100" b="1" dirty="0"/>
              <a:t>ΜΕΘΟΔΟΣ ΣΥΛΛΟΓΗΣ ΣΤΟΙΧΕΙΩΝ: </a:t>
            </a:r>
            <a:r>
              <a:rPr lang="en-US" altLang="en-US" sz="1100" b="1" dirty="0" err="1"/>
              <a:t>Τηλεφωνικές</a:t>
            </a:r>
            <a:r>
              <a:rPr lang="en-US" altLang="en-US" sz="1100" b="1" dirty="0"/>
              <a:t> </a:t>
            </a:r>
            <a:r>
              <a:rPr lang="en-US" altLang="en-US" sz="1100" b="1" dirty="0" err="1"/>
              <a:t>συνεντεύξεις</a:t>
            </a:r>
            <a:r>
              <a:rPr lang="en-US" altLang="en-US" sz="1100" b="1" dirty="0"/>
              <a:t> β</a:t>
            </a:r>
            <a:r>
              <a:rPr lang="en-US" altLang="en-US" sz="1100" b="1" dirty="0" err="1"/>
              <a:t>άσει</a:t>
            </a:r>
            <a:r>
              <a:rPr lang="en-US" altLang="en-US" sz="1100" b="1" dirty="0"/>
              <a:t>    </a:t>
            </a:r>
            <a:r>
              <a:rPr lang="en-US" altLang="en-US" sz="1100" b="1" dirty="0" err="1"/>
              <a:t>ηλεκτρονικού</a:t>
            </a:r>
            <a:r>
              <a:rPr lang="en-US" altLang="en-US" sz="1100" b="1" dirty="0"/>
              <a:t> </a:t>
            </a:r>
            <a:r>
              <a:rPr lang="en-US" altLang="en-US" sz="1100" b="1" dirty="0" err="1"/>
              <a:t>ερωτημ</a:t>
            </a:r>
            <a:r>
              <a:rPr lang="en-US" altLang="en-US" sz="1100" b="1" dirty="0"/>
              <a:t>ατολογίου (CATI).Ακολουθήθηκε η διαδικασία της τυχαίας  επιλογής τηλεφωνικών αριθμών(random dialing) σε σταθερά και κινητά τηλέφωνα.</a:t>
            </a:r>
          </a:p>
          <a:p>
            <a:pPr indent="-228600" defTabSz="914400">
              <a:lnSpc>
                <a:spcPct val="90000"/>
              </a:lnSpc>
              <a:defRPr/>
            </a:pPr>
            <a:r>
              <a:rPr lang="en-US" altLang="en-US" sz="1100" b="1" dirty="0"/>
              <a:t>ΣΤΑΘΜΙΣΗ: </a:t>
            </a:r>
            <a:r>
              <a:rPr lang="en-US" altLang="en-US" sz="1100" b="1" dirty="0" err="1"/>
              <a:t>Έγινε</a:t>
            </a:r>
            <a:r>
              <a:rPr lang="en-US" altLang="en-US" sz="1100" b="1" dirty="0"/>
              <a:t> </a:t>
            </a:r>
            <a:r>
              <a:rPr lang="en-US" altLang="en-US" sz="1100" b="1" dirty="0" err="1"/>
              <a:t>στάθμιση</a:t>
            </a:r>
            <a:r>
              <a:rPr lang="en-US" altLang="en-US" sz="1100" b="1" dirty="0"/>
              <a:t> </a:t>
            </a:r>
            <a:r>
              <a:rPr lang="en-US" altLang="en-US" sz="1100" b="1" dirty="0" err="1"/>
              <a:t>ως</a:t>
            </a:r>
            <a:r>
              <a:rPr lang="en-US" altLang="en-US" sz="1100" b="1" dirty="0"/>
              <a:t> π</a:t>
            </a:r>
            <a:r>
              <a:rPr lang="en-US" altLang="en-US" sz="1100" b="1" dirty="0" err="1"/>
              <a:t>ρος</a:t>
            </a:r>
            <a:r>
              <a:rPr lang="en-US" altLang="en-US" sz="1100" b="1" dirty="0"/>
              <a:t> </a:t>
            </a:r>
            <a:r>
              <a:rPr lang="en-US" altLang="en-US" sz="1100" b="1" dirty="0" err="1"/>
              <a:t>Φύλο</a:t>
            </a:r>
            <a:r>
              <a:rPr lang="en-US" altLang="en-US" sz="1100" b="1" dirty="0"/>
              <a:t> -</a:t>
            </a:r>
            <a:r>
              <a:rPr lang="en-US" altLang="en-US" sz="1100" b="1" dirty="0" err="1"/>
              <a:t>Ηλικί</a:t>
            </a:r>
            <a:r>
              <a:rPr lang="en-US" altLang="en-US" sz="1100" b="1" dirty="0"/>
              <a:t>α, Περιοχή κατοικίας </a:t>
            </a:r>
            <a:r>
              <a:rPr lang="el-GR" altLang="en-US" sz="1100" b="1" dirty="0"/>
              <a:t>και αποτελεσμάτων  Β</a:t>
            </a:r>
            <a:r>
              <a:rPr lang="en-US" altLang="en-US" sz="1100" b="1" dirty="0" err="1"/>
              <a:t>ουλευτικών</a:t>
            </a:r>
            <a:r>
              <a:rPr lang="en-US" altLang="en-US" sz="1100" b="1" dirty="0"/>
              <a:t> εκλογών του  Ιουλίου 2019.</a:t>
            </a:r>
          </a:p>
          <a:p>
            <a:pPr indent="-228600" defTabSz="914400">
              <a:lnSpc>
                <a:spcPct val="90000"/>
              </a:lnSpc>
              <a:defRPr/>
            </a:pPr>
            <a:endParaRPr lang="en-US" altLang="en-US" sz="1100" b="1" dirty="0"/>
          </a:p>
          <a:p>
            <a:pPr marL="276071" indent="-228600" defTabSz="914400">
              <a:lnSpc>
                <a:spcPct val="90000"/>
              </a:lnSpc>
              <a:defRPr/>
            </a:pPr>
            <a:r>
              <a:rPr lang="en-US" altLang="en-US" sz="1100" b="1" dirty="0" err="1"/>
              <a:t>Ποσοστό</a:t>
            </a:r>
            <a:r>
              <a:rPr lang="en-US" altLang="en-US" sz="1100" b="1" dirty="0"/>
              <a:t> </a:t>
            </a:r>
            <a:r>
              <a:rPr lang="en-US" altLang="en-US" sz="1100" b="1" dirty="0" err="1"/>
              <a:t>ελέγχου</a:t>
            </a:r>
            <a:r>
              <a:rPr lang="en-US" altLang="en-US" sz="1100" b="1" dirty="0"/>
              <a:t>: </a:t>
            </a:r>
            <a:r>
              <a:rPr lang="el-GR" altLang="en-US" sz="1100" b="1" dirty="0"/>
              <a:t>19,3</a:t>
            </a:r>
            <a:r>
              <a:rPr lang="en-US" altLang="en-US" sz="1100" b="1" dirty="0"/>
              <a:t> %</a:t>
            </a:r>
          </a:p>
          <a:p>
            <a:pPr marL="276071" indent="-228600" defTabSz="914400">
              <a:lnSpc>
                <a:spcPct val="90000"/>
              </a:lnSpc>
              <a:defRPr/>
            </a:pPr>
            <a:endParaRPr lang="en-US" altLang="en-US" sz="1100" b="1" dirty="0"/>
          </a:p>
          <a:p>
            <a:pPr marL="276071" indent="-228600" defTabSz="914400">
              <a:lnSpc>
                <a:spcPct val="90000"/>
              </a:lnSpc>
              <a:defRPr/>
            </a:pPr>
            <a:r>
              <a:rPr lang="en-US" altLang="en-US" sz="1100" b="1" dirty="0" err="1"/>
              <a:t>Τρό</a:t>
            </a:r>
            <a:r>
              <a:rPr lang="en-US" altLang="en-US" sz="1100" b="1" dirty="0"/>
              <a:t>πος ελέγχου: Ταυτόχρονη συνακρόαση τηλεφωνικής κλήσης και θέαση οθόνης</a:t>
            </a:r>
          </a:p>
          <a:p>
            <a:pPr marL="47471" indent="-228600" defTabSz="914400">
              <a:lnSpc>
                <a:spcPct val="90000"/>
              </a:lnSpc>
              <a:defRPr/>
            </a:pPr>
            <a:endParaRPr lang="en-US" altLang="en-US" sz="1100" b="1" dirty="0"/>
          </a:p>
          <a:p>
            <a:pPr marL="276071" indent="-228600" defTabSz="914400">
              <a:lnSpc>
                <a:spcPct val="90000"/>
              </a:lnSpc>
              <a:defRPr/>
            </a:pPr>
            <a:r>
              <a:rPr lang="en-US" sz="1100" b="1" dirty="0"/>
              <a:t>ΕΛΑΧΙΣΤΕΣ ΒΑΣΕΙΣ ΔΕΙΓΜΑΤΟΣ :</a:t>
            </a:r>
            <a:r>
              <a:rPr lang="el-GR" sz="1100" b="1" dirty="0" err="1"/>
              <a:t>Στ</a:t>
            </a:r>
            <a:r>
              <a:rPr lang="en-US" sz="1100" b="1" dirty="0"/>
              <a:t>α π</a:t>
            </a:r>
            <a:r>
              <a:rPr lang="en-US" sz="1100" b="1" dirty="0" err="1"/>
              <a:t>ολιτικά</a:t>
            </a:r>
            <a:r>
              <a:rPr lang="en-US" sz="1100" b="1" dirty="0"/>
              <a:t> </a:t>
            </a:r>
            <a:r>
              <a:rPr lang="en-US" sz="1100" b="1" dirty="0" err="1"/>
              <a:t>κόμμ</a:t>
            </a:r>
            <a:r>
              <a:rPr lang="en-US" sz="1100" b="1" dirty="0"/>
              <a:t>ατα που συγκεντρώνουν βάση ψηφοφόρων </a:t>
            </a:r>
            <a:r>
              <a:rPr lang="el-GR" sz="1100" b="1" dirty="0"/>
              <a:t>σ</a:t>
            </a:r>
            <a:r>
              <a:rPr lang="en-US" sz="1100" b="1" dirty="0" err="1"/>
              <a:t>το</a:t>
            </a:r>
            <a:r>
              <a:rPr lang="en-US" sz="1100" b="1" dirty="0"/>
              <a:t> αστάθμιστο </a:t>
            </a:r>
            <a:r>
              <a:rPr lang="en-US" sz="1100" b="1" dirty="0" err="1"/>
              <a:t>δείγμ</a:t>
            </a:r>
            <a:r>
              <a:rPr lang="en-US" sz="1100" b="1" dirty="0"/>
              <a:t>α </a:t>
            </a:r>
            <a:r>
              <a:rPr lang="el-GR" sz="1100" b="1" dirty="0"/>
              <a:t>μικρότερο των </a:t>
            </a:r>
            <a:r>
              <a:rPr lang="en-US" sz="1100" b="1" dirty="0"/>
              <a:t>60-100 α</a:t>
            </a:r>
            <a:r>
              <a:rPr lang="en-US" sz="1100" b="1" dirty="0" err="1"/>
              <a:t>τόμων</a:t>
            </a:r>
            <a:r>
              <a:rPr lang="el-GR" sz="1100" b="1" dirty="0"/>
              <a:t> (ΚΚΕ, ΕΛΛΗΝΙΚΗ ΛΥΣΗ, ΜΕΡΑ 25</a:t>
            </a:r>
            <a:r>
              <a:rPr lang="en-US" sz="1100" b="1" dirty="0"/>
              <a:t> </a:t>
            </a:r>
            <a:r>
              <a:rPr lang="el-GR" sz="1100" b="1" dirty="0"/>
              <a:t>), </a:t>
            </a:r>
            <a:r>
              <a:rPr lang="en-US" sz="1100" b="1" dirty="0"/>
              <a:t>η ανάλυση επιτρέπεται άλλα είναι ενδεικτική</a:t>
            </a:r>
            <a:r>
              <a:rPr lang="el-GR" sz="1100" b="1" dirty="0"/>
              <a:t>.</a:t>
            </a:r>
            <a:endParaRPr lang="en-US" sz="1100" b="1" dirty="0"/>
          </a:p>
          <a:p>
            <a:pPr marL="276071" indent="-228600" defTabSz="914400">
              <a:lnSpc>
                <a:spcPct val="90000"/>
              </a:lnSpc>
              <a:defRPr/>
            </a:pPr>
            <a:endParaRPr lang="en-US" sz="1100" b="1" dirty="0"/>
          </a:p>
          <a:p>
            <a:pPr marL="225866" indent="-228600" defTabSz="914400">
              <a:lnSpc>
                <a:spcPct val="90000"/>
              </a:lnSpc>
              <a:spcBef>
                <a:spcPts val="303"/>
              </a:spcBef>
              <a:tabLst>
                <a:tab pos="225866" algn="l"/>
                <a:tab pos="226298" algn="l"/>
              </a:tabLst>
              <a:defRPr/>
            </a:pPr>
            <a:r>
              <a:rPr lang="en-US" sz="1100" b="1" spc="-4" dirty="0"/>
              <a:t>ΜΕΓΙΣΤΟ</a:t>
            </a:r>
            <a:r>
              <a:rPr lang="en-US" sz="1100" b="1" spc="7" dirty="0"/>
              <a:t> </a:t>
            </a:r>
            <a:r>
              <a:rPr lang="en-US" sz="1100" b="1" spc="-24" dirty="0"/>
              <a:t>ΣΤΑΤΙΣΤΙΚΟ</a:t>
            </a:r>
            <a:r>
              <a:rPr lang="en-US" sz="1100" b="1" spc="-4" dirty="0"/>
              <a:t> </a:t>
            </a:r>
            <a:r>
              <a:rPr lang="en-US" sz="1100" b="1" dirty="0"/>
              <a:t>ΣΦΑΛΜΑ:</a:t>
            </a:r>
            <a:r>
              <a:rPr lang="en-US" sz="1100" b="1" spc="7" dirty="0"/>
              <a:t> </a:t>
            </a:r>
            <a:r>
              <a:rPr lang="en-US" sz="1100" b="1" dirty="0"/>
              <a:t>+/-</a:t>
            </a:r>
            <a:r>
              <a:rPr lang="el-GR" sz="1100" b="1" dirty="0"/>
              <a:t>2,85</a:t>
            </a:r>
            <a:r>
              <a:rPr lang="en-US" sz="1100" b="1" spc="-4" dirty="0"/>
              <a:t> </a:t>
            </a:r>
            <a:r>
              <a:rPr lang="en-US" sz="1100" b="1" spc="4" dirty="0"/>
              <a:t>%</a:t>
            </a:r>
          </a:p>
          <a:p>
            <a:pPr marL="225866" indent="-228600" defTabSz="914400">
              <a:lnSpc>
                <a:spcPct val="90000"/>
              </a:lnSpc>
              <a:spcBef>
                <a:spcPts val="303"/>
              </a:spcBef>
              <a:tabLst>
                <a:tab pos="225866" algn="l"/>
                <a:tab pos="226298" algn="l"/>
              </a:tabLst>
              <a:defRPr/>
            </a:pPr>
            <a:endParaRPr lang="en-US" sz="1100" b="1" dirty="0"/>
          </a:p>
          <a:p>
            <a:pPr marL="133046" indent="-228600" defTabSz="914400">
              <a:lnSpc>
                <a:spcPct val="90000"/>
              </a:lnSpc>
              <a:defRPr/>
            </a:pPr>
            <a:r>
              <a:rPr lang="en-US" sz="1100" b="1" dirty="0"/>
              <a:t>  </a:t>
            </a:r>
            <a:r>
              <a:rPr lang="en-US" sz="1100" b="1" dirty="0" err="1"/>
              <a:t>Προσω</a:t>
            </a:r>
            <a:r>
              <a:rPr lang="en-US" sz="1100" b="1" dirty="0"/>
              <a:t>πικό   field: </a:t>
            </a:r>
            <a:r>
              <a:rPr lang="el-GR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Εργάστηκαν  32 </a:t>
            </a:r>
            <a:r>
              <a:rPr lang="en-US" sz="1100" b="1" dirty="0"/>
              <a:t>  </a:t>
            </a:r>
            <a:r>
              <a:rPr lang="en-US" sz="1100" b="1" dirty="0" err="1"/>
              <a:t>ερευνητές</a:t>
            </a:r>
            <a:r>
              <a:rPr lang="en-US" sz="1100" b="1" dirty="0"/>
              <a:t>  και 1 επόπ</a:t>
            </a:r>
            <a:r>
              <a:rPr lang="en-US" sz="1100" b="1" dirty="0" err="1"/>
              <a:t>της</a:t>
            </a:r>
            <a:r>
              <a:rPr lang="en-US" sz="1100" b="1" dirty="0"/>
              <a:t>  </a:t>
            </a:r>
          </a:p>
          <a:p>
            <a:pPr marL="133046" indent="-228600" defTabSz="914400">
              <a:lnSpc>
                <a:spcPct val="90000"/>
              </a:lnSpc>
              <a:defRPr/>
            </a:pPr>
            <a:endParaRPr lang="el-G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-228600" defTabSz="914400">
              <a:lnSpc>
                <a:spcPct val="90000"/>
              </a:lnSpc>
              <a:defRPr/>
            </a:pPr>
            <a:endParaRPr lang="en-US" altLang="en-US" sz="1100" b="1" dirty="0"/>
          </a:p>
          <a:p>
            <a:pPr marL="152248" indent="-228600" defTabSz="914400" fontAlgn="base">
              <a:lnSpc>
                <a:spcPct val="90000"/>
              </a:lnSpc>
              <a:spcBef>
                <a:spcPts val="666"/>
              </a:spcBef>
              <a:spcAft>
                <a:spcPct val="0"/>
              </a:spcAft>
              <a:defRPr/>
            </a:pPr>
            <a:r>
              <a:rPr lang="en-US" altLang="en-US" sz="1100" b="1" dirty="0"/>
              <a:t>Η Opinion Poll ΕΠΕ. </a:t>
            </a:r>
            <a:r>
              <a:rPr lang="en-US" altLang="en-US" sz="1100" b="1" dirty="0" err="1"/>
              <a:t>Είν</a:t>
            </a:r>
            <a:r>
              <a:rPr lang="en-US" altLang="en-US" sz="1100" b="1" dirty="0"/>
              <a:t>αι μέλος του ΣΕΔΕΑ, της ESOMAR, της WAPOR και τηρεί τον κανονισμό του Π.Ε.Σ.Σ. και </a:t>
            </a:r>
            <a:r>
              <a:rPr lang="en-US" altLang="en-US" sz="1100" b="1" dirty="0" err="1"/>
              <a:t>τους</a:t>
            </a:r>
            <a:r>
              <a:rPr lang="en-US" altLang="en-US" sz="1100" b="1" dirty="0"/>
              <a:t> </a:t>
            </a:r>
            <a:r>
              <a:rPr lang="en-US" altLang="en-US" sz="1100" b="1" dirty="0" err="1"/>
              <a:t>διεθνείς</a:t>
            </a:r>
            <a:r>
              <a:rPr lang="en-US" altLang="en-US" sz="1100" b="1" dirty="0"/>
              <a:t> </a:t>
            </a:r>
            <a:r>
              <a:rPr lang="en-US" altLang="en-US" sz="1100" b="1" dirty="0" err="1"/>
              <a:t>κώδικες</a:t>
            </a:r>
            <a:r>
              <a:rPr lang="en-US" altLang="en-US" sz="1100" b="1" dirty="0"/>
              <a:t> </a:t>
            </a:r>
            <a:r>
              <a:rPr lang="en-US" altLang="en-US" sz="1100" b="1" dirty="0" err="1"/>
              <a:t>δεοντολογί</a:t>
            </a:r>
            <a:r>
              <a:rPr lang="en-US" altLang="en-US" sz="1100" b="1" dirty="0"/>
              <a:t>ας για την διεξαγωγή και δημοσιοποίηση ερευνών κοινής γνώμης.</a:t>
            </a:r>
          </a:p>
          <a:p>
            <a:pPr indent="-228600" defTabSz="914400">
              <a:lnSpc>
                <a:spcPct val="90000"/>
              </a:lnSpc>
              <a:defRPr/>
            </a:pPr>
            <a:endParaRPr lang="en-US" altLang="en-US" sz="1100" dirty="0"/>
          </a:p>
        </p:txBody>
      </p:sp>
      <p:pic>
        <p:nvPicPr>
          <p:cNvPr id="3" name="Εικόνα 2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4B14BE5C-1594-A7BD-FA83-0B2A8B8B344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3413" y="1086058"/>
            <a:ext cx="2037143" cy="430227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852471"/>
          </a:xfrm>
          <a:solidFill>
            <a:schemeClr val="tx2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Πως αξιολογείτε τα μέτρα που έχει πάρει συνολικά η Κυβέρνηση όλους τους τελευταίους μήνες για την αντιμετώπιση συνολικά της ακρίβειας και την στήριξη των νοικοκυριών</a:t>
            </a:r>
            <a:r>
              <a:rPr lang="en-US" sz="2000" b="1" dirty="0">
                <a:solidFill>
                  <a:schemeClr val="bg1"/>
                </a:solidFill>
              </a:rPr>
              <a:t> </a:t>
            </a:r>
            <a:r>
              <a:rPr lang="el-GR" sz="2000" b="1" dirty="0">
                <a:solidFill>
                  <a:schemeClr val="bg1"/>
                </a:solidFill>
              </a:rPr>
              <a:t>νοικοκυριών </a:t>
            </a:r>
            <a:br>
              <a:rPr lang="el-GR" sz="2000" b="1" dirty="0">
                <a:solidFill>
                  <a:schemeClr val="bg1"/>
                </a:solidFill>
              </a:rPr>
            </a:br>
            <a:r>
              <a:rPr lang="en-US" sz="1800" b="1" dirty="0">
                <a:solidFill>
                  <a:schemeClr val="bg1"/>
                </a:solidFill>
              </a:rPr>
              <a:t>(</a:t>
            </a:r>
            <a:r>
              <a:rPr lang="el-GR" sz="1800" b="1" dirty="0">
                <a:solidFill>
                  <a:schemeClr val="bg1"/>
                </a:solidFill>
              </a:rPr>
              <a:t>Ψηφοφόροι 2019)</a:t>
            </a:r>
            <a:endParaRPr lang="el-GR" sz="19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115966915"/>
              </p:ext>
            </p:extLst>
          </p:nvPr>
        </p:nvGraphicFramePr>
        <p:xfrm>
          <a:off x="541338" y="1504709"/>
          <a:ext cx="9744075" cy="5748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Γραφικό 5">
            <a:extLst>
              <a:ext uri="{FF2B5EF4-FFF2-40B4-BE49-F238E27FC236}">
                <a16:creationId xmlns="" xmlns:a16="http://schemas.microsoft.com/office/drawing/2014/main" id="{89522090-AFB2-0A96-7B4B-B406E622A9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7746" y="2285224"/>
            <a:ext cx="773188" cy="513441"/>
          </a:xfrm>
          <a:prstGeom prst="rect">
            <a:avLst/>
          </a:prstGeom>
        </p:spPr>
      </p:pic>
      <p:pic>
        <p:nvPicPr>
          <p:cNvPr id="5" name="Εικόνα 4">
            <a:extLst>
              <a:ext uri="{FF2B5EF4-FFF2-40B4-BE49-F238E27FC236}">
                <a16:creationId xmlns="" xmlns:a16="http://schemas.microsoft.com/office/drawing/2014/main" id="{B171561D-3A8F-3F85-6507-A4E9BAC5F21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746" y="3145262"/>
            <a:ext cx="773188" cy="433918"/>
          </a:xfrm>
          <a:prstGeom prst="rect">
            <a:avLst/>
          </a:prstGeom>
        </p:spPr>
      </p:pic>
      <p:pic>
        <p:nvPicPr>
          <p:cNvPr id="6" name="Εικόνα 5" descr="Το νέο λογότυπο του ΠΑΣΟΚ- ΚΙΝΑΛ: Επέστρεψε ο πράσινος ήλιος">
            <a:extLst>
              <a:ext uri="{FF2B5EF4-FFF2-40B4-BE49-F238E27FC236}">
                <a16:creationId xmlns="" xmlns:a16="http://schemas.microsoft.com/office/drawing/2014/main" id="{6D04601C-003C-0FB5-53E9-A667EBBD9CF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46" y="3915675"/>
            <a:ext cx="773188" cy="452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 descr="KKE | Κομμουνιστικό Κόμμα Ελλάδας">
            <a:extLst>
              <a:ext uri="{FF2B5EF4-FFF2-40B4-BE49-F238E27FC236}">
                <a16:creationId xmlns="" xmlns:a16="http://schemas.microsoft.com/office/drawing/2014/main" id="{098493D5-07D5-DB78-C906-0CEA66142E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46" y="4710645"/>
            <a:ext cx="834447" cy="51344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Κεντρική - Ελληνική Λύση">
            <a:extLst>
              <a:ext uri="{FF2B5EF4-FFF2-40B4-BE49-F238E27FC236}">
                <a16:creationId xmlns="" xmlns:a16="http://schemas.microsoft.com/office/drawing/2014/main" id="{1A7F5C5A-6D2C-E801-6A7A-9B097EDFEE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769" y="5566959"/>
            <a:ext cx="853142" cy="54751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Εικόνα 8">
            <a:extLst>
              <a:ext uri="{FF2B5EF4-FFF2-40B4-BE49-F238E27FC236}">
                <a16:creationId xmlns="" xmlns:a16="http://schemas.microsoft.com/office/drawing/2014/main" id="{377055A3-339A-C138-7692-7D1AF6B864BD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746" y="6444773"/>
            <a:ext cx="853142" cy="420053"/>
          </a:xfrm>
          <a:prstGeom prst="rect">
            <a:avLst/>
          </a:prstGeom>
        </p:spPr>
      </p:pic>
      <p:pic>
        <p:nvPicPr>
          <p:cNvPr id="10" name="Εικόνα 9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1810CD7F-E329-4CC0-7E70-249014290D2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384648"/>
            <a:ext cx="2280213" cy="590037"/>
          </a:xfrm>
          <a:prstGeom prst="rect">
            <a:avLst/>
          </a:prstGeom>
        </p:spPr>
      </p:pic>
      <p:pic>
        <p:nvPicPr>
          <p:cNvPr id="11" name="Picture 6">
            <a:extLst>
              <a:ext uri="{FF2B5EF4-FFF2-40B4-BE49-F238E27FC236}">
                <a16:creationId xmlns="" xmlns:a16="http://schemas.microsoft.com/office/drawing/2014/main" id="{987CECDC-61CB-B521-CF8A-7731F364A2AE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5402911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690425"/>
          </a:xfrm>
          <a:solidFill>
            <a:schemeClr val="tx2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Πως αξιολογείτε τα μέτρα που έχει πάρει συνολικά η Κυβέρνηση όλους τους τελευταίους μήνες για την αντιμετώπιση συνολικά της ακρίβειας και την στήριξη των νοικοκυριών</a:t>
            </a:r>
            <a:r>
              <a:rPr lang="en-US" sz="2000" b="1" dirty="0">
                <a:solidFill>
                  <a:schemeClr val="bg1"/>
                </a:solidFill>
              </a:rPr>
              <a:t> </a:t>
            </a:r>
            <a:r>
              <a:rPr lang="el-GR" sz="2000" b="1" dirty="0">
                <a:solidFill>
                  <a:schemeClr val="bg1"/>
                </a:solidFill>
              </a:rPr>
              <a:t>νοικοκυριών </a:t>
            </a:r>
            <a:endParaRPr lang="el-GR" sz="19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246195353"/>
              </p:ext>
            </p:extLst>
          </p:nvPr>
        </p:nvGraphicFramePr>
        <p:xfrm>
          <a:off x="541338" y="1747778"/>
          <a:ext cx="9744075" cy="55055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57533394-F0BC-FC12-75D5-BEB3BCAC126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384648"/>
            <a:ext cx="2280213" cy="590037"/>
          </a:xfrm>
          <a:prstGeom prst="rect">
            <a:avLst/>
          </a:prstGeom>
        </p:spPr>
      </p:pic>
      <p:pic>
        <p:nvPicPr>
          <p:cNvPr id="5" name="Picture 6">
            <a:extLst>
              <a:ext uri="{FF2B5EF4-FFF2-40B4-BE49-F238E27FC236}">
                <a16:creationId xmlns="" xmlns:a16="http://schemas.microsoft.com/office/drawing/2014/main" id="{8D8EF8E4-3F93-2261-0235-A137DFBA352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6408279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  <a:solidFill>
            <a:schemeClr val="tx2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Εσείς προσωπικά πόσο επηρεάζεστε</a:t>
            </a:r>
            <a:r>
              <a:rPr lang="en-US" sz="2000" b="1" dirty="0">
                <a:solidFill>
                  <a:schemeClr val="bg1"/>
                </a:solidFill>
              </a:rPr>
              <a:t> </a:t>
            </a:r>
            <a:r>
              <a:rPr lang="el-GR" sz="2000" b="1" dirty="0">
                <a:solidFill>
                  <a:schemeClr val="bg1"/>
                </a:solidFill>
              </a:rPr>
              <a:t> από τις αυξήσεις των τιμών</a:t>
            </a:r>
            <a:r>
              <a:rPr lang="en-US" sz="2000" b="1" dirty="0">
                <a:solidFill>
                  <a:schemeClr val="bg1"/>
                </a:solidFill>
              </a:rPr>
              <a:t/>
            </a:r>
            <a:br>
              <a:rPr lang="en-US" sz="2000" b="1" dirty="0">
                <a:solidFill>
                  <a:schemeClr val="bg1"/>
                </a:solidFill>
              </a:rPr>
            </a:br>
            <a:endParaRPr lang="el-GR" sz="19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299399037"/>
              </p:ext>
            </p:extLst>
          </p:nvPr>
        </p:nvGraphicFramePr>
        <p:xfrm>
          <a:off x="541337" y="1414262"/>
          <a:ext cx="9744075" cy="5873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39CA6C53-954B-0AEA-DC0E-99A63F970C7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384648"/>
            <a:ext cx="2280213" cy="590037"/>
          </a:xfrm>
          <a:prstGeom prst="rect">
            <a:avLst/>
          </a:prstGeom>
        </p:spPr>
      </p:pic>
      <p:pic>
        <p:nvPicPr>
          <p:cNvPr id="5" name="Picture 6">
            <a:extLst>
              <a:ext uri="{FF2B5EF4-FFF2-40B4-BE49-F238E27FC236}">
                <a16:creationId xmlns="" xmlns:a16="http://schemas.microsoft.com/office/drawing/2014/main" id="{38272154-1F1D-0303-BE74-5A8D25961E4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1311177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852471"/>
          </a:xfrm>
          <a:solidFill>
            <a:schemeClr val="tx2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Εσείς προσωπικά πόσο επηρεάζεστε</a:t>
            </a:r>
            <a:r>
              <a:rPr lang="en-US" sz="2000" b="1" dirty="0">
                <a:solidFill>
                  <a:schemeClr val="bg1"/>
                </a:solidFill>
              </a:rPr>
              <a:t> </a:t>
            </a:r>
            <a:r>
              <a:rPr lang="el-GR" sz="2000" b="1" dirty="0">
                <a:solidFill>
                  <a:schemeClr val="bg1"/>
                </a:solidFill>
              </a:rPr>
              <a:t> από τις αυξήσεις των τιμών</a:t>
            </a:r>
            <a:br>
              <a:rPr lang="el-GR" sz="2000" b="1" dirty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(</a:t>
            </a:r>
            <a:r>
              <a:rPr lang="el-GR" sz="2000" b="1" dirty="0">
                <a:solidFill>
                  <a:schemeClr val="bg1"/>
                </a:solidFill>
              </a:rPr>
              <a:t>Ψηφοφόροι 2019)</a:t>
            </a:r>
            <a:r>
              <a:rPr lang="en-US" sz="2000" b="1" dirty="0">
                <a:solidFill>
                  <a:schemeClr val="bg1"/>
                </a:solidFill>
              </a:rPr>
              <a:t/>
            </a:r>
            <a:br>
              <a:rPr lang="en-US" sz="2000" b="1" dirty="0">
                <a:solidFill>
                  <a:schemeClr val="bg1"/>
                </a:solidFill>
              </a:rPr>
            </a:br>
            <a:endParaRPr lang="el-GR" sz="19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695188072"/>
              </p:ext>
            </p:extLst>
          </p:nvPr>
        </p:nvGraphicFramePr>
        <p:xfrm>
          <a:off x="541338" y="1379538"/>
          <a:ext cx="9744075" cy="5873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Γραφικό 5">
            <a:extLst>
              <a:ext uri="{FF2B5EF4-FFF2-40B4-BE49-F238E27FC236}">
                <a16:creationId xmlns="" xmlns:a16="http://schemas.microsoft.com/office/drawing/2014/main" id="{07ABF3B3-ED0C-4E15-69AA-1E82F955EC6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7746" y="2192627"/>
            <a:ext cx="773188" cy="513441"/>
          </a:xfrm>
          <a:prstGeom prst="rect">
            <a:avLst/>
          </a:prstGeom>
        </p:spPr>
      </p:pic>
      <p:pic>
        <p:nvPicPr>
          <p:cNvPr id="5" name="Εικόνα 4">
            <a:extLst>
              <a:ext uri="{FF2B5EF4-FFF2-40B4-BE49-F238E27FC236}">
                <a16:creationId xmlns="" xmlns:a16="http://schemas.microsoft.com/office/drawing/2014/main" id="{63CF8167-6A04-103E-62A5-5415EA5500A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746" y="3145262"/>
            <a:ext cx="773188" cy="433918"/>
          </a:xfrm>
          <a:prstGeom prst="rect">
            <a:avLst/>
          </a:prstGeom>
        </p:spPr>
      </p:pic>
      <p:pic>
        <p:nvPicPr>
          <p:cNvPr id="6" name="Εικόνα 5" descr="Το νέο λογότυπο του ΠΑΣΟΚ- ΚΙΝΑΛ: Επέστρεψε ο πράσινος ήλιος">
            <a:extLst>
              <a:ext uri="{FF2B5EF4-FFF2-40B4-BE49-F238E27FC236}">
                <a16:creationId xmlns="" xmlns:a16="http://schemas.microsoft.com/office/drawing/2014/main" id="{6D3FB1A3-0BF6-7448-F64D-3A711DDBA82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46" y="3915675"/>
            <a:ext cx="773188" cy="452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 descr="KKE | Κομμουνιστικό Κόμμα Ελλάδας">
            <a:extLst>
              <a:ext uri="{FF2B5EF4-FFF2-40B4-BE49-F238E27FC236}">
                <a16:creationId xmlns="" xmlns:a16="http://schemas.microsoft.com/office/drawing/2014/main" id="{AA83EB7C-7B97-D7F2-CBDF-95C598F34F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46" y="4710645"/>
            <a:ext cx="834447" cy="51344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Κεντρική - Ελληνική Λύση">
            <a:extLst>
              <a:ext uri="{FF2B5EF4-FFF2-40B4-BE49-F238E27FC236}">
                <a16:creationId xmlns="" xmlns:a16="http://schemas.microsoft.com/office/drawing/2014/main" id="{960C284C-8F54-ECB0-21AA-D99E983886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769" y="5566959"/>
            <a:ext cx="853142" cy="54751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Εικόνα 9">
            <a:extLst>
              <a:ext uri="{FF2B5EF4-FFF2-40B4-BE49-F238E27FC236}">
                <a16:creationId xmlns="" xmlns:a16="http://schemas.microsoft.com/office/drawing/2014/main" id="{F2DF2E54-BFC8-DE87-10A8-F115FB460A83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746" y="6444773"/>
            <a:ext cx="853142" cy="420053"/>
          </a:xfrm>
          <a:prstGeom prst="rect">
            <a:avLst/>
          </a:prstGeom>
        </p:spPr>
      </p:pic>
      <p:pic>
        <p:nvPicPr>
          <p:cNvPr id="11" name="Εικόνα 10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894307A3-F214-0939-9EDB-A677697CDA94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384648"/>
            <a:ext cx="2280213" cy="590037"/>
          </a:xfrm>
          <a:prstGeom prst="rect">
            <a:avLst/>
          </a:prstGeom>
        </p:spPr>
      </p:pic>
      <p:pic>
        <p:nvPicPr>
          <p:cNvPr id="8" name="Picture 6">
            <a:extLst>
              <a:ext uri="{FF2B5EF4-FFF2-40B4-BE49-F238E27FC236}">
                <a16:creationId xmlns="" xmlns:a16="http://schemas.microsoft.com/office/drawing/2014/main" id="{0C8151BE-33E9-2F21-1103-9C54128F4184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6207687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  <a:solidFill>
            <a:schemeClr val="tx2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Εσείς προσωπικά πόσο επηρεάζεστε</a:t>
            </a:r>
            <a:r>
              <a:rPr lang="en-US" sz="2000" b="1" dirty="0">
                <a:solidFill>
                  <a:schemeClr val="bg1"/>
                </a:solidFill>
              </a:rPr>
              <a:t> </a:t>
            </a:r>
            <a:r>
              <a:rPr lang="el-GR" sz="2000" b="1" dirty="0">
                <a:solidFill>
                  <a:schemeClr val="bg1"/>
                </a:solidFill>
              </a:rPr>
              <a:t> από τις αυξήσεις των τιμών</a:t>
            </a:r>
            <a:r>
              <a:rPr lang="en-US" sz="2000" dirty="0"/>
              <a:t/>
            </a:r>
            <a:br>
              <a:rPr lang="en-US" sz="2000" dirty="0"/>
            </a:br>
            <a:endParaRPr lang="el-GR" sz="19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014679033"/>
              </p:ext>
            </p:extLst>
          </p:nvPr>
        </p:nvGraphicFramePr>
        <p:xfrm>
          <a:off x="541338" y="1379538"/>
          <a:ext cx="9744075" cy="5873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4DCCCEDC-4AED-6EBE-D1F9-0733FFE1DD3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384648"/>
            <a:ext cx="2280213" cy="590037"/>
          </a:xfrm>
          <a:prstGeom prst="rect">
            <a:avLst/>
          </a:prstGeom>
        </p:spPr>
      </p:pic>
      <p:pic>
        <p:nvPicPr>
          <p:cNvPr id="5" name="Picture 6">
            <a:extLst>
              <a:ext uri="{FF2B5EF4-FFF2-40B4-BE49-F238E27FC236}">
                <a16:creationId xmlns="" xmlns:a16="http://schemas.microsoft.com/office/drawing/2014/main" id="{7797B008-9112-5355-7A88-E65CE72C881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0816774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702000"/>
          </a:xfrm>
          <a:solidFill>
            <a:schemeClr val="tx2">
              <a:lumMod val="50000"/>
            </a:schemeClr>
          </a:solidFill>
        </p:spPr>
        <p:txBody>
          <a:bodyPr>
            <a:normAutofit fontScale="90000"/>
          </a:bodyPr>
          <a:lstStyle/>
          <a:p>
            <a:pPr algn="l"/>
            <a:r>
              <a:rPr lang="el-GR" sz="2000" b="1" dirty="0">
                <a:solidFill>
                  <a:schemeClr val="bg1"/>
                </a:solidFill>
              </a:rPr>
              <a:t>Θεωρείτε ότι αν είχαμε Κυβέρνηση ΣΥΡΙΖΑ θα αντιμετώπιζε καλύτερα την ενεργειακή οικονομική κρίση, το κύμα ανατιμήσεων;</a:t>
            </a:r>
            <a:r>
              <a:rPr lang="en-US" sz="2000" b="1" dirty="0">
                <a:solidFill>
                  <a:schemeClr val="bg1"/>
                </a:solidFill>
              </a:rPr>
              <a:t/>
            </a:r>
            <a:br>
              <a:rPr lang="en-US" sz="2000" b="1" dirty="0">
                <a:solidFill>
                  <a:schemeClr val="bg1"/>
                </a:solidFill>
              </a:rPr>
            </a:br>
            <a:endParaRPr lang="el-GR" sz="19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034348901"/>
              </p:ext>
            </p:extLst>
          </p:nvPr>
        </p:nvGraphicFramePr>
        <p:xfrm>
          <a:off x="541338" y="1379538"/>
          <a:ext cx="9744075" cy="5873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882AA199-15E9-1C65-8ABC-A7A91EB6E0A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384648"/>
            <a:ext cx="2280213" cy="590037"/>
          </a:xfrm>
          <a:prstGeom prst="rect">
            <a:avLst/>
          </a:prstGeom>
        </p:spPr>
      </p:pic>
      <p:pic>
        <p:nvPicPr>
          <p:cNvPr id="5" name="Picture 6">
            <a:extLst>
              <a:ext uri="{FF2B5EF4-FFF2-40B4-BE49-F238E27FC236}">
                <a16:creationId xmlns="" xmlns:a16="http://schemas.microsoft.com/office/drawing/2014/main" id="{F2C9269D-06D6-ADA6-56BC-6D1DE7F0BBF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1311177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312517"/>
            <a:ext cx="9338072" cy="1006998"/>
          </a:xfrm>
          <a:solidFill>
            <a:schemeClr val="tx2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Θεωρείτε ότι αν είχαμε Κυβέρνηση ΣΥΡΙΖΑ θα αντιμετώπιζε καλύτερα την ενεργειακή οικονομική κρίση, το κύμα ανατιμήσεων;</a:t>
            </a:r>
            <a:br>
              <a:rPr lang="el-GR" sz="2000" b="1" dirty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(</a:t>
            </a:r>
            <a:r>
              <a:rPr lang="el-GR" sz="2000" b="1" dirty="0">
                <a:solidFill>
                  <a:schemeClr val="bg1"/>
                </a:solidFill>
              </a:rPr>
              <a:t>Ψηφοφόροι 2019)</a:t>
            </a:r>
            <a:r>
              <a:rPr lang="en-US" sz="2000" b="1" dirty="0">
                <a:solidFill>
                  <a:schemeClr val="bg1"/>
                </a:solidFill>
              </a:rPr>
              <a:t/>
            </a:r>
            <a:br>
              <a:rPr lang="en-US" sz="2000" b="1" dirty="0">
                <a:solidFill>
                  <a:schemeClr val="bg1"/>
                </a:solidFill>
              </a:rPr>
            </a:br>
            <a:endParaRPr lang="el-GR" sz="19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606520502"/>
              </p:ext>
            </p:extLst>
          </p:nvPr>
        </p:nvGraphicFramePr>
        <p:xfrm>
          <a:off x="541338" y="1643604"/>
          <a:ext cx="9744075" cy="56096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Γραφικό 5">
            <a:extLst>
              <a:ext uri="{FF2B5EF4-FFF2-40B4-BE49-F238E27FC236}">
                <a16:creationId xmlns="" xmlns:a16="http://schemas.microsoft.com/office/drawing/2014/main" id="{78E12086-83BE-6B45-986D-0A849A188AB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1306" y="2521794"/>
            <a:ext cx="773188" cy="513441"/>
          </a:xfrm>
          <a:prstGeom prst="rect">
            <a:avLst/>
          </a:prstGeom>
        </p:spPr>
      </p:pic>
      <p:pic>
        <p:nvPicPr>
          <p:cNvPr id="5" name="Εικόνα 4">
            <a:extLst>
              <a:ext uri="{FF2B5EF4-FFF2-40B4-BE49-F238E27FC236}">
                <a16:creationId xmlns="" xmlns:a16="http://schemas.microsoft.com/office/drawing/2014/main" id="{5EF31E35-C740-3BC8-5DA6-B34013902BC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746" y="3423696"/>
            <a:ext cx="773188" cy="433918"/>
          </a:xfrm>
          <a:prstGeom prst="rect">
            <a:avLst/>
          </a:prstGeom>
        </p:spPr>
      </p:pic>
      <p:pic>
        <p:nvPicPr>
          <p:cNvPr id="6" name="Εικόνα 5" descr="Το νέο λογότυπο του ΠΑΣΟΚ- ΚΙΝΑΛ: Επέστρεψε ο πράσινος ήλιος">
            <a:extLst>
              <a:ext uri="{FF2B5EF4-FFF2-40B4-BE49-F238E27FC236}">
                <a16:creationId xmlns="" xmlns:a16="http://schemas.microsoft.com/office/drawing/2014/main" id="{3D871120-B2B0-4C74-AB09-8B50E535FFA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46" y="4181703"/>
            <a:ext cx="773188" cy="452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 descr="KKE | Κομμουνιστικό Κόμμα Ελλάδας">
            <a:extLst>
              <a:ext uri="{FF2B5EF4-FFF2-40B4-BE49-F238E27FC236}">
                <a16:creationId xmlns="" xmlns:a16="http://schemas.microsoft.com/office/drawing/2014/main" id="{07FC665B-0B15-4308-EE4B-DE640F1D13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46" y="4910637"/>
            <a:ext cx="834447" cy="51344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Κεντρική - Ελληνική Λύση">
            <a:extLst>
              <a:ext uri="{FF2B5EF4-FFF2-40B4-BE49-F238E27FC236}">
                <a16:creationId xmlns="" xmlns:a16="http://schemas.microsoft.com/office/drawing/2014/main" id="{7844410A-272C-2325-FAAB-7408DB525B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769" y="5566959"/>
            <a:ext cx="853142" cy="54751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Εικόνα 8">
            <a:extLst>
              <a:ext uri="{FF2B5EF4-FFF2-40B4-BE49-F238E27FC236}">
                <a16:creationId xmlns="" xmlns:a16="http://schemas.microsoft.com/office/drawing/2014/main" id="{27546399-270A-A0B7-F0C3-B0450126D032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746" y="6444773"/>
            <a:ext cx="853142" cy="420053"/>
          </a:xfrm>
          <a:prstGeom prst="rect">
            <a:avLst/>
          </a:prstGeom>
        </p:spPr>
      </p:pic>
      <p:pic>
        <p:nvPicPr>
          <p:cNvPr id="10" name="Εικόνα 9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71B93D10-70FE-0851-54A7-4A81D158F8FB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384648"/>
            <a:ext cx="2280213" cy="590037"/>
          </a:xfrm>
          <a:prstGeom prst="rect">
            <a:avLst/>
          </a:prstGeom>
        </p:spPr>
      </p:pic>
      <p:pic>
        <p:nvPicPr>
          <p:cNvPr id="11" name="Picture 6">
            <a:extLst>
              <a:ext uri="{FF2B5EF4-FFF2-40B4-BE49-F238E27FC236}">
                <a16:creationId xmlns="" xmlns:a16="http://schemas.microsoft.com/office/drawing/2014/main" id="{AADD00D9-2DA4-597A-F997-B1820A9F2DDC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90412777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725149"/>
          </a:xfrm>
          <a:solidFill>
            <a:schemeClr val="tx2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Θεωρείτε ότι αν είχαμε Κυβέρνηση ΣΥΡΙΖΑ θα αντιμετώπιζε καλύτερα την ενεργειακή οικονομική κρίση, το κύμα ανατιμήσεων;</a:t>
            </a:r>
            <a:r>
              <a:rPr lang="en-US" sz="2000" b="1" dirty="0">
                <a:solidFill>
                  <a:schemeClr val="bg1"/>
                </a:solidFill>
              </a:rPr>
              <a:t/>
            </a:r>
            <a:br>
              <a:rPr lang="en-US" sz="2000" b="1" dirty="0">
                <a:solidFill>
                  <a:schemeClr val="bg1"/>
                </a:solidFill>
              </a:rPr>
            </a:br>
            <a:endParaRPr lang="el-GR" sz="19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187721181"/>
              </p:ext>
            </p:extLst>
          </p:nvPr>
        </p:nvGraphicFramePr>
        <p:xfrm>
          <a:off x="541338" y="1379538"/>
          <a:ext cx="9744075" cy="5873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4683226D-15FC-8043-B7C7-83A6670E069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384648"/>
            <a:ext cx="2280213" cy="590037"/>
          </a:xfrm>
          <a:prstGeom prst="rect">
            <a:avLst/>
          </a:prstGeom>
        </p:spPr>
      </p:pic>
      <p:pic>
        <p:nvPicPr>
          <p:cNvPr id="5" name="Picture 6">
            <a:extLst>
              <a:ext uri="{FF2B5EF4-FFF2-40B4-BE49-F238E27FC236}">
                <a16:creationId xmlns="" xmlns:a16="http://schemas.microsoft.com/office/drawing/2014/main" id="{4EA38180-7D7D-93C2-308D-D291490F046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3581656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  <a:solidFill>
            <a:schemeClr val="tx2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Ποιος πιστεύετε</a:t>
            </a:r>
            <a:r>
              <a:rPr lang="en-US" sz="2000" b="1" dirty="0">
                <a:solidFill>
                  <a:schemeClr val="bg1"/>
                </a:solidFill>
              </a:rPr>
              <a:t> </a:t>
            </a:r>
            <a:r>
              <a:rPr lang="el-GR" sz="2000" b="1" dirty="0">
                <a:solidFill>
                  <a:schemeClr val="bg1"/>
                </a:solidFill>
              </a:rPr>
              <a:t> ότι πλήττεται περισσότερο από την υπόθεση </a:t>
            </a:r>
            <a:r>
              <a:rPr lang="el-GR" sz="2000" b="1" dirty="0" err="1">
                <a:solidFill>
                  <a:schemeClr val="bg1"/>
                </a:solidFill>
              </a:rPr>
              <a:t>Καϊλή</a:t>
            </a:r>
            <a:r>
              <a:rPr lang="el-GR" sz="2000" b="1" dirty="0">
                <a:solidFill>
                  <a:schemeClr val="bg1"/>
                </a:solidFill>
              </a:rPr>
              <a:t>;</a:t>
            </a:r>
            <a:endParaRPr lang="en-US" sz="20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65966040"/>
              </p:ext>
            </p:extLst>
          </p:nvPr>
        </p:nvGraphicFramePr>
        <p:xfrm>
          <a:off x="541338" y="1379538"/>
          <a:ext cx="9744075" cy="5873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7EFCE27A-A99B-1BD6-2761-8F0907403B1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384648"/>
            <a:ext cx="2280213" cy="590037"/>
          </a:xfrm>
          <a:prstGeom prst="rect">
            <a:avLst/>
          </a:prstGeom>
        </p:spPr>
      </p:pic>
      <p:pic>
        <p:nvPicPr>
          <p:cNvPr id="5" name="Picture 6">
            <a:extLst>
              <a:ext uri="{FF2B5EF4-FFF2-40B4-BE49-F238E27FC236}">
                <a16:creationId xmlns="" xmlns:a16="http://schemas.microsoft.com/office/drawing/2014/main" id="{6D42801B-303E-0A19-AC7D-7FF20C9BBD2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13111777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736724"/>
          </a:xfrm>
          <a:solidFill>
            <a:schemeClr val="tx2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Ποιος πιστεύετε</a:t>
            </a:r>
            <a:r>
              <a:rPr lang="en-US" sz="2000" b="1" dirty="0">
                <a:solidFill>
                  <a:schemeClr val="bg1"/>
                </a:solidFill>
              </a:rPr>
              <a:t> </a:t>
            </a:r>
            <a:r>
              <a:rPr lang="el-GR" sz="2000" b="1" dirty="0">
                <a:solidFill>
                  <a:schemeClr val="bg1"/>
                </a:solidFill>
              </a:rPr>
              <a:t> ότι πλήττεται περισσότερο από την υπόθεση </a:t>
            </a:r>
            <a:r>
              <a:rPr lang="el-GR" sz="2000" b="1" dirty="0" err="1">
                <a:solidFill>
                  <a:schemeClr val="bg1"/>
                </a:solidFill>
              </a:rPr>
              <a:t>Καϊλή</a:t>
            </a:r>
            <a:r>
              <a:rPr lang="el-GR" sz="2000" b="1" dirty="0">
                <a:solidFill>
                  <a:schemeClr val="bg1"/>
                </a:solidFill>
              </a:rPr>
              <a:t>;</a:t>
            </a:r>
            <a:br>
              <a:rPr lang="el-GR" sz="2000" b="1" dirty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(</a:t>
            </a:r>
            <a:r>
              <a:rPr lang="el-GR" sz="2000" b="1" dirty="0">
                <a:solidFill>
                  <a:schemeClr val="bg1"/>
                </a:solidFill>
              </a:rPr>
              <a:t>Ψηφοφόροι 2019)</a:t>
            </a:r>
            <a:endParaRPr lang="en-US" sz="20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153598606"/>
              </p:ext>
            </p:extLst>
          </p:nvPr>
        </p:nvGraphicFramePr>
        <p:xfrm>
          <a:off x="541338" y="1379538"/>
          <a:ext cx="9744075" cy="5873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Γραφικό 5">
            <a:extLst>
              <a:ext uri="{FF2B5EF4-FFF2-40B4-BE49-F238E27FC236}">
                <a16:creationId xmlns="" xmlns:a16="http://schemas.microsoft.com/office/drawing/2014/main" id="{6440B074-F881-08E4-4C05-DD3B515EE91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57134" y="2197703"/>
            <a:ext cx="773188" cy="513441"/>
          </a:xfrm>
          <a:prstGeom prst="rect">
            <a:avLst/>
          </a:prstGeom>
        </p:spPr>
      </p:pic>
      <p:pic>
        <p:nvPicPr>
          <p:cNvPr id="5" name="Εικόνα 4">
            <a:extLst>
              <a:ext uri="{FF2B5EF4-FFF2-40B4-BE49-F238E27FC236}">
                <a16:creationId xmlns="" xmlns:a16="http://schemas.microsoft.com/office/drawing/2014/main" id="{5FDE27B5-605A-2A4D-FA1A-D0787196F54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134" y="3095391"/>
            <a:ext cx="773188" cy="433918"/>
          </a:xfrm>
          <a:prstGeom prst="rect">
            <a:avLst/>
          </a:prstGeom>
        </p:spPr>
      </p:pic>
      <p:pic>
        <p:nvPicPr>
          <p:cNvPr id="6" name="Εικόνα 5" descr="Το νέο λογότυπο του ΠΑΣΟΚ- ΚΙΝΑΛ: Επέστρεψε ο πράσινος ήλιος">
            <a:extLst>
              <a:ext uri="{FF2B5EF4-FFF2-40B4-BE49-F238E27FC236}">
                <a16:creationId xmlns="" xmlns:a16="http://schemas.microsoft.com/office/drawing/2014/main" id="{696455B8-E8F1-9C36-3EF0-9B37506CFCB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568" y="3913556"/>
            <a:ext cx="773188" cy="452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 descr="KKE | Κομμουνιστικό Κόμμα Ελλάδας">
            <a:extLst>
              <a:ext uri="{FF2B5EF4-FFF2-40B4-BE49-F238E27FC236}">
                <a16:creationId xmlns="" xmlns:a16="http://schemas.microsoft.com/office/drawing/2014/main" id="{560C39E0-7723-4542-9B3A-D2B38A84FE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938" y="4749900"/>
            <a:ext cx="834447" cy="51344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Κεντρική - Ελληνική Λύση">
            <a:extLst>
              <a:ext uri="{FF2B5EF4-FFF2-40B4-BE49-F238E27FC236}">
                <a16:creationId xmlns="" xmlns:a16="http://schemas.microsoft.com/office/drawing/2014/main" id="{AD3D24E9-CC00-AA91-6D6C-99CA9D2F9F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769" y="5566959"/>
            <a:ext cx="853142" cy="54751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Εικόνα 8">
            <a:extLst>
              <a:ext uri="{FF2B5EF4-FFF2-40B4-BE49-F238E27FC236}">
                <a16:creationId xmlns="" xmlns:a16="http://schemas.microsoft.com/office/drawing/2014/main" id="{FFDEB3FE-A520-856A-87EB-56000367B052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746" y="6444773"/>
            <a:ext cx="853142" cy="420053"/>
          </a:xfrm>
          <a:prstGeom prst="rect">
            <a:avLst/>
          </a:prstGeom>
        </p:spPr>
      </p:pic>
      <p:pic>
        <p:nvPicPr>
          <p:cNvPr id="10" name="Εικόνα 9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C28A27E3-540C-9485-880B-A94842F169A1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384648"/>
            <a:ext cx="2280213" cy="590037"/>
          </a:xfrm>
          <a:prstGeom prst="rect">
            <a:avLst/>
          </a:prstGeom>
        </p:spPr>
      </p:pic>
      <p:pic>
        <p:nvPicPr>
          <p:cNvPr id="11" name="Picture 6">
            <a:extLst>
              <a:ext uri="{FF2B5EF4-FFF2-40B4-BE49-F238E27FC236}">
                <a16:creationId xmlns="" xmlns:a16="http://schemas.microsoft.com/office/drawing/2014/main" id="{AC4C800B-C356-AB46-55C1-E8B274134DBF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47576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  <a:solidFill>
            <a:schemeClr val="tx2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Πόσο αισιόδοξος για την πορεία της χώρας και την ζωή σας αισθάνεστε για το 2023;</a:t>
            </a:r>
            <a:r>
              <a:rPr lang="en-US" sz="2000" b="1" dirty="0">
                <a:solidFill>
                  <a:schemeClr val="bg1"/>
                </a:solidFill>
              </a:rPr>
              <a:t/>
            </a:r>
            <a:br>
              <a:rPr lang="en-US" sz="2000" b="1" dirty="0">
                <a:solidFill>
                  <a:schemeClr val="bg1"/>
                </a:solidFill>
              </a:rPr>
            </a:br>
            <a:endParaRPr lang="el-GR" sz="1900" b="1" dirty="0">
              <a:solidFill>
                <a:schemeClr val="bg1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054147511"/>
              </p:ext>
            </p:extLst>
          </p:nvPr>
        </p:nvGraphicFramePr>
        <p:xfrm>
          <a:off x="541337" y="1307940"/>
          <a:ext cx="9744075" cy="5933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Εικόνα 3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5C5AA7B8-7487-A482-5348-22AAEAA20F0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384648"/>
            <a:ext cx="2280213" cy="590037"/>
          </a:xfrm>
          <a:prstGeom prst="rect">
            <a:avLst/>
          </a:prstGeom>
        </p:spPr>
      </p:pic>
      <p:pic>
        <p:nvPicPr>
          <p:cNvPr id="6" name="Picture 6">
            <a:extLst>
              <a:ext uri="{FF2B5EF4-FFF2-40B4-BE49-F238E27FC236}">
                <a16:creationId xmlns="" xmlns:a16="http://schemas.microsoft.com/office/drawing/2014/main" id="{FFD7D5E4-CAE4-2E09-64AE-A5644C3D0EF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384649"/>
            <a:ext cx="1027112" cy="634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07121908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  <a:solidFill>
            <a:schemeClr val="tx2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Ποιος πιστεύετε</a:t>
            </a:r>
            <a:r>
              <a:rPr lang="en-US" sz="2000" b="1" dirty="0">
                <a:solidFill>
                  <a:schemeClr val="bg1"/>
                </a:solidFill>
              </a:rPr>
              <a:t> </a:t>
            </a:r>
            <a:r>
              <a:rPr lang="el-GR" sz="2000" b="1" dirty="0">
                <a:solidFill>
                  <a:schemeClr val="bg1"/>
                </a:solidFill>
              </a:rPr>
              <a:t> ότι πλήττεται περισσότερο από την υπόθεση </a:t>
            </a:r>
            <a:r>
              <a:rPr lang="el-GR" sz="2000" b="1" dirty="0" err="1">
                <a:solidFill>
                  <a:schemeClr val="bg1"/>
                </a:solidFill>
              </a:rPr>
              <a:t>Καϊλή</a:t>
            </a:r>
            <a:r>
              <a:rPr lang="el-GR" sz="2000" b="1" dirty="0">
                <a:solidFill>
                  <a:schemeClr val="bg1"/>
                </a:solidFill>
              </a:rPr>
              <a:t>;</a:t>
            </a:r>
            <a:endParaRPr lang="en-US" sz="20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280350527"/>
              </p:ext>
            </p:extLst>
          </p:nvPr>
        </p:nvGraphicFramePr>
        <p:xfrm>
          <a:off x="541338" y="1379538"/>
          <a:ext cx="9744075" cy="5873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CEE269C3-377C-A7B3-318B-68B25805CB4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384648"/>
            <a:ext cx="2280213" cy="590037"/>
          </a:xfrm>
          <a:prstGeom prst="rect">
            <a:avLst/>
          </a:prstGeom>
        </p:spPr>
      </p:pic>
      <p:pic>
        <p:nvPicPr>
          <p:cNvPr id="5" name="Picture 6">
            <a:extLst>
              <a:ext uri="{FF2B5EF4-FFF2-40B4-BE49-F238E27FC236}">
                <a16:creationId xmlns="" xmlns:a16="http://schemas.microsoft.com/office/drawing/2014/main" id="{D4CFEFB6-0B16-E0F5-2D5F-841BA2348DA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77263217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829322"/>
          </a:xfrm>
          <a:solidFill>
            <a:schemeClr val="tx2">
              <a:lumMod val="5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l-GR" sz="1800" b="1" dirty="0">
                <a:solidFill>
                  <a:schemeClr val="bg1"/>
                </a:solidFill>
              </a:rPr>
              <a:t>Θεωρείτε ότι ο χειρισμός του θέματος της Εύας </a:t>
            </a:r>
            <a:r>
              <a:rPr lang="el-GR" sz="1800" b="1" dirty="0" err="1">
                <a:solidFill>
                  <a:schemeClr val="bg1"/>
                </a:solidFill>
              </a:rPr>
              <a:t>Καϊλή</a:t>
            </a:r>
            <a:r>
              <a:rPr lang="el-GR" sz="1800" b="1" dirty="0">
                <a:solidFill>
                  <a:schemeClr val="bg1"/>
                </a:solidFill>
              </a:rPr>
              <a:t> από το ΠΑΣΟΚ ήταν ο ορθός ή όχι (την διέγραψε θεωρώντας ότι ήταν «δούρειος ίππος » της Ν.Δ. στο ΠΑΣΟΚ).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221234396"/>
              </p:ext>
            </p:extLst>
          </p:nvPr>
        </p:nvGraphicFramePr>
        <p:xfrm>
          <a:off x="541338" y="1400175"/>
          <a:ext cx="9744075" cy="5853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E482155E-F401-2AE1-7BFB-F34CA9A842A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384648"/>
            <a:ext cx="2280213" cy="590037"/>
          </a:xfrm>
          <a:prstGeom prst="rect">
            <a:avLst/>
          </a:prstGeom>
        </p:spPr>
      </p:pic>
      <p:pic>
        <p:nvPicPr>
          <p:cNvPr id="4" name="Picture 6">
            <a:extLst>
              <a:ext uri="{FF2B5EF4-FFF2-40B4-BE49-F238E27FC236}">
                <a16:creationId xmlns="" xmlns:a16="http://schemas.microsoft.com/office/drawing/2014/main" id="{03AD050B-02BB-5897-7E5D-A00DB531F83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13111777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1118689"/>
          </a:xfrm>
          <a:solidFill>
            <a:schemeClr val="tx2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Θεωρείτε ότι ο χειρισμός του θέματος της Εύας </a:t>
            </a:r>
            <a:r>
              <a:rPr lang="el-GR" sz="2000" b="1" dirty="0" err="1">
                <a:solidFill>
                  <a:schemeClr val="bg1"/>
                </a:solidFill>
              </a:rPr>
              <a:t>Καϊλή</a:t>
            </a:r>
            <a:r>
              <a:rPr lang="el-GR" sz="2000" b="1" dirty="0">
                <a:solidFill>
                  <a:schemeClr val="bg1"/>
                </a:solidFill>
              </a:rPr>
              <a:t> από το ΠΑΣΟΚ ήταν ο ορθός ή όχι </a:t>
            </a:r>
            <a:r>
              <a:rPr lang="el-GR" sz="1800" b="1" dirty="0">
                <a:solidFill>
                  <a:schemeClr val="bg1"/>
                </a:solidFill>
              </a:rPr>
              <a:t>(την διέγραψε θεωρώντας ότι ήταν «δούρειος ίππος » της Ν.Δ. στο ΠΑΣΟΚ)</a:t>
            </a:r>
            <a:r>
              <a:rPr lang="el-GR" sz="2000" b="1" dirty="0">
                <a:solidFill>
                  <a:schemeClr val="bg1"/>
                </a:solidFill>
              </a:rPr>
              <a:t/>
            </a:r>
            <a:br>
              <a:rPr lang="el-GR" sz="2000" b="1" dirty="0">
                <a:solidFill>
                  <a:schemeClr val="bg1"/>
                </a:solidFill>
              </a:rPr>
            </a:br>
            <a:r>
              <a:rPr lang="en-US" sz="1800" b="1" dirty="0">
                <a:solidFill>
                  <a:schemeClr val="bg1"/>
                </a:solidFill>
              </a:rPr>
              <a:t>(</a:t>
            </a:r>
            <a:r>
              <a:rPr lang="el-GR" sz="1800" b="1" dirty="0">
                <a:solidFill>
                  <a:schemeClr val="bg1"/>
                </a:solidFill>
              </a:rPr>
              <a:t>Ψηφοφόροι 2019)</a:t>
            </a:r>
            <a:endParaRPr lang="el-GR" sz="19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964719962"/>
              </p:ext>
            </p:extLst>
          </p:nvPr>
        </p:nvGraphicFramePr>
        <p:xfrm>
          <a:off x="541338" y="1689904"/>
          <a:ext cx="9744075" cy="5563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Γραφικό 5">
            <a:extLst>
              <a:ext uri="{FF2B5EF4-FFF2-40B4-BE49-F238E27FC236}">
                <a16:creationId xmlns="" xmlns:a16="http://schemas.microsoft.com/office/drawing/2014/main" id="{05E215C5-4C95-7C62-BF1C-CF86EF46A49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7746" y="2579668"/>
            <a:ext cx="773188" cy="513441"/>
          </a:xfrm>
          <a:prstGeom prst="rect">
            <a:avLst/>
          </a:prstGeom>
        </p:spPr>
      </p:pic>
      <p:pic>
        <p:nvPicPr>
          <p:cNvPr id="5" name="Εικόνα 4">
            <a:extLst>
              <a:ext uri="{FF2B5EF4-FFF2-40B4-BE49-F238E27FC236}">
                <a16:creationId xmlns="" xmlns:a16="http://schemas.microsoft.com/office/drawing/2014/main" id="{11C3E0B2-2217-1D06-B523-885E9ECE503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746" y="3414138"/>
            <a:ext cx="773188" cy="433918"/>
          </a:xfrm>
          <a:prstGeom prst="rect">
            <a:avLst/>
          </a:prstGeom>
        </p:spPr>
      </p:pic>
      <p:pic>
        <p:nvPicPr>
          <p:cNvPr id="6" name="Εικόνα 5" descr="Το νέο λογότυπο του ΠΑΣΟΚ- ΚΙΝΑΛ: Επέστρεψε ο πράσινος ήλιος">
            <a:extLst>
              <a:ext uri="{FF2B5EF4-FFF2-40B4-BE49-F238E27FC236}">
                <a16:creationId xmlns="" xmlns:a16="http://schemas.microsoft.com/office/drawing/2014/main" id="{EC6E15B9-D0B3-BC03-6B42-BD7FF27929A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46" y="4169085"/>
            <a:ext cx="773188" cy="452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 descr="KKE | Κομμουνιστικό Κόμμα Ελλάδας">
            <a:extLst>
              <a:ext uri="{FF2B5EF4-FFF2-40B4-BE49-F238E27FC236}">
                <a16:creationId xmlns="" xmlns:a16="http://schemas.microsoft.com/office/drawing/2014/main" id="{8B4BBF85-A413-B193-1A30-A6C7326FB8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940" y="4907388"/>
            <a:ext cx="834447" cy="51344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Κεντρική - Ελληνική Λύση">
            <a:extLst>
              <a:ext uri="{FF2B5EF4-FFF2-40B4-BE49-F238E27FC236}">
                <a16:creationId xmlns="" xmlns:a16="http://schemas.microsoft.com/office/drawing/2014/main" id="{88DEB943-03CE-C6FC-8744-EB7C597CE3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940" y="5662335"/>
            <a:ext cx="853142" cy="54751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Εικόνα 8">
            <a:extLst>
              <a:ext uri="{FF2B5EF4-FFF2-40B4-BE49-F238E27FC236}">
                <a16:creationId xmlns="" xmlns:a16="http://schemas.microsoft.com/office/drawing/2014/main" id="{598E31E6-8253-6474-230B-66B3BA28747B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746" y="6444773"/>
            <a:ext cx="853142" cy="420053"/>
          </a:xfrm>
          <a:prstGeom prst="rect">
            <a:avLst/>
          </a:prstGeom>
        </p:spPr>
      </p:pic>
      <p:pic>
        <p:nvPicPr>
          <p:cNvPr id="10" name="Εικόνα 9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E75D8803-879B-8E0B-3AC6-F5CB3D5E2E8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384648"/>
            <a:ext cx="2280213" cy="590037"/>
          </a:xfrm>
          <a:prstGeom prst="rect">
            <a:avLst/>
          </a:prstGeom>
        </p:spPr>
      </p:pic>
      <p:pic>
        <p:nvPicPr>
          <p:cNvPr id="11" name="Picture 6">
            <a:extLst>
              <a:ext uri="{FF2B5EF4-FFF2-40B4-BE49-F238E27FC236}">
                <a16:creationId xmlns="" xmlns:a16="http://schemas.microsoft.com/office/drawing/2014/main" id="{B76E57F0-205A-B5AC-62D2-D531A1F64EF0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63273753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725149"/>
          </a:xfrm>
          <a:solidFill>
            <a:schemeClr val="tx2">
              <a:lumMod val="5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l-GR" sz="2000" b="1" dirty="0">
                <a:solidFill>
                  <a:schemeClr val="bg1"/>
                </a:solidFill>
              </a:rPr>
              <a:t>Θεωρείτε ότι ο χειρισμός του θέματος της Εύας </a:t>
            </a:r>
            <a:r>
              <a:rPr lang="el-GR" sz="2000" b="1" dirty="0" err="1">
                <a:solidFill>
                  <a:schemeClr val="bg1"/>
                </a:solidFill>
              </a:rPr>
              <a:t>Καϊλή</a:t>
            </a:r>
            <a:r>
              <a:rPr lang="el-GR" sz="2000" b="1" dirty="0">
                <a:solidFill>
                  <a:schemeClr val="bg1"/>
                </a:solidFill>
              </a:rPr>
              <a:t> από το ΠΑΣΟΚ ήταν ο ορθός ή όχι (την διέγραψε θεωρώντας ότι ήταν «</a:t>
            </a:r>
            <a:r>
              <a:rPr lang="el-GR" sz="1800" b="1" dirty="0">
                <a:solidFill>
                  <a:schemeClr val="bg1"/>
                </a:solidFill>
              </a:rPr>
              <a:t>δούρειος</a:t>
            </a:r>
            <a:r>
              <a:rPr lang="el-GR" sz="2000" b="1" dirty="0">
                <a:solidFill>
                  <a:schemeClr val="bg1"/>
                </a:solidFill>
              </a:rPr>
              <a:t> ίππος » της Ν.Δ. στο ΠΑΣΟΚ)</a:t>
            </a:r>
            <a:endParaRPr lang="el-GR" sz="19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659135718"/>
              </p:ext>
            </p:extLst>
          </p:nvPr>
        </p:nvGraphicFramePr>
        <p:xfrm>
          <a:off x="541338" y="1493134"/>
          <a:ext cx="9744075" cy="57601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C757D184-7386-D4BD-5132-4D7AA56F21A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384648"/>
            <a:ext cx="2280213" cy="590037"/>
          </a:xfrm>
          <a:prstGeom prst="rect">
            <a:avLst/>
          </a:prstGeom>
        </p:spPr>
      </p:pic>
      <p:pic>
        <p:nvPicPr>
          <p:cNvPr id="5" name="Picture 6">
            <a:extLst>
              <a:ext uri="{FF2B5EF4-FFF2-40B4-BE49-F238E27FC236}">
                <a16:creationId xmlns="" xmlns:a16="http://schemas.microsoft.com/office/drawing/2014/main" id="{B45AF59E-DB8C-6F2F-E18D-F1B9C14B540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27802957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  <a:solidFill>
            <a:schemeClr val="tx2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Πιστεύετε ότι έχει χειριστεί σωστά το θέμα των υποκλοπών...</a:t>
            </a:r>
            <a:r>
              <a:rPr lang="en-US" sz="2000" b="1" dirty="0">
                <a:solidFill>
                  <a:schemeClr val="bg1"/>
                </a:solidFill>
              </a:rPr>
              <a:t/>
            </a:r>
            <a:br>
              <a:rPr lang="en-US" sz="2000" b="1" dirty="0">
                <a:solidFill>
                  <a:schemeClr val="bg1"/>
                </a:solidFill>
              </a:rPr>
            </a:br>
            <a:endParaRPr lang="el-GR" sz="1900" b="1" dirty="0">
              <a:solidFill>
                <a:schemeClr val="bg1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196569752"/>
              </p:ext>
            </p:extLst>
          </p:nvPr>
        </p:nvGraphicFramePr>
        <p:xfrm>
          <a:off x="541338" y="1287463"/>
          <a:ext cx="9744075" cy="5965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>
            <a:extLst>
              <a:ext uri="{FF2B5EF4-FFF2-40B4-BE49-F238E27FC236}">
                <a16:creationId xmlns="" xmlns:a16="http://schemas.microsoft.com/office/drawing/2014/main" id="{E8EEFCBA-9C01-B9FB-095F-C62E646D94D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539" y="2751720"/>
            <a:ext cx="828395" cy="570213"/>
          </a:xfrm>
          <a:prstGeom prst="rect">
            <a:avLst/>
          </a:prstGeom>
        </p:spPr>
      </p:pic>
      <p:pic>
        <p:nvPicPr>
          <p:cNvPr id="4" name="Εικόνα 3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19AB8D70-3AE0-203D-02A7-F7EEBB77DB8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384648"/>
            <a:ext cx="2280213" cy="590037"/>
          </a:xfrm>
          <a:prstGeom prst="rect">
            <a:avLst/>
          </a:prstGeom>
        </p:spPr>
      </p:pic>
      <p:pic>
        <p:nvPicPr>
          <p:cNvPr id="6" name="Picture 6">
            <a:extLst>
              <a:ext uri="{FF2B5EF4-FFF2-40B4-BE49-F238E27FC236}">
                <a16:creationId xmlns="" xmlns:a16="http://schemas.microsoft.com/office/drawing/2014/main" id="{09746043-7EBF-AB74-9361-CFCA6CBDF86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13111777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620977"/>
          </a:xfrm>
          <a:solidFill>
            <a:schemeClr val="tx2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Πόσο ικανοποιημένος/η είστε από το συνολικό έργο της Κυβέρνησης μέχρι σήμερα;</a:t>
            </a:r>
            <a:r>
              <a:rPr lang="en-US" sz="2000" b="1" dirty="0">
                <a:solidFill>
                  <a:schemeClr val="bg1"/>
                </a:solidFill>
              </a:rPr>
              <a:t> </a:t>
            </a:r>
            <a:br>
              <a:rPr lang="en-US" sz="2000" b="1" dirty="0">
                <a:solidFill>
                  <a:schemeClr val="bg1"/>
                </a:solidFill>
              </a:rPr>
            </a:br>
            <a:endParaRPr lang="el-GR" sz="1900" b="1" dirty="0">
              <a:solidFill>
                <a:schemeClr val="bg1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323963311"/>
              </p:ext>
            </p:extLst>
          </p:nvPr>
        </p:nvGraphicFramePr>
        <p:xfrm>
          <a:off x="541338" y="1223963"/>
          <a:ext cx="9744075" cy="602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C78ED097-0821-8821-8DF0-95D408F9D3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384648"/>
            <a:ext cx="2280213" cy="590037"/>
          </a:xfrm>
          <a:prstGeom prst="rect">
            <a:avLst/>
          </a:prstGeom>
        </p:spPr>
      </p:pic>
      <p:pic>
        <p:nvPicPr>
          <p:cNvPr id="4" name="Picture 6">
            <a:extLst>
              <a:ext uri="{FF2B5EF4-FFF2-40B4-BE49-F238E27FC236}">
                <a16:creationId xmlns="" xmlns:a16="http://schemas.microsoft.com/office/drawing/2014/main" id="{BDD4AA18-18B7-F3E7-2C31-6CCF8A4EA38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13111777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266219"/>
            <a:ext cx="9338072" cy="821802"/>
          </a:xfrm>
          <a:solidFill>
            <a:schemeClr val="tx2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Πόσο ικανοποιημένος/η είστε από το συνολικό έργο της Κυβέρνησης μέχρι σήμερα;</a:t>
            </a:r>
            <a:r>
              <a:rPr lang="en-US" sz="2000" b="1" dirty="0">
                <a:solidFill>
                  <a:schemeClr val="bg1"/>
                </a:solidFill>
              </a:rPr>
              <a:t> </a:t>
            </a:r>
            <a:r>
              <a:rPr lang="el-GR" sz="2000" b="1" dirty="0">
                <a:solidFill>
                  <a:schemeClr val="bg1"/>
                </a:solidFill>
              </a:rPr>
              <a:t/>
            </a:r>
            <a:br>
              <a:rPr lang="el-GR" sz="2000" b="1" dirty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(</a:t>
            </a:r>
            <a:r>
              <a:rPr lang="el-GR" sz="2000" b="1" dirty="0">
                <a:solidFill>
                  <a:schemeClr val="bg1"/>
                </a:solidFill>
              </a:rPr>
              <a:t>Ψηφοφόροι 2019)</a:t>
            </a:r>
            <a:r>
              <a:rPr lang="en-US" sz="2000" b="1" dirty="0">
                <a:solidFill>
                  <a:schemeClr val="bg1"/>
                </a:solidFill>
              </a:rPr>
              <a:t/>
            </a:r>
            <a:br>
              <a:rPr lang="en-US" sz="2000" b="1" dirty="0">
                <a:solidFill>
                  <a:schemeClr val="bg1"/>
                </a:solidFill>
              </a:rPr>
            </a:br>
            <a:endParaRPr lang="el-GR" sz="19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029989187"/>
              </p:ext>
            </p:extLst>
          </p:nvPr>
        </p:nvGraphicFramePr>
        <p:xfrm>
          <a:off x="541338" y="1273215"/>
          <a:ext cx="9744075" cy="59800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Γραφικό 5">
            <a:extLst>
              <a:ext uri="{FF2B5EF4-FFF2-40B4-BE49-F238E27FC236}">
                <a16:creationId xmlns="" xmlns:a16="http://schemas.microsoft.com/office/drawing/2014/main" id="{D10AEC1A-E069-03A5-4DC8-25AF3F50EB0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7746" y="2151404"/>
            <a:ext cx="773188" cy="513441"/>
          </a:xfrm>
          <a:prstGeom prst="rect">
            <a:avLst/>
          </a:prstGeom>
        </p:spPr>
      </p:pic>
      <p:pic>
        <p:nvPicPr>
          <p:cNvPr id="5" name="Εικόνα 4">
            <a:extLst>
              <a:ext uri="{FF2B5EF4-FFF2-40B4-BE49-F238E27FC236}">
                <a16:creationId xmlns="" xmlns:a16="http://schemas.microsoft.com/office/drawing/2014/main" id="{3B7F2A33-274C-BAFC-065C-F005CB7B9DD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746" y="3109116"/>
            <a:ext cx="773188" cy="433918"/>
          </a:xfrm>
          <a:prstGeom prst="rect">
            <a:avLst/>
          </a:prstGeom>
        </p:spPr>
      </p:pic>
      <p:pic>
        <p:nvPicPr>
          <p:cNvPr id="6" name="Εικόνα 5" descr="Το νέο λογότυπο του ΠΑΣΟΚ- ΚΙΝΑΛ: Επέστρεψε ο πράσινος ήλιος">
            <a:extLst>
              <a:ext uri="{FF2B5EF4-FFF2-40B4-BE49-F238E27FC236}">
                <a16:creationId xmlns="" xmlns:a16="http://schemas.microsoft.com/office/drawing/2014/main" id="{884964C8-BE4B-7594-0ECD-1D44A69F4FB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46" y="3916303"/>
            <a:ext cx="773188" cy="452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 descr="KKE | Κομμουνιστικό Κόμμα Ελλάδας">
            <a:extLst>
              <a:ext uri="{FF2B5EF4-FFF2-40B4-BE49-F238E27FC236}">
                <a16:creationId xmlns="" xmlns:a16="http://schemas.microsoft.com/office/drawing/2014/main" id="{3E88022F-0D79-5DBD-C0AB-225085453B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487" y="4741669"/>
            <a:ext cx="834447" cy="51344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Κεντρική - Ελληνική Λύση">
            <a:extLst>
              <a:ext uri="{FF2B5EF4-FFF2-40B4-BE49-F238E27FC236}">
                <a16:creationId xmlns="" xmlns:a16="http://schemas.microsoft.com/office/drawing/2014/main" id="{E1C4C9A0-11D8-F6F4-CFAA-F8382A4347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940" y="5662335"/>
            <a:ext cx="853142" cy="54751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Εικόνα 8">
            <a:extLst>
              <a:ext uri="{FF2B5EF4-FFF2-40B4-BE49-F238E27FC236}">
                <a16:creationId xmlns="" xmlns:a16="http://schemas.microsoft.com/office/drawing/2014/main" id="{F8CA43CF-1E3B-6C0F-2CF9-B8371D2199DD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746" y="6444773"/>
            <a:ext cx="853142" cy="420053"/>
          </a:xfrm>
          <a:prstGeom prst="rect">
            <a:avLst/>
          </a:prstGeom>
        </p:spPr>
      </p:pic>
      <p:pic>
        <p:nvPicPr>
          <p:cNvPr id="10" name="Εικόνα 9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BFB6DD28-3D61-679C-1014-DC2B2B45B07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384648"/>
            <a:ext cx="2280213" cy="590037"/>
          </a:xfrm>
          <a:prstGeom prst="rect">
            <a:avLst/>
          </a:prstGeom>
        </p:spPr>
      </p:pic>
      <p:pic>
        <p:nvPicPr>
          <p:cNvPr id="11" name="Picture 6">
            <a:extLst>
              <a:ext uri="{FF2B5EF4-FFF2-40B4-BE49-F238E27FC236}">
                <a16:creationId xmlns="" xmlns:a16="http://schemas.microsoft.com/office/drawing/2014/main" id="{1D5B713D-2E27-8E8D-27A2-6057C6D267EE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10592869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  <a:solidFill>
            <a:schemeClr val="tx2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Πόσο ικανοποιημένος/η είστε από το συνολικό έργο της Κυβέρνησης μέχρι σήμερα;</a:t>
            </a:r>
            <a:r>
              <a:rPr lang="en-US" sz="2000" b="1" dirty="0">
                <a:solidFill>
                  <a:schemeClr val="bg1"/>
                </a:solidFill>
              </a:rPr>
              <a:t> </a:t>
            </a:r>
            <a:br>
              <a:rPr lang="en-US" sz="2000" b="1" dirty="0">
                <a:solidFill>
                  <a:schemeClr val="bg1"/>
                </a:solidFill>
              </a:rPr>
            </a:br>
            <a:endParaRPr lang="el-GR" sz="19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753326509"/>
              </p:ext>
            </p:extLst>
          </p:nvPr>
        </p:nvGraphicFramePr>
        <p:xfrm>
          <a:off x="541338" y="1379538"/>
          <a:ext cx="9744075" cy="5873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C7E66693-A2C3-30F2-AEBB-6EC77681FAC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384648"/>
            <a:ext cx="2280213" cy="590037"/>
          </a:xfrm>
          <a:prstGeom prst="rect">
            <a:avLst/>
          </a:prstGeom>
        </p:spPr>
      </p:pic>
      <p:pic>
        <p:nvPicPr>
          <p:cNvPr id="5" name="Picture 6">
            <a:extLst>
              <a:ext uri="{FF2B5EF4-FFF2-40B4-BE49-F238E27FC236}">
                <a16:creationId xmlns="" xmlns:a16="http://schemas.microsoft.com/office/drawing/2014/main" id="{B091138B-8F0D-5110-8ED4-DE8E3539A8E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91269906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  <a:solidFill>
            <a:schemeClr val="tx2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Πόσο ικανοποιημένος/η είστε από την αντιπολιτευτική πολιτική του ΣΥΡΙΖΑ μέχρι σήμερα;</a:t>
            </a:r>
            <a:r>
              <a:rPr lang="en-US" sz="2000" b="1" dirty="0">
                <a:solidFill>
                  <a:schemeClr val="bg1"/>
                </a:solidFill>
              </a:rPr>
              <a:t/>
            </a:r>
            <a:br>
              <a:rPr lang="en-US" sz="2000" b="1" dirty="0">
                <a:solidFill>
                  <a:schemeClr val="bg1"/>
                </a:solidFill>
              </a:rPr>
            </a:br>
            <a:endParaRPr lang="el-GR" sz="19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076153131"/>
              </p:ext>
            </p:extLst>
          </p:nvPr>
        </p:nvGraphicFramePr>
        <p:xfrm>
          <a:off x="541338" y="1379538"/>
          <a:ext cx="9744075" cy="5873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188A3A90-FB23-201B-66B3-D6F5BC89794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384648"/>
            <a:ext cx="2280213" cy="590037"/>
          </a:xfrm>
          <a:prstGeom prst="rect">
            <a:avLst/>
          </a:prstGeom>
        </p:spPr>
      </p:pic>
      <p:pic>
        <p:nvPicPr>
          <p:cNvPr id="5" name="Picture 6">
            <a:extLst>
              <a:ext uri="{FF2B5EF4-FFF2-40B4-BE49-F238E27FC236}">
                <a16:creationId xmlns="" xmlns:a16="http://schemas.microsoft.com/office/drawing/2014/main" id="{AB72E434-A280-79CE-B2DF-2840CE12079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13111777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16689"/>
            <a:ext cx="9338072" cy="717630"/>
          </a:xfrm>
          <a:solidFill>
            <a:schemeClr val="tx2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Πόσο ικανοποιημένος/η είστε από την αντιπολιτευτική πολιτική του ΣΥΡΙΖΑ μέχρι σήμερα;</a:t>
            </a:r>
            <a:br>
              <a:rPr lang="el-GR" sz="2000" b="1" dirty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(</a:t>
            </a:r>
            <a:r>
              <a:rPr lang="el-GR" sz="2000" b="1" dirty="0">
                <a:solidFill>
                  <a:schemeClr val="bg1"/>
                </a:solidFill>
              </a:rPr>
              <a:t>Ψηφοφόροι 2019)</a:t>
            </a:r>
            <a:r>
              <a:rPr lang="en-US" sz="2000" b="1" dirty="0">
                <a:solidFill>
                  <a:schemeClr val="bg1"/>
                </a:solidFill>
              </a:rPr>
              <a:t/>
            </a:r>
            <a:br>
              <a:rPr lang="en-US" sz="2000" b="1" dirty="0">
                <a:solidFill>
                  <a:schemeClr val="bg1"/>
                </a:solidFill>
              </a:rPr>
            </a:br>
            <a:endParaRPr lang="el-GR" sz="19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467297869"/>
              </p:ext>
            </p:extLst>
          </p:nvPr>
        </p:nvGraphicFramePr>
        <p:xfrm>
          <a:off x="541338" y="1379538"/>
          <a:ext cx="9744075" cy="5873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Γραφικό 5">
            <a:extLst>
              <a:ext uri="{FF2B5EF4-FFF2-40B4-BE49-F238E27FC236}">
                <a16:creationId xmlns="" xmlns:a16="http://schemas.microsoft.com/office/drawing/2014/main" id="{0ACFD675-3247-8371-7DD4-7AC7685965A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7746" y="2151404"/>
            <a:ext cx="773188" cy="513441"/>
          </a:xfrm>
          <a:prstGeom prst="rect">
            <a:avLst/>
          </a:prstGeom>
        </p:spPr>
      </p:pic>
      <p:pic>
        <p:nvPicPr>
          <p:cNvPr id="5" name="Εικόνα 4">
            <a:extLst>
              <a:ext uri="{FF2B5EF4-FFF2-40B4-BE49-F238E27FC236}">
                <a16:creationId xmlns="" xmlns:a16="http://schemas.microsoft.com/office/drawing/2014/main" id="{24EF06D0-5EFA-5752-37F4-F5B034FE93C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746" y="3109116"/>
            <a:ext cx="773188" cy="433918"/>
          </a:xfrm>
          <a:prstGeom prst="rect">
            <a:avLst/>
          </a:prstGeom>
        </p:spPr>
      </p:pic>
      <p:pic>
        <p:nvPicPr>
          <p:cNvPr id="6" name="Εικόνα 5" descr="Το νέο λογότυπο του ΠΑΣΟΚ- ΚΙΝΑΛ: Επέστρεψε ο πράσινος ήλιος">
            <a:extLst>
              <a:ext uri="{FF2B5EF4-FFF2-40B4-BE49-F238E27FC236}">
                <a16:creationId xmlns="" xmlns:a16="http://schemas.microsoft.com/office/drawing/2014/main" id="{E9D5EDBB-F1F6-76F7-BF1E-8F0053DA6FB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46" y="3916303"/>
            <a:ext cx="773188" cy="452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 descr="KKE | Κομμουνιστικό Κόμμα Ελλάδας">
            <a:extLst>
              <a:ext uri="{FF2B5EF4-FFF2-40B4-BE49-F238E27FC236}">
                <a16:creationId xmlns="" xmlns:a16="http://schemas.microsoft.com/office/drawing/2014/main" id="{290330FF-A96D-B477-E404-AD185C1AFA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487" y="4741669"/>
            <a:ext cx="834447" cy="51344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Εικόνα 7">
            <a:extLst>
              <a:ext uri="{FF2B5EF4-FFF2-40B4-BE49-F238E27FC236}">
                <a16:creationId xmlns="" xmlns:a16="http://schemas.microsoft.com/office/drawing/2014/main" id="{E834524E-47B7-1B98-F137-417CEE9CDEF7}"/>
              </a:ext>
            </a:extLst>
          </p:cNvPr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77420" y="5567035"/>
            <a:ext cx="853514" cy="548688"/>
          </a:xfrm>
          <a:prstGeom prst="rect">
            <a:avLst/>
          </a:prstGeom>
        </p:spPr>
      </p:pic>
      <p:pic>
        <p:nvPicPr>
          <p:cNvPr id="9" name="Εικόνα 8">
            <a:extLst>
              <a:ext uri="{FF2B5EF4-FFF2-40B4-BE49-F238E27FC236}">
                <a16:creationId xmlns="" xmlns:a16="http://schemas.microsoft.com/office/drawing/2014/main" id="{230225E1-2345-9457-9D4E-DBF6ECD53E2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746" y="6444773"/>
            <a:ext cx="853142" cy="420053"/>
          </a:xfrm>
          <a:prstGeom prst="rect">
            <a:avLst/>
          </a:prstGeom>
        </p:spPr>
      </p:pic>
      <p:pic>
        <p:nvPicPr>
          <p:cNvPr id="10" name="Εικόνα 9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3E2C9C71-2C94-CD93-36A3-5F7F429BCEAB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384648"/>
            <a:ext cx="2280213" cy="590037"/>
          </a:xfrm>
          <a:prstGeom prst="rect">
            <a:avLst/>
          </a:prstGeom>
        </p:spPr>
      </p:pic>
      <p:pic>
        <p:nvPicPr>
          <p:cNvPr id="11" name="Picture 6">
            <a:extLst>
              <a:ext uri="{FF2B5EF4-FFF2-40B4-BE49-F238E27FC236}">
                <a16:creationId xmlns="" xmlns:a16="http://schemas.microsoft.com/office/drawing/2014/main" id="{B6A83B1D-EC55-BD25-1397-91BD3B7AD97B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644027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817747"/>
          </a:xfrm>
          <a:solidFill>
            <a:schemeClr val="tx2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Πόσο αισιόδοξος για την πορεία της χώρας και την ζωή σας αισθάνεστε για το 2023;</a:t>
            </a:r>
            <a:r>
              <a:rPr lang="en-US" sz="2000" b="1" dirty="0">
                <a:solidFill>
                  <a:schemeClr val="bg1"/>
                </a:solidFill>
              </a:rPr>
              <a:t/>
            </a:r>
            <a:br>
              <a:rPr lang="en-US" sz="2000" b="1" dirty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(</a:t>
            </a:r>
            <a:r>
              <a:rPr lang="el-GR" sz="2000" b="1" dirty="0">
                <a:solidFill>
                  <a:schemeClr val="bg1"/>
                </a:solidFill>
              </a:rPr>
              <a:t>Ψηφοφόροι 2019)</a:t>
            </a:r>
            <a:r>
              <a:rPr lang="en-US" sz="2000" b="1" dirty="0">
                <a:solidFill>
                  <a:schemeClr val="bg1"/>
                </a:solidFill>
                <a:highlight>
                  <a:srgbClr val="008080"/>
                </a:highlight>
              </a:rPr>
              <a:t/>
            </a:r>
            <a:br>
              <a:rPr lang="en-US" sz="2000" b="1" dirty="0">
                <a:solidFill>
                  <a:schemeClr val="bg1"/>
                </a:solidFill>
                <a:highlight>
                  <a:srgbClr val="008080"/>
                </a:highlight>
              </a:rPr>
            </a:br>
            <a:endParaRPr lang="el-GR" sz="1900" b="1" dirty="0">
              <a:solidFill>
                <a:schemeClr val="bg1"/>
              </a:solidFill>
              <a:highlight>
                <a:srgbClr val="008080"/>
              </a:highlight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088845249"/>
              </p:ext>
            </p:extLst>
          </p:nvPr>
        </p:nvGraphicFramePr>
        <p:xfrm>
          <a:off x="947340" y="1909356"/>
          <a:ext cx="9338072" cy="5357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Γραφικό 5">
            <a:extLst>
              <a:ext uri="{FF2B5EF4-FFF2-40B4-BE49-F238E27FC236}">
                <a16:creationId xmlns="" xmlns:a16="http://schemas.microsoft.com/office/drawing/2014/main" id="{9265FA8D-F3FE-FD03-BD30-0EEDF4C032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77793" y="2609315"/>
            <a:ext cx="773188" cy="513441"/>
          </a:xfrm>
          <a:prstGeom prst="rect">
            <a:avLst/>
          </a:prstGeom>
        </p:spPr>
      </p:pic>
      <p:pic>
        <p:nvPicPr>
          <p:cNvPr id="5" name="Εικόνα 4">
            <a:extLst>
              <a:ext uri="{FF2B5EF4-FFF2-40B4-BE49-F238E27FC236}">
                <a16:creationId xmlns="" xmlns:a16="http://schemas.microsoft.com/office/drawing/2014/main" id="{BBF51DE1-6CBD-479B-17B0-F02BAA6BF34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792" y="3402678"/>
            <a:ext cx="773188" cy="433918"/>
          </a:xfrm>
          <a:prstGeom prst="rect">
            <a:avLst/>
          </a:prstGeom>
        </p:spPr>
      </p:pic>
      <p:pic>
        <p:nvPicPr>
          <p:cNvPr id="6" name="Εικόνα 5" descr="Το νέο λογότυπο του ΠΑΣΟΚ- ΚΙΝΑΛ: Επέστρεψε ο πράσινος ήλιος">
            <a:extLst>
              <a:ext uri="{FF2B5EF4-FFF2-40B4-BE49-F238E27FC236}">
                <a16:creationId xmlns="" xmlns:a16="http://schemas.microsoft.com/office/drawing/2014/main" id="{54182F68-4929-A5B8-9EE0-755E9E8EA14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792" y="4158743"/>
            <a:ext cx="773188" cy="452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 descr="KKE | Κομμουνιστικό Κόμμα Ελλάδας">
            <a:extLst>
              <a:ext uri="{FF2B5EF4-FFF2-40B4-BE49-F238E27FC236}">
                <a16:creationId xmlns="" xmlns:a16="http://schemas.microsoft.com/office/drawing/2014/main" id="{0163A623-4CB1-9740-7E52-AABED976A0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45" y="4960277"/>
            <a:ext cx="773189" cy="51344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Κεντρική - Ελληνική Λύση">
            <a:extLst>
              <a:ext uri="{FF2B5EF4-FFF2-40B4-BE49-F238E27FC236}">
                <a16:creationId xmlns="" xmlns:a16="http://schemas.microsoft.com/office/drawing/2014/main" id="{A28DA68C-837F-9321-CF50-492F2DCDA9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814" y="5663193"/>
            <a:ext cx="709526" cy="54751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Εικόνα 8">
            <a:extLst>
              <a:ext uri="{FF2B5EF4-FFF2-40B4-BE49-F238E27FC236}">
                <a16:creationId xmlns="" xmlns:a16="http://schemas.microsoft.com/office/drawing/2014/main" id="{58143AF2-6DA6-123B-815E-FBC95E7C90B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745" y="6536445"/>
            <a:ext cx="853142" cy="420053"/>
          </a:xfrm>
          <a:prstGeom prst="rect">
            <a:avLst/>
          </a:prstGeom>
        </p:spPr>
      </p:pic>
      <p:pic>
        <p:nvPicPr>
          <p:cNvPr id="11" name="Εικόνα 10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0D9E302D-96B6-6862-EC00-7EE5A7C871A6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384648"/>
            <a:ext cx="2280213" cy="590037"/>
          </a:xfrm>
          <a:prstGeom prst="rect">
            <a:avLst/>
          </a:prstGeom>
        </p:spPr>
      </p:pic>
      <p:pic>
        <p:nvPicPr>
          <p:cNvPr id="12" name="Picture 6">
            <a:extLst>
              <a:ext uri="{FF2B5EF4-FFF2-40B4-BE49-F238E27FC236}">
                <a16:creationId xmlns="" xmlns:a16="http://schemas.microsoft.com/office/drawing/2014/main" id="{59CCF9E0-38D6-F542-38C7-36B277F797B7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29359"/>
            <a:ext cx="1027112" cy="59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88921237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74678"/>
          </a:xfrm>
          <a:solidFill>
            <a:schemeClr val="tx2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Πόσο ικανοποιημένος/η είστε από την αντιπολιτευτική πολιτική του ΣΥΡΙΖΑ μέχρι σήμερα;</a:t>
            </a:r>
            <a:r>
              <a:rPr lang="en-US" sz="2000" b="1" dirty="0">
                <a:solidFill>
                  <a:schemeClr val="bg1"/>
                </a:solidFill>
              </a:rPr>
              <a:t/>
            </a:r>
            <a:br>
              <a:rPr lang="en-US" sz="2000" b="1" dirty="0">
                <a:solidFill>
                  <a:schemeClr val="bg1"/>
                </a:solidFill>
              </a:rPr>
            </a:br>
            <a:endParaRPr lang="el-GR" sz="19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786194589"/>
              </p:ext>
            </p:extLst>
          </p:nvPr>
        </p:nvGraphicFramePr>
        <p:xfrm>
          <a:off x="541338" y="1238491"/>
          <a:ext cx="9744075" cy="60147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7641ACE3-7A23-832C-133A-6F1ACC171DC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384648"/>
            <a:ext cx="2280213" cy="590037"/>
          </a:xfrm>
          <a:prstGeom prst="rect">
            <a:avLst/>
          </a:prstGeom>
        </p:spPr>
      </p:pic>
      <p:pic>
        <p:nvPicPr>
          <p:cNvPr id="5" name="Picture 6">
            <a:extLst>
              <a:ext uri="{FF2B5EF4-FFF2-40B4-BE49-F238E27FC236}">
                <a16:creationId xmlns="" xmlns:a16="http://schemas.microsoft.com/office/drawing/2014/main" id="{ECE9CEC6-4783-A020-B04C-5E8A076D05B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04426396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748299"/>
          </a:xfrm>
          <a:solidFill>
            <a:schemeClr val="tx2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Πόσο ικανοποιημένος είστε από την συνολική παρουσία και το έργο του Πρωθυπουργού Κυριάκου Μητσοτάκη;</a:t>
            </a:r>
            <a:r>
              <a:rPr lang="en-US" sz="2000" b="1" dirty="0">
                <a:solidFill>
                  <a:schemeClr val="bg1"/>
                </a:solidFill>
              </a:rPr>
              <a:t/>
            </a:r>
            <a:br>
              <a:rPr lang="en-US" sz="2000" b="1" dirty="0">
                <a:solidFill>
                  <a:schemeClr val="bg1"/>
                </a:solidFill>
              </a:rPr>
            </a:br>
            <a:endParaRPr lang="el-GR" sz="1900" b="1" dirty="0">
              <a:solidFill>
                <a:schemeClr val="bg1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752238544"/>
              </p:ext>
            </p:extLst>
          </p:nvPr>
        </p:nvGraphicFramePr>
        <p:xfrm>
          <a:off x="541338" y="1458410"/>
          <a:ext cx="9744075" cy="57948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868B7C77-6EC2-61C0-09F9-432A601A46E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384648"/>
            <a:ext cx="2280213" cy="590037"/>
          </a:xfrm>
          <a:prstGeom prst="rect">
            <a:avLst/>
          </a:prstGeom>
        </p:spPr>
      </p:pic>
      <p:pic>
        <p:nvPicPr>
          <p:cNvPr id="4" name="Picture 6">
            <a:extLst>
              <a:ext uri="{FF2B5EF4-FFF2-40B4-BE49-F238E27FC236}">
                <a16:creationId xmlns="" xmlns:a16="http://schemas.microsoft.com/office/drawing/2014/main" id="{02ECC290-F641-03FB-29B2-722491BCE41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13111777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945068"/>
          </a:xfrm>
          <a:solidFill>
            <a:schemeClr val="tx2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Πόσο ικανοποιημένος είστε από την συνολική παρουσία και το έργο του Πρωθυπουργού Κυριάκου Μητσοτάκη;</a:t>
            </a:r>
            <a:br>
              <a:rPr lang="el-GR" sz="2000" b="1" dirty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(</a:t>
            </a:r>
            <a:r>
              <a:rPr lang="el-GR" sz="2000" b="1" dirty="0">
                <a:solidFill>
                  <a:schemeClr val="bg1"/>
                </a:solidFill>
              </a:rPr>
              <a:t>Ψηφοφόροι 2019)</a:t>
            </a:r>
            <a:r>
              <a:rPr lang="en-US" sz="2000" b="1" dirty="0">
                <a:solidFill>
                  <a:schemeClr val="bg1"/>
                </a:solidFill>
              </a:rPr>
              <a:t/>
            </a:r>
            <a:br>
              <a:rPr lang="en-US" sz="2000" b="1" dirty="0">
                <a:solidFill>
                  <a:schemeClr val="bg1"/>
                </a:solidFill>
              </a:rPr>
            </a:br>
            <a:endParaRPr lang="el-GR" sz="19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428061631"/>
              </p:ext>
            </p:extLst>
          </p:nvPr>
        </p:nvGraphicFramePr>
        <p:xfrm>
          <a:off x="541338" y="1608880"/>
          <a:ext cx="9744075" cy="56444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Γραφικό 5">
            <a:extLst>
              <a:ext uri="{FF2B5EF4-FFF2-40B4-BE49-F238E27FC236}">
                <a16:creationId xmlns="" xmlns:a16="http://schemas.microsoft.com/office/drawing/2014/main" id="{508F8838-7A47-0C1E-2F3C-90A55C13ADC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7746" y="2440772"/>
            <a:ext cx="773188" cy="513441"/>
          </a:xfrm>
          <a:prstGeom prst="rect">
            <a:avLst/>
          </a:prstGeom>
        </p:spPr>
      </p:pic>
      <p:pic>
        <p:nvPicPr>
          <p:cNvPr id="5" name="Εικόνα 4">
            <a:extLst>
              <a:ext uri="{FF2B5EF4-FFF2-40B4-BE49-F238E27FC236}">
                <a16:creationId xmlns="" xmlns:a16="http://schemas.microsoft.com/office/drawing/2014/main" id="{1B2F2500-4C7C-C51F-BACF-2EB1436F4C6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746" y="3309965"/>
            <a:ext cx="773188" cy="433918"/>
          </a:xfrm>
          <a:prstGeom prst="rect">
            <a:avLst/>
          </a:prstGeom>
        </p:spPr>
      </p:pic>
      <p:pic>
        <p:nvPicPr>
          <p:cNvPr id="6" name="Εικόνα 5" descr="Το νέο λογότυπο του ΠΑΣΟΚ- ΚΙΝΑΛ: Επέστρεψε ο πράσινος ήλιος">
            <a:extLst>
              <a:ext uri="{FF2B5EF4-FFF2-40B4-BE49-F238E27FC236}">
                <a16:creationId xmlns="" xmlns:a16="http://schemas.microsoft.com/office/drawing/2014/main" id="{48BD6FC7-3A65-0DE2-34D8-57E34D33E4A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46" y="4030769"/>
            <a:ext cx="773188" cy="452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 descr="KKE | Κομμουνιστικό Κόμμα Ελλάδας">
            <a:extLst>
              <a:ext uri="{FF2B5EF4-FFF2-40B4-BE49-F238E27FC236}">
                <a16:creationId xmlns="" xmlns:a16="http://schemas.microsoft.com/office/drawing/2014/main" id="{C4D04C8C-CAB6-B7FF-AF3B-C5A3661EE3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487" y="4741669"/>
            <a:ext cx="834447" cy="51344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Κεντρική - Ελληνική Λύση">
            <a:extLst>
              <a:ext uri="{FF2B5EF4-FFF2-40B4-BE49-F238E27FC236}">
                <a16:creationId xmlns="" xmlns:a16="http://schemas.microsoft.com/office/drawing/2014/main" id="{186E7EA7-DA23-A71D-2A39-C05981030B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940" y="5662335"/>
            <a:ext cx="853142" cy="54751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Εικόνα 8">
            <a:extLst>
              <a:ext uri="{FF2B5EF4-FFF2-40B4-BE49-F238E27FC236}">
                <a16:creationId xmlns="" xmlns:a16="http://schemas.microsoft.com/office/drawing/2014/main" id="{0CB0161B-D4E8-9A00-5CBC-450DD2383347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746" y="6444773"/>
            <a:ext cx="853142" cy="420053"/>
          </a:xfrm>
          <a:prstGeom prst="rect">
            <a:avLst/>
          </a:prstGeom>
        </p:spPr>
      </p:pic>
      <p:pic>
        <p:nvPicPr>
          <p:cNvPr id="10" name="Εικόνα 9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BA52C383-8DC8-E858-B470-5E69A901F346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384648"/>
            <a:ext cx="2280213" cy="590037"/>
          </a:xfrm>
          <a:prstGeom prst="rect">
            <a:avLst/>
          </a:prstGeom>
        </p:spPr>
      </p:pic>
      <p:pic>
        <p:nvPicPr>
          <p:cNvPr id="11" name="Picture 6">
            <a:extLst>
              <a:ext uri="{FF2B5EF4-FFF2-40B4-BE49-F238E27FC236}">
                <a16:creationId xmlns="" xmlns:a16="http://schemas.microsoft.com/office/drawing/2014/main" id="{B1356EAB-16ED-D9E0-4112-8D4A794592E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71090781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783023"/>
          </a:xfrm>
          <a:solidFill>
            <a:schemeClr val="tx2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Πόσο ικανοποιημένος είστε από την συνολική παρουσία και το έργο του Πρωθυπουργού Κυριάκου Μητσοτάκη;</a:t>
            </a:r>
            <a:r>
              <a:rPr lang="en-US" sz="2000" b="1" dirty="0">
                <a:solidFill>
                  <a:schemeClr val="bg1"/>
                </a:solidFill>
              </a:rPr>
              <a:t/>
            </a:r>
            <a:br>
              <a:rPr lang="en-US" sz="2000" b="1" dirty="0">
                <a:solidFill>
                  <a:schemeClr val="bg1"/>
                </a:solidFill>
              </a:rPr>
            </a:br>
            <a:endParaRPr lang="el-GR" sz="19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920167738"/>
              </p:ext>
            </p:extLst>
          </p:nvPr>
        </p:nvGraphicFramePr>
        <p:xfrm>
          <a:off x="541338" y="1379538"/>
          <a:ext cx="9744075" cy="5873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4D8C9307-9AEC-D179-8B64-2ABABC62131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384648"/>
            <a:ext cx="2280213" cy="590037"/>
          </a:xfrm>
          <a:prstGeom prst="rect">
            <a:avLst/>
          </a:prstGeom>
        </p:spPr>
      </p:pic>
      <p:pic>
        <p:nvPicPr>
          <p:cNvPr id="5" name="Picture 6">
            <a:extLst>
              <a:ext uri="{FF2B5EF4-FFF2-40B4-BE49-F238E27FC236}">
                <a16:creationId xmlns="" xmlns:a16="http://schemas.microsoft.com/office/drawing/2014/main" id="{B9008E9C-9182-937F-499B-71037838F75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22438060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  <a:solidFill>
            <a:schemeClr val="tx2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Ποια η άποψή σας για τους Πολιτικούς αρχηγούς;</a:t>
            </a:r>
            <a:endParaRPr lang="en-US" sz="20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336819982"/>
              </p:ext>
            </p:extLst>
          </p:nvPr>
        </p:nvGraphicFramePr>
        <p:xfrm>
          <a:off x="884238" y="1379538"/>
          <a:ext cx="9401175" cy="5873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>
            <a:extLst>
              <a:ext uri="{FF2B5EF4-FFF2-40B4-BE49-F238E27FC236}">
                <a16:creationId xmlns="" xmlns:a16="http://schemas.microsoft.com/office/drawing/2014/main" id="{67900C54-ACDF-9075-D2F2-0B0AB3EF349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641" y="2219285"/>
            <a:ext cx="680597" cy="520700"/>
          </a:xfrm>
          <a:prstGeom prst="rect">
            <a:avLst/>
          </a:prstGeom>
        </p:spPr>
      </p:pic>
      <p:pic>
        <p:nvPicPr>
          <p:cNvPr id="5" name="Εικόνα 4">
            <a:extLst>
              <a:ext uri="{FF2B5EF4-FFF2-40B4-BE49-F238E27FC236}">
                <a16:creationId xmlns="" xmlns:a16="http://schemas.microsoft.com/office/drawing/2014/main" id="{1695F1AA-27DE-52D9-561E-60A1AC3F2CC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038" y="3122773"/>
            <a:ext cx="680598" cy="520700"/>
          </a:xfrm>
          <a:prstGeom prst="rect">
            <a:avLst/>
          </a:prstGeom>
        </p:spPr>
      </p:pic>
      <p:pic>
        <p:nvPicPr>
          <p:cNvPr id="6" name="Εικόνα 5">
            <a:extLst>
              <a:ext uri="{FF2B5EF4-FFF2-40B4-BE49-F238E27FC236}">
                <a16:creationId xmlns="" xmlns:a16="http://schemas.microsoft.com/office/drawing/2014/main" id="{91CA2C41-757A-AD80-E7E0-83592A64F73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039" y="3962520"/>
            <a:ext cx="680597" cy="473869"/>
          </a:xfrm>
          <a:prstGeom prst="rect">
            <a:avLst/>
          </a:prstGeom>
        </p:spPr>
      </p:pic>
      <p:pic>
        <p:nvPicPr>
          <p:cNvPr id="7" name="Εικόνα 6">
            <a:extLst>
              <a:ext uri="{FF2B5EF4-FFF2-40B4-BE49-F238E27FC236}">
                <a16:creationId xmlns="" xmlns:a16="http://schemas.microsoft.com/office/drawing/2014/main" id="{0385E87E-4B22-6242-A391-5C44EA64CAE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640" y="4784446"/>
            <a:ext cx="680597" cy="473869"/>
          </a:xfrm>
          <a:prstGeom prst="rect">
            <a:avLst/>
          </a:prstGeom>
        </p:spPr>
      </p:pic>
      <p:pic>
        <p:nvPicPr>
          <p:cNvPr id="8" name="Picture 2" descr="Γιάνης Βαρουφάκης: Οι εξεγερμένοι του 1821 επέλεξαν την Περιπέτεια από την Υποτέλεια">
            <a:extLst>
              <a:ext uri="{FF2B5EF4-FFF2-40B4-BE49-F238E27FC236}">
                <a16:creationId xmlns="" xmlns:a16="http://schemas.microsoft.com/office/drawing/2014/main" id="{480B6FCA-6BE6-D09C-D381-6927A0CC37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640" y="5519073"/>
            <a:ext cx="680598" cy="61573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Εικόνα 8">
            <a:extLst>
              <a:ext uri="{FF2B5EF4-FFF2-40B4-BE49-F238E27FC236}">
                <a16:creationId xmlns="" xmlns:a16="http://schemas.microsoft.com/office/drawing/2014/main" id="{13F8A597-A976-CC70-5F00-C99EC2DD478A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639" y="6392863"/>
            <a:ext cx="664462" cy="556318"/>
          </a:xfrm>
          <a:prstGeom prst="rect">
            <a:avLst/>
          </a:prstGeom>
        </p:spPr>
      </p:pic>
      <p:pic>
        <p:nvPicPr>
          <p:cNvPr id="10" name="Εικόνα 9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B97C8311-52AF-DDD4-58DC-A5F16FF8C6D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384648"/>
            <a:ext cx="2280213" cy="590037"/>
          </a:xfrm>
          <a:prstGeom prst="rect">
            <a:avLst/>
          </a:prstGeom>
        </p:spPr>
      </p:pic>
      <p:pic>
        <p:nvPicPr>
          <p:cNvPr id="11" name="Picture 6">
            <a:extLst>
              <a:ext uri="{FF2B5EF4-FFF2-40B4-BE49-F238E27FC236}">
                <a16:creationId xmlns="" xmlns:a16="http://schemas.microsoft.com/office/drawing/2014/main" id="{D30B7B64-913E-F353-A947-556A440DF49A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13111777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  <a:solidFill>
            <a:schemeClr val="tx2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Μεταξύ Μητσοτάκη - </a:t>
            </a:r>
            <a:r>
              <a:rPr lang="el-GR" sz="2000" b="1" dirty="0" err="1">
                <a:solidFill>
                  <a:schemeClr val="bg1"/>
                </a:solidFill>
              </a:rPr>
              <a:t>Τσίπρα</a:t>
            </a:r>
            <a:r>
              <a:rPr lang="el-GR" sz="2000" b="1" dirty="0">
                <a:solidFill>
                  <a:schemeClr val="bg1"/>
                </a:solidFill>
              </a:rPr>
              <a:t> ποιος πιστεύετε ότι...</a:t>
            </a:r>
            <a:endParaRPr lang="en-US" sz="20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087291419"/>
              </p:ext>
            </p:extLst>
          </p:nvPr>
        </p:nvGraphicFramePr>
        <p:xfrm>
          <a:off x="541338" y="1261641"/>
          <a:ext cx="9744075" cy="59916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D45B7D7F-8AF3-DCD9-9E77-349608B6441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384648"/>
            <a:ext cx="2280213" cy="590037"/>
          </a:xfrm>
          <a:prstGeom prst="rect">
            <a:avLst/>
          </a:prstGeom>
        </p:spPr>
      </p:pic>
      <p:pic>
        <p:nvPicPr>
          <p:cNvPr id="5" name="Picture 6">
            <a:extLst>
              <a:ext uri="{FF2B5EF4-FFF2-40B4-BE49-F238E27FC236}">
                <a16:creationId xmlns="" xmlns:a16="http://schemas.microsoft.com/office/drawing/2014/main" id="{659ECBA7-4231-84F8-2153-E1717269576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13111777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702000"/>
          </a:xfrm>
          <a:solidFill>
            <a:schemeClr val="tx2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Ανάμεσα στον Κυριάκο Μητσοτάκη και τον Αλέξη </a:t>
            </a:r>
            <a:r>
              <a:rPr lang="el-GR" sz="2000" b="1" dirty="0" err="1">
                <a:solidFill>
                  <a:schemeClr val="bg1"/>
                </a:solidFill>
              </a:rPr>
              <a:t>Τσίπρα</a:t>
            </a:r>
            <a:r>
              <a:rPr lang="el-GR" sz="2000" b="1" dirty="0">
                <a:solidFill>
                  <a:schemeClr val="bg1"/>
                </a:solidFill>
              </a:rPr>
              <a:t> ποιον θεωρείτε καταλληλότερο για Πρωθυπουργό;</a:t>
            </a:r>
            <a:endParaRPr lang="en-US" sz="20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199884491"/>
              </p:ext>
            </p:extLst>
          </p:nvPr>
        </p:nvGraphicFramePr>
        <p:xfrm>
          <a:off x="541338" y="1379538"/>
          <a:ext cx="9744075" cy="5873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>
            <a:extLst>
              <a:ext uri="{FF2B5EF4-FFF2-40B4-BE49-F238E27FC236}">
                <a16:creationId xmlns="" xmlns:a16="http://schemas.microsoft.com/office/drawing/2014/main" id="{13A2E9AE-F57B-1353-7793-E4A0440B343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5894" y="7253288"/>
            <a:ext cx="1006997" cy="520700"/>
          </a:xfrm>
          <a:prstGeom prst="rect">
            <a:avLst/>
          </a:prstGeom>
        </p:spPr>
      </p:pic>
      <p:pic>
        <p:nvPicPr>
          <p:cNvPr id="5" name="Εικόνα 4">
            <a:extLst>
              <a:ext uri="{FF2B5EF4-FFF2-40B4-BE49-F238E27FC236}">
                <a16:creationId xmlns="" xmlns:a16="http://schemas.microsoft.com/office/drawing/2014/main" id="{F262B0BF-8543-DEDA-DD8E-D5A78D3FE5D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0992" y="7239296"/>
            <a:ext cx="884379" cy="534692"/>
          </a:xfrm>
          <a:prstGeom prst="rect">
            <a:avLst/>
          </a:prstGeom>
        </p:spPr>
      </p:pic>
      <p:pic>
        <p:nvPicPr>
          <p:cNvPr id="6" name="Εικόνα 5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DCC92EA0-4451-02E1-3775-F7592CD5626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384648"/>
            <a:ext cx="2280213" cy="59003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74AD41B4-B312-8EAF-0404-1C1F58DD442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535516"/>
            <a:ext cx="884379" cy="483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13111777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254643"/>
            <a:ext cx="9338072" cy="1157468"/>
          </a:xfrm>
          <a:solidFill>
            <a:schemeClr val="tx2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Ανάμεσα στον Κυριάκο Μητσοτάκη και τον Αλέξη </a:t>
            </a:r>
            <a:r>
              <a:rPr lang="el-GR" sz="2000" b="1" dirty="0" err="1">
                <a:solidFill>
                  <a:schemeClr val="bg1"/>
                </a:solidFill>
              </a:rPr>
              <a:t>Τσίπρα</a:t>
            </a:r>
            <a:r>
              <a:rPr lang="el-GR" sz="2000" b="1" dirty="0">
                <a:solidFill>
                  <a:schemeClr val="bg1"/>
                </a:solidFill>
              </a:rPr>
              <a:t> ποιον θεωρείτε καταλληλότερο για Πρωθυπουργό;</a:t>
            </a:r>
            <a:br>
              <a:rPr lang="el-GR" sz="2000" b="1" dirty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(</a:t>
            </a:r>
            <a:r>
              <a:rPr lang="el-GR" sz="2000" b="1" dirty="0">
                <a:solidFill>
                  <a:schemeClr val="bg1"/>
                </a:solidFill>
              </a:rPr>
              <a:t>Ψηφοφόροι 2019)</a:t>
            </a:r>
            <a:r>
              <a:rPr lang="en-US" sz="2000" b="1" dirty="0">
                <a:solidFill>
                  <a:schemeClr val="bg1"/>
                </a:solidFill>
              </a:rPr>
              <a:t/>
            </a:r>
            <a:br>
              <a:rPr lang="en-US" sz="2000" b="1" dirty="0">
                <a:solidFill>
                  <a:schemeClr val="bg1"/>
                </a:solidFill>
              </a:rPr>
            </a:br>
            <a:endParaRPr lang="en-US" sz="20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786432066"/>
              </p:ext>
            </p:extLst>
          </p:nvPr>
        </p:nvGraphicFramePr>
        <p:xfrm>
          <a:off x="541337" y="1701478"/>
          <a:ext cx="9744075" cy="55518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Γραφικό 5">
            <a:extLst>
              <a:ext uri="{FF2B5EF4-FFF2-40B4-BE49-F238E27FC236}">
                <a16:creationId xmlns="" xmlns:a16="http://schemas.microsoft.com/office/drawing/2014/main" id="{305BE928-FAB8-42A9-24AA-3592F71F0D1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7746" y="2440772"/>
            <a:ext cx="773188" cy="513441"/>
          </a:xfrm>
          <a:prstGeom prst="rect">
            <a:avLst/>
          </a:prstGeom>
        </p:spPr>
      </p:pic>
      <p:pic>
        <p:nvPicPr>
          <p:cNvPr id="5" name="Εικόνα 4">
            <a:extLst>
              <a:ext uri="{FF2B5EF4-FFF2-40B4-BE49-F238E27FC236}">
                <a16:creationId xmlns="" xmlns:a16="http://schemas.microsoft.com/office/drawing/2014/main" id="{63440EEF-0E00-CC1D-0B1B-37283ECBBF6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746" y="3309965"/>
            <a:ext cx="773188" cy="433918"/>
          </a:xfrm>
          <a:prstGeom prst="rect">
            <a:avLst/>
          </a:prstGeom>
        </p:spPr>
      </p:pic>
      <p:pic>
        <p:nvPicPr>
          <p:cNvPr id="6" name="Εικόνα 5" descr="Το νέο λογότυπο του ΠΑΣΟΚ- ΚΙΝΑΛ: Επέστρεψε ο πράσινος ήλιος">
            <a:extLst>
              <a:ext uri="{FF2B5EF4-FFF2-40B4-BE49-F238E27FC236}">
                <a16:creationId xmlns="" xmlns:a16="http://schemas.microsoft.com/office/drawing/2014/main" id="{EA4AB18A-613F-8B64-C190-698F042320B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46" y="4030769"/>
            <a:ext cx="773188" cy="452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 descr="KKE | Κομμουνιστικό Κόμμα Ελλάδας">
            <a:extLst>
              <a:ext uri="{FF2B5EF4-FFF2-40B4-BE49-F238E27FC236}">
                <a16:creationId xmlns="" xmlns:a16="http://schemas.microsoft.com/office/drawing/2014/main" id="{DDFA7496-C19B-EB5D-6DD3-3DC0A93420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46" y="4909129"/>
            <a:ext cx="834447" cy="51344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Κεντρική - Ελληνική Λύση">
            <a:extLst>
              <a:ext uri="{FF2B5EF4-FFF2-40B4-BE49-F238E27FC236}">
                <a16:creationId xmlns="" xmlns:a16="http://schemas.microsoft.com/office/drawing/2014/main" id="{EDDBBE38-AEC6-B308-0515-C83E5D1DD1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940" y="5662335"/>
            <a:ext cx="853142" cy="54751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Εικόνα 8">
            <a:extLst>
              <a:ext uri="{FF2B5EF4-FFF2-40B4-BE49-F238E27FC236}">
                <a16:creationId xmlns="" xmlns:a16="http://schemas.microsoft.com/office/drawing/2014/main" id="{86171B25-BC63-6ABD-BD5A-453AA0FF8AE6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746" y="6449614"/>
            <a:ext cx="853142" cy="420053"/>
          </a:xfrm>
          <a:prstGeom prst="rect">
            <a:avLst/>
          </a:prstGeom>
        </p:spPr>
      </p:pic>
      <p:pic>
        <p:nvPicPr>
          <p:cNvPr id="10" name="Εικόνα 9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7A228E54-E6AC-B316-1360-CECBB6313DCD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384648"/>
            <a:ext cx="2280213" cy="590037"/>
          </a:xfrm>
          <a:prstGeom prst="rect">
            <a:avLst/>
          </a:prstGeom>
        </p:spPr>
      </p:pic>
      <p:pic>
        <p:nvPicPr>
          <p:cNvPr id="11" name="Picture 6">
            <a:extLst>
              <a:ext uri="{FF2B5EF4-FFF2-40B4-BE49-F238E27FC236}">
                <a16:creationId xmlns="" xmlns:a16="http://schemas.microsoft.com/office/drawing/2014/main" id="{57C5C4FB-7ACC-34F6-A3F3-A9707BDD7AC2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02804298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678851"/>
          </a:xfrm>
          <a:solidFill>
            <a:schemeClr val="tx2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Ανάμεσα στον Κυριάκο Μητσοτάκη και τον Αλέξη </a:t>
            </a:r>
            <a:r>
              <a:rPr lang="el-GR" sz="2000" b="1" dirty="0" err="1">
                <a:solidFill>
                  <a:schemeClr val="bg1"/>
                </a:solidFill>
              </a:rPr>
              <a:t>Τσίπρα</a:t>
            </a:r>
            <a:r>
              <a:rPr lang="el-GR" sz="2000" b="1" dirty="0">
                <a:solidFill>
                  <a:schemeClr val="bg1"/>
                </a:solidFill>
              </a:rPr>
              <a:t> ποιον θεωρείτε καταλληλότερο για Πρωθυπουργό;</a:t>
            </a:r>
            <a:endParaRPr lang="en-US" sz="20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89467478"/>
              </p:ext>
            </p:extLst>
          </p:nvPr>
        </p:nvGraphicFramePr>
        <p:xfrm>
          <a:off x="541338" y="1379538"/>
          <a:ext cx="9744075" cy="5873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C1FFCC6D-F8B7-9676-3933-1DBBE9AECA2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384648"/>
            <a:ext cx="2280213" cy="590037"/>
          </a:xfrm>
          <a:prstGeom prst="rect">
            <a:avLst/>
          </a:prstGeom>
        </p:spPr>
      </p:pic>
      <p:pic>
        <p:nvPicPr>
          <p:cNvPr id="5" name="Picture 6">
            <a:extLst>
              <a:ext uri="{FF2B5EF4-FFF2-40B4-BE49-F238E27FC236}">
                <a16:creationId xmlns="" xmlns:a16="http://schemas.microsoft.com/office/drawing/2014/main" id="{8CEF298E-545C-5303-F46A-27F3E745F3E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44561748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  <a:solidFill>
            <a:schemeClr val="tx2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Τι Κυβέρνηση προτιμάτε να προκύψει από τις ερχόμενες βουλευτικές εκλογές;</a:t>
            </a:r>
            <a:r>
              <a:rPr lang="en-US" sz="2000" b="1" dirty="0">
                <a:solidFill>
                  <a:schemeClr val="bg1"/>
                </a:solidFill>
              </a:rPr>
              <a:t> 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888243233"/>
              </p:ext>
            </p:extLst>
          </p:nvPr>
        </p:nvGraphicFramePr>
        <p:xfrm>
          <a:off x="541338" y="1379538"/>
          <a:ext cx="9744075" cy="5873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A6D9283E-47BD-4E00-0EA8-FA2816DE82C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384648"/>
            <a:ext cx="2280213" cy="590037"/>
          </a:xfrm>
          <a:prstGeom prst="rect">
            <a:avLst/>
          </a:prstGeom>
        </p:spPr>
      </p:pic>
      <p:pic>
        <p:nvPicPr>
          <p:cNvPr id="5" name="Picture 6">
            <a:extLst>
              <a:ext uri="{FF2B5EF4-FFF2-40B4-BE49-F238E27FC236}">
                <a16:creationId xmlns="" xmlns:a16="http://schemas.microsoft.com/office/drawing/2014/main" id="{7BD4BDDD-FC78-BA5A-9C5F-9D25ADDD6F3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131117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  <a:solidFill>
            <a:schemeClr val="tx2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Πόσο αισιόδοξος για την πορεία της χώρας και την ζωή σας αισθάνεστε για το 2023;</a:t>
            </a:r>
            <a:r>
              <a:rPr lang="en-US" sz="2000" b="1" dirty="0">
                <a:solidFill>
                  <a:schemeClr val="bg1"/>
                </a:solidFill>
              </a:rPr>
              <a:t/>
            </a:r>
            <a:br>
              <a:rPr lang="en-US" sz="2000" b="1" dirty="0">
                <a:solidFill>
                  <a:schemeClr val="bg1"/>
                </a:solidFill>
              </a:rPr>
            </a:br>
            <a:endParaRPr lang="el-GR" sz="19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434700524"/>
              </p:ext>
            </p:extLst>
          </p:nvPr>
        </p:nvGraphicFramePr>
        <p:xfrm>
          <a:off x="541338" y="1597307"/>
          <a:ext cx="9744075" cy="56559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34089D4D-EC61-9339-68EA-DA5DC37A108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384648"/>
            <a:ext cx="2280213" cy="590037"/>
          </a:xfrm>
          <a:prstGeom prst="rect">
            <a:avLst/>
          </a:prstGeom>
        </p:spPr>
      </p:pic>
      <p:pic>
        <p:nvPicPr>
          <p:cNvPr id="5" name="Picture 6">
            <a:extLst>
              <a:ext uri="{FF2B5EF4-FFF2-40B4-BE49-F238E27FC236}">
                <a16:creationId xmlns="" xmlns:a16="http://schemas.microsoft.com/office/drawing/2014/main" id="{BA13F5BA-5580-CCDB-BA22-CD72D151948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99112967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771448"/>
          </a:xfrm>
          <a:solidFill>
            <a:schemeClr val="tx2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Τι Κυβέρνηση προτιμάτε να προκύψει από τις ερχόμενες βουλευτικές εκλογές;</a:t>
            </a:r>
            <a:r>
              <a:rPr lang="en-US" sz="2000" b="1" dirty="0">
                <a:solidFill>
                  <a:schemeClr val="bg1"/>
                </a:solidFill>
              </a:rPr>
              <a:t> </a:t>
            </a:r>
            <a:r>
              <a:rPr lang="el-GR" sz="2000" b="1" dirty="0">
                <a:solidFill>
                  <a:schemeClr val="bg1"/>
                </a:solidFill>
              </a:rPr>
              <a:t/>
            </a:r>
            <a:br>
              <a:rPr lang="el-GR" sz="2000" b="1" dirty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(</a:t>
            </a:r>
            <a:r>
              <a:rPr lang="el-GR" sz="2000" b="1" dirty="0">
                <a:solidFill>
                  <a:schemeClr val="bg1"/>
                </a:solidFill>
              </a:rPr>
              <a:t>Ψηφοφόροι 2019)</a:t>
            </a:r>
            <a:r>
              <a:rPr lang="en-US" sz="2000" b="1" dirty="0">
                <a:solidFill>
                  <a:schemeClr val="bg1"/>
                </a:solidFill>
              </a:rPr>
              <a:t/>
            </a:r>
            <a:br>
              <a:rPr lang="en-US" sz="2000" b="1" dirty="0">
                <a:solidFill>
                  <a:schemeClr val="bg1"/>
                </a:solidFill>
              </a:rPr>
            </a:br>
            <a:endParaRPr lang="en-US" sz="20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273471117"/>
              </p:ext>
            </p:extLst>
          </p:nvPr>
        </p:nvGraphicFramePr>
        <p:xfrm>
          <a:off x="541338" y="1379538"/>
          <a:ext cx="9744075" cy="5873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Γραφικό 5">
            <a:extLst>
              <a:ext uri="{FF2B5EF4-FFF2-40B4-BE49-F238E27FC236}">
                <a16:creationId xmlns="" xmlns:a16="http://schemas.microsoft.com/office/drawing/2014/main" id="{638B4894-A0AB-D8EA-0E49-1E33A8C17C7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7746" y="2116681"/>
            <a:ext cx="773188" cy="513441"/>
          </a:xfrm>
          <a:prstGeom prst="rect">
            <a:avLst/>
          </a:prstGeom>
        </p:spPr>
      </p:pic>
      <p:pic>
        <p:nvPicPr>
          <p:cNvPr id="5" name="Εικόνα 4">
            <a:extLst>
              <a:ext uri="{FF2B5EF4-FFF2-40B4-BE49-F238E27FC236}">
                <a16:creationId xmlns="" xmlns:a16="http://schemas.microsoft.com/office/drawing/2014/main" id="{2C963552-C1AC-DDBE-4203-94958EC6920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746" y="3081432"/>
            <a:ext cx="773188" cy="433918"/>
          </a:xfrm>
          <a:prstGeom prst="rect">
            <a:avLst/>
          </a:prstGeom>
        </p:spPr>
      </p:pic>
      <p:pic>
        <p:nvPicPr>
          <p:cNvPr id="6" name="Εικόνα 5" descr="Το νέο λογότυπο του ΠΑΣΟΚ- ΚΙΝΑΛ: Επέστρεψε ο πράσινος ήλιος">
            <a:extLst>
              <a:ext uri="{FF2B5EF4-FFF2-40B4-BE49-F238E27FC236}">
                <a16:creationId xmlns="" xmlns:a16="http://schemas.microsoft.com/office/drawing/2014/main" id="{518EBD8E-5B36-2180-71A2-722CC6DB29C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46" y="4030769"/>
            <a:ext cx="773188" cy="452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 descr="KKE | Κομμουνιστικό Κόμμα Ελλάδας">
            <a:extLst>
              <a:ext uri="{FF2B5EF4-FFF2-40B4-BE49-F238E27FC236}">
                <a16:creationId xmlns="" xmlns:a16="http://schemas.microsoft.com/office/drawing/2014/main" id="{9BA5559B-9103-90E9-8691-E62E596A41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46" y="4741564"/>
            <a:ext cx="834447" cy="51344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Κεντρική - Ελληνική Λύση">
            <a:extLst>
              <a:ext uri="{FF2B5EF4-FFF2-40B4-BE49-F238E27FC236}">
                <a16:creationId xmlns="" xmlns:a16="http://schemas.microsoft.com/office/drawing/2014/main" id="{2F9324E2-6988-5C06-F3C7-FC74DA3613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940" y="5662335"/>
            <a:ext cx="853142" cy="54751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Εικόνα 8">
            <a:extLst>
              <a:ext uri="{FF2B5EF4-FFF2-40B4-BE49-F238E27FC236}">
                <a16:creationId xmlns="" xmlns:a16="http://schemas.microsoft.com/office/drawing/2014/main" id="{F0195813-46F2-2AA2-DE61-05745061EA02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746" y="6449614"/>
            <a:ext cx="853142" cy="420053"/>
          </a:xfrm>
          <a:prstGeom prst="rect">
            <a:avLst/>
          </a:prstGeom>
        </p:spPr>
      </p:pic>
      <p:pic>
        <p:nvPicPr>
          <p:cNvPr id="10" name="Εικόνα 9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F20DEE0B-BBB4-06CD-0C3C-8936280DA0C3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384648"/>
            <a:ext cx="2280213" cy="590037"/>
          </a:xfrm>
          <a:prstGeom prst="rect">
            <a:avLst/>
          </a:prstGeom>
        </p:spPr>
      </p:pic>
      <p:pic>
        <p:nvPicPr>
          <p:cNvPr id="11" name="Picture 6">
            <a:extLst>
              <a:ext uri="{FF2B5EF4-FFF2-40B4-BE49-F238E27FC236}">
                <a16:creationId xmlns="" xmlns:a16="http://schemas.microsoft.com/office/drawing/2014/main" id="{934883FF-99CB-0E19-D1C3-E65D43C53F39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21252293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  <a:solidFill>
            <a:schemeClr val="tx2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el-GR" sz="2000" dirty="0">
                <a:solidFill>
                  <a:schemeClr val="bg1"/>
                </a:solidFill>
              </a:rPr>
              <a:t>Τι Κυβέρνηση προτιμάτε να προκύψει από τις ερχόμενες βουλευτικές εκλογές;</a:t>
            </a:r>
            <a:r>
              <a:rPr lang="en-US" sz="2000" dirty="0">
                <a:solidFill>
                  <a:schemeClr val="bg1"/>
                </a:solidFill>
              </a:rPr>
              <a:t> 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685825587"/>
              </p:ext>
            </p:extLst>
          </p:nvPr>
        </p:nvGraphicFramePr>
        <p:xfrm>
          <a:off x="541338" y="1379538"/>
          <a:ext cx="9744075" cy="5873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6">
            <a:extLst>
              <a:ext uri="{FF2B5EF4-FFF2-40B4-BE49-F238E27FC236}">
                <a16:creationId xmlns="" xmlns:a16="http://schemas.microsoft.com/office/drawing/2014/main" id="{FC6DE0B9-CB4C-44D1-2E23-752A16B3A31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Εικόνα 4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C42B2DC6-2310-98D5-CC64-982D5C2D263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384648"/>
            <a:ext cx="2280213" cy="59003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44305586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  <a:solidFill>
            <a:schemeClr val="tx2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Ποιο κόμμα θα ψηφίσετε σίγουρα, ίσως το ψηφίσετε ή δεν θα το ψηφίζατε ποτέ;</a:t>
            </a:r>
            <a:endParaRPr lang="en-US" sz="2000" b="1" dirty="0">
              <a:solidFill>
                <a:schemeClr val="bg1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548849550"/>
              </p:ext>
            </p:extLst>
          </p:nvPr>
        </p:nvGraphicFramePr>
        <p:xfrm>
          <a:off x="541338" y="1416050"/>
          <a:ext cx="9744075" cy="5837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AE91F3BA-C87C-CBEB-C6DE-F9775B71E97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384648"/>
            <a:ext cx="2280213" cy="590037"/>
          </a:xfrm>
          <a:prstGeom prst="rect">
            <a:avLst/>
          </a:prstGeom>
        </p:spPr>
      </p:pic>
      <p:pic>
        <p:nvPicPr>
          <p:cNvPr id="4" name="Γραφικό 5">
            <a:extLst>
              <a:ext uri="{FF2B5EF4-FFF2-40B4-BE49-F238E27FC236}">
                <a16:creationId xmlns="" xmlns:a16="http://schemas.microsoft.com/office/drawing/2014/main" id="{47139AF1-0665-E96D-37F8-82C6C2F42F1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57746" y="2267152"/>
            <a:ext cx="773188" cy="513441"/>
          </a:xfrm>
          <a:prstGeom prst="rect">
            <a:avLst/>
          </a:prstGeom>
        </p:spPr>
      </p:pic>
      <p:pic>
        <p:nvPicPr>
          <p:cNvPr id="6" name="Εικόνα 5">
            <a:extLst>
              <a:ext uri="{FF2B5EF4-FFF2-40B4-BE49-F238E27FC236}">
                <a16:creationId xmlns="" xmlns:a16="http://schemas.microsoft.com/office/drawing/2014/main" id="{445FF498-BFD1-E8ED-CBF9-FCFFA3AB2F9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746" y="3081432"/>
            <a:ext cx="773188" cy="433918"/>
          </a:xfrm>
          <a:prstGeom prst="rect">
            <a:avLst/>
          </a:prstGeom>
        </p:spPr>
      </p:pic>
      <p:pic>
        <p:nvPicPr>
          <p:cNvPr id="7" name="Εικόνα 6" descr="Το νέο λογότυπο του ΠΑΣΟΚ- ΚΙΝΑΛ: Επέστρεψε ο πράσινος ήλιος">
            <a:extLst>
              <a:ext uri="{FF2B5EF4-FFF2-40B4-BE49-F238E27FC236}">
                <a16:creationId xmlns="" xmlns:a16="http://schemas.microsoft.com/office/drawing/2014/main" id="{8B2450BF-F204-8F18-5461-69BD2E0C60D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46" y="3975202"/>
            <a:ext cx="773188" cy="452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2" descr="KKE | Κομμουνιστικό Κόμμα Ελλάδας">
            <a:extLst>
              <a:ext uri="{FF2B5EF4-FFF2-40B4-BE49-F238E27FC236}">
                <a16:creationId xmlns="" xmlns:a16="http://schemas.microsoft.com/office/drawing/2014/main" id="{6AD3A397-1885-4747-C0C1-B7087AC66F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46" y="4741564"/>
            <a:ext cx="834447" cy="51344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Κεντρική - Ελληνική Λύση">
            <a:extLst>
              <a:ext uri="{FF2B5EF4-FFF2-40B4-BE49-F238E27FC236}">
                <a16:creationId xmlns="" xmlns:a16="http://schemas.microsoft.com/office/drawing/2014/main" id="{A010930C-F190-8ACE-9286-3833365FF7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904" y="5558593"/>
            <a:ext cx="853142" cy="54751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Εικόνα 9">
            <a:extLst>
              <a:ext uri="{FF2B5EF4-FFF2-40B4-BE49-F238E27FC236}">
                <a16:creationId xmlns="" xmlns:a16="http://schemas.microsoft.com/office/drawing/2014/main" id="{172AE841-5BF0-9FED-5265-7298C1CF1C6D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746" y="6449614"/>
            <a:ext cx="853142" cy="420053"/>
          </a:xfrm>
          <a:prstGeom prst="rect">
            <a:avLst/>
          </a:prstGeom>
        </p:spPr>
      </p:pic>
      <p:pic>
        <p:nvPicPr>
          <p:cNvPr id="11" name="Picture 6">
            <a:extLst>
              <a:ext uri="{FF2B5EF4-FFF2-40B4-BE49-F238E27FC236}">
                <a16:creationId xmlns="" xmlns:a16="http://schemas.microsoft.com/office/drawing/2014/main" id="{54C8CD91-2CFD-CF44-3E22-47FC4BC1BDB6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13111777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266219"/>
            <a:ext cx="9338072" cy="821802"/>
          </a:xfrm>
          <a:solidFill>
            <a:schemeClr val="tx2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Ανεξάρτητα από ποιο κόμμα σκοπεύετε να ψηφίσετε ποιο κόμμα πιστεύετε ότι θα νικήσει στις ερχόμενες εκλογές ;</a:t>
            </a:r>
            <a:r>
              <a:rPr lang="en-US" sz="2000" b="1" dirty="0">
                <a:solidFill>
                  <a:schemeClr val="bg1"/>
                </a:solidFill>
              </a:rPr>
              <a:t/>
            </a:r>
            <a:br>
              <a:rPr lang="en-US" sz="2000" b="1" dirty="0">
                <a:solidFill>
                  <a:schemeClr val="bg1"/>
                </a:solidFill>
              </a:rPr>
            </a:br>
            <a:endParaRPr lang="el-GR" sz="19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798309735"/>
              </p:ext>
            </p:extLst>
          </p:nvPr>
        </p:nvGraphicFramePr>
        <p:xfrm>
          <a:off x="541337" y="1492838"/>
          <a:ext cx="9744075" cy="5873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D42B6AF0-18EF-DFD4-8D20-45FD216340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412710"/>
            <a:ext cx="2280213" cy="561975"/>
          </a:xfrm>
          <a:prstGeom prst="rect">
            <a:avLst/>
          </a:prstGeom>
        </p:spPr>
      </p:pic>
      <p:pic>
        <p:nvPicPr>
          <p:cNvPr id="5" name="Γραφικό 5">
            <a:extLst>
              <a:ext uri="{FF2B5EF4-FFF2-40B4-BE49-F238E27FC236}">
                <a16:creationId xmlns="" xmlns:a16="http://schemas.microsoft.com/office/drawing/2014/main" id="{B9B72047-B1E6-CA89-9A2A-8EEE57828A2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326748" y="4429713"/>
            <a:ext cx="566130" cy="513441"/>
          </a:xfrm>
          <a:prstGeom prst="rect">
            <a:avLst/>
          </a:prstGeom>
        </p:spPr>
      </p:pic>
      <p:pic>
        <p:nvPicPr>
          <p:cNvPr id="6" name="Εικόνα 5">
            <a:extLst>
              <a:ext uri="{FF2B5EF4-FFF2-40B4-BE49-F238E27FC236}">
                <a16:creationId xmlns="" xmlns:a16="http://schemas.microsoft.com/office/drawing/2014/main" id="{A613A772-2718-DC81-BB6D-50DBD9C82DE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534" y="4033092"/>
            <a:ext cx="719302" cy="396621"/>
          </a:xfrm>
          <a:prstGeom prst="rect">
            <a:avLst/>
          </a:prstGeom>
        </p:spPr>
      </p:pic>
      <p:pic>
        <p:nvPicPr>
          <p:cNvPr id="8" name="Picture 6">
            <a:extLst>
              <a:ext uri="{FF2B5EF4-FFF2-40B4-BE49-F238E27FC236}">
                <a16:creationId xmlns="" xmlns:a16="http://schemas.microsoft.com/office/drawing/2014/main" id="{5EFCF451-7C06-B08A-6D38-205686BFEC7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13111777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1211286"/>
          </a:xfrm>
          <a:solidFill>
            <a:schemeClr val="tx2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Ανεξάρτητα από ποιο κόμμα σκοπεύετε να ψηφίσετε ποιο κόμμα πιστεύετε ότι θα νικήσει στις ερχόμενες εκλογές ;</a:t>
            </a:r>
            <a:br>
              <a:rPr lang="el-GR" sz="2000" b="1" dirty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(</a:t>
            </a:r>
            <a:r>
              <a:rPr lang="el-GR" sz="2000" b="1" dirty="0">
                <a:solidFill>
                  <a:schemeClr val="bg1"/>
                </a:solidFill>
              </a:rPr>
              <a:t>Ψηφοφόροι 2019)</a:t>
            </a:r>
            <a:r>
              <a:rPr lang="en-US" sz="2000" b="1" dirty="0">
                <a:solidFill>
                  <a:schemeClr val="bg1"/>
                </a:solidFill>
              </a:rPr>
              <a:t/>
            </a:r>
            <a:br>
              <a:rPr lang="en-US" sz="2000" b="1" dirty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/>
            </a:r>
            <a:br>
              <a:rPr lang="en-US" sz="2000" b="1" dirty="0">
                <a:solidFill>
                  <a:schemeClr val="bg1"/>
                </a:solidFill>
              </a:rPr>
            </a:br>
            <a:endParaRPr lang="el-GR" sz="19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747377736"/>
              </p:ext>
            </p:extLst>
          </p:nvPr>
        </p:nvGraphicFramePr>
        <p:xfrm>
          <a:off x="541338" y="2002420"/>
          <a:ext cx="9744075" cy="52508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9914AFB6-0142-6999-146D-DF7AFFA3564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384648"/>
            <a:ext cx="2280213" cy="590037"/>
          </a:xfrm>
          <a:prstGeom prst="rect">
            <a:avLst/>
          </a:prstGeom>
        </p:spPr>
      </p:pic>
      <p:pic>
        <p:nvPicPr>
          <p:cNvPr id="5" name="Picture 6">
            <a:extLst>
              <a:ext uri="{FF2B5EF4-FFF2-40B4-BE49-F238E27FC236}">
                <a16:creationId xmlns="" xmlns:a16="http://schemas.microsoft.com/office/drawing/2014/main" id="{83EEE09B-1715-0E1F-BC63-C1C674877CC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384649"/>
            <a:ext cx="1027112" cy="634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Γραφικό 5">
            <a:extLst>
              <a:ext uri="{FF2B5EF4-FFF2-40B4-BE49-F238E27FC236}">
                <a16:creationId xmlns="" xmlns:a16="http://schemas.microsoft.com/office/drawing/2014/main" id="{EBF4562E-0EB4-7C47-B5A7-4274B58AEC1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31716" y="2741714"/>
            <a:ext cx="773188" cy="513441"/>
          </a:xfrm>
          <a:prstGeom prst="rect">
            <a:avLst/>
          </a:prstGeom>
        </p:spPr>
      </p:pic>
      <p:pic>
        <p:nvPicPr>
          <p:cNvPr id="7" name="Εικόνα 6">
            <a:extLst>
              <a:ext uri="{FF2B5EF4-FFF2-40B4-BE49-F238E27FC236}">
                <a16:creationId xmlns="" xmlns:a16="http://schemas.microsoft.com/office/drawing/2014/main" id="{6D6519A9-784A-9E0C-A2AE-35AA88E89A1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716" y="3613970"/>
            <a:ext cx="773188" cy="433918"/>
          </a:xfrm>
          <a:prstGeom prst="rect">
            <a:avLst/>
          </a:prstGeom>
        </p:spPr>
      </p:pic>
      <p:pic>
        <p:nvPicPr>
          <p:cNvPr id="8" name="Εικόνα 7" descr="Το νέο λογότυπο του ΠΑΣΟΚ- ΚΙΝΑΛ: Επέστρεψε ο πράσινος ήλιος">
            <a:extLst>
              <a:ext uri="{FF2B5EF4-FFF2-40B4-BE49-F238E27FC236}">
                <a16:creationId xmlns="" xmlns:a16="http://schemas.microsoft.com/office/drawing/2014/main" id="{CA143DAC-780A-3CC9-C77E-711E4F5188C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716" y="4245390"/>
            <a:ext cx="773188" cy="452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2" descr="KKE | Κομμουνιστικό Κόμμα Ελλάδας">
            <a:extLst>
              <a:ext uri="{FF2B5EF4-FFF2-40B4-BE49-F238E27FC236}">
                <a16:creationId xmlns="" xmlns:a16="http://schemas.microsoft.com/office/drawing/2014/main" id="{CF9FB553-A394-52B3-42AA-6881686EC8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457" y="5056302"/>
            <a:ext cx="834447" cy="51344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Κεντρική - Ελληνική Λύση">
            <a:extLst>
              <a:ext uri="{FF2B5EF4-FFF2-40B4-BE49-F238E27FC236}">
                <a16:creationId xmlns="" xmlns:a16="http://schemas.microsoft.com/office/drawing/2014/main" id="{3836C9B5-C393-B905-B0A5-ACF46D6CF1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299" y="5843886"/>
            <a:ext cx="853142" cy="54751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Εικόνα 10">
            <a:extLst>
              <a:ext uri="{FF2B5EF4-FFF2-40B4-BE49-F238E27FC236}">
                <a16:creationId xmlns="" xmlns:a16="http://schemas.microsoft.com/office/drawing/2014/main" id="{3E7B987D-0556-B45B-EC0A-45014B781D36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739" y="6562992"/>
            <a:ext cx="853142" cy="42005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04124976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713575"/>
          </a:xfrm>
          <a:solidFill>
            <a:schemeClr val="tx2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Ανεξάρτητα από ποιο κόμμα σκοπεύετε να ψηφίσετε ποιο κόμμα πιστεύετε ότι θα νικήσει στις ερχόμενες εκλογές ;</a:t>
            </a:r>
            <a:r>
              <a:rPr lang="en-US" sz="2000" b="1" dirty="0">
                <a:solidFill>
                  <a:schemeClr val="bg1"/>
                </a:solidFill>
              </a:rPr>
              <a:t/>
            </a:r>
            <a:br>
              <a:rPr lang="en-US" sz="2000" b="1" dirty="0">
                <a:solidFill>
                  <a:schemeClr val="bg1"/>
                </a:solidFill>
              </a:rPr>
            </a:br>
            <a:endParaRPr lang="el-GR" sz="19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89486393"/>
              </p:ext>
            </p:extLst>
          </p:nvPr>
        </p:nvGraphicFramePr>
        <p:xfrm>
          <a:off x="541338" y="1379538"/>
          <a:ext cx="9744075" cy="5873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BEC6DACF-8D5D-7642-15BA-0860D4A71F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457421"/>
            <a:ext cx="2280213" cy="517264"/>
          </a:xfrm>
          <a:prstGeom prst="rect">
            <a:avLst/>
          </a:prstGeom>
        </p:spPr>
      </p:pic>
      <p:pic>
        <p:nvPicPr>
          <p:cNvPr id="5" name="Picture 6">
            <a:extLst>
              <a:ext uri="{FF2B5EF4-FFF2-40B4-BE49-F238E27FC236}">
                <a16:creationId xmlns="" xmlns:a16="http://schemas.microsoft.com/office/drawing/2014/main" id="{F1C32E9B-536C-7915-03CF-A96C48F05EB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99453586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678851"/>
          </a:xfrm>
          <a:solidFill>
            <a:schemeClr val="tx2">
              <a:lumMod val="50000"/>
            </a:schemeClr>
          </a:solidFill>
        </p:spPr>
        <p:txBody>
          <a:bodyPr>
            <a:normAutofit fontScale="90000"/>
          </a:bodyPr>
          <a:lstStyle/>
          <a:p>
            <a:pPr algn="l"/>
            <a:r>
              <a:rPr lang="el-GR" sz="2000" b="1" dirty="0">
                <a:solidFill>
                  <a:schemeClr val="bg1"/>
                </a:solidFill>
              </a:rPr>
              <a:t>Στις ερχόμενες Βουλευτικές εκλογές που θα πραγματοποιηθούν με απλή αναλογική, ποιο κόμμα θα ψηφίζατε;</a:t>
            </a:r>
            <a:endParaRPr lang="en-US" sz="2000" b="1" dirty="0">
              <a:solidFill>
                <a:schemeClr val="bg1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347578110"/>
              </p:ext>
            </p:extLst>
          </p:nvPr>
        </p:nvGraphicFramePr>
        <p:xfrm>
          <a:off x="541338" y="1439863"/>
          <a:ext cx="9744075" cy="5813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E9493BF4-86FA-5B91-D2A7-E0228EB1C15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3097" y="7687744"/>
            <a:ext cx="2041440" cy="331652"/>
          </a:xfrm>
          <a:prstGeom prst="rect">
            <a:avLst/>
          </a:prstGeom>
        </p:spPr>
      </p:pic>
      <p:pic>
        <p:nvPicPr>
          <p:cNvPr id="4" name="Γραφικό 5">
            <a:extLst>
              <a:ext uri="{FF2B5EF4-FFF2-40B4-BE49-F238E27FC236}">
                <a16:creationId xmlns="" xmlns:a16="http://schemas.microsoft.com/office/drawing/2014/main" id="{C9653A59-5511-C156-760C-D18A98E9EB6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44340" y="7127927"/>
            <a:ext cx="566130" cy="513441"/>
          </a:xfrm>
          <a:prstGeom prst="rect">
            <a:avLst/>
          </a:prstGeom>
        </p:spPr>
      </p:pic>
      <p:pic>
        <p:nvPicPr>
          <p:cNvPr id="6" name="Εικόνα 5">
            <a:extLst>
              <a:ext uri="{FF2B5EF4-FFF2-40B4-BE49-F238E27FC236}">
                <a16:creationId xmlns="" xmlns:a16="http://schemas.microsoft.com/office/drawing/2014/main" id="{D7EDB76F-178F-7C6D-E774-BD98E896120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1898" y="7161619"/>
            <a:ext cx="719302" cy="507405"/>
          </a:xfrm>
          <a:prstGeom prst="rect">
            <a:avLst/>
          </a:prstGeom>
        </p:spPr>
      </p:pic>
      <p:pic>
        <p:nvPicPr>
          <p:cNvPr id="7" name="Εικόνα 6" descr="Το νέο λογότυπο του ΠΑΣΟΚ- ΚΙΝΑΛ: Επέστρεψε ο πράσινος ήλιος">
            <a:extLst>
              <a:ext uri="{FF2B5EF4-FFF2-40B4-BE49-F238E27FC236}">
                <a16:creationId xmlns="" xmlns:a16="http://schemas.microsoft.com/office/drawing/2014/main" id="{72F6EC70-F555-D474-D32B-CFD678E19EB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3653" y="7177232"/>
            <a:ext cx="812800" cy="452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2" descr="KKE | Κομμουνιστικό Κόμμα Ελλάδας">
            <a:extLst>
              <a:ext uri="{FF2B5EF4-FFF2-40B4-BE49-F238E27FC236}">
                <a16:creationId xmlns="" xmlns:a16="http://schemas.microsoft.com/office/drawing/2014/main" id="{3A77DAC8-0BF8-E6DC-3514-9781C6E0FC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7332" y="7124908"/>
            <a:ext cx="475252" cy="51344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Κεντρική - Ελληνική Λύση">
            <a:extLst>
              <a:ext uri="{FF2B5EF4-FFF2-40B4-BE49-F238E27FC236}">
                <a16:creationId xmlns="" xmlns:a16="http://schemas.microsoft.com/office/drawing/2014/main" id="{F6B4A1FD-24D1-BA45-0D0D-AA5A748265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88" y="7183323"/>
            <a:ext cx="719303" cy="50442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Εικόνα 9">
            <a:extLst>
              <a:ext uri="{FF2B5EF4-FFF2-40B4-BE49-F238E27FC236}">
                <a16:creationId xmlns="" xmlns:a16="http://schemas.microsoft.com/office/drawing/2014/main" id="{FAB7CE73-025B-CF28-3D80-229014C5156A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806" y="7168940"/>
            <a:ext cx="615923" cy="413041"/>
          </a:xfrm>
          <a:prstGeom prst="rect">
            <a:avLst/>
          </a:prstGeom>
        </p:spPr>
      </p:pic>
      <p:pic>
        <p:nvPicPr>
          <p:cNvPr id="11" name="Picture 2" descr="Έλληνες για την Πατρίδα - Βικιπαίδεια">
            <a:extLst>
              <a:ext uri="{FF2B5EF4-FFF2-40B4-BE49-F238E27FC236}">
                <a16:creationId xmlns="" xmlns:a16="http://schemas.microsoft.com/office/drawing/2014/main" id="{BE58C1AF-8FE9-2C96-21F1-8F7A13A830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2879" y="7225308"/>
            <a:ext cx="743990" cy="41304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ΕΘΝΙΚΗ ΔΗΜΙΟΥΡΓΙΑ - Θ. Τζήμερος &amp; Φ. Κρανιδιώτης">
            <a:extLst>
              <a:ext uri="{FF2B5EF4-FFF2-40B4-BE49-F238E27FC236}">
                <a16:creationId xmlns="" xmlns:a16="http://schemas.microsoft.com/office/drawing/2014/main" id="{77A73C07-E978-3AA1-6786-C55785AB8E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4951" y="7191689"/>
            <a:ext cx="643378" cy="48027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6">
            <a:extLst>
              <a:ext uri="{FF2B5EF4-FFF2-40B4-BE49-F238E27FC236}">
                <a16:creationId xmlns="" xmlns:a16="http://schemas.microsoft.com/office/drawing/2014/main" id="{EE5797A3-0597-19F9-FB93-0F5750200C36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687744"/>
            <a:ext cx="1027112" cy="331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13111777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864046"/>
          </a:xfrm>
          <a:solidFill>
            <a:schemeClr val="tx2">
              <a:lumMod val="50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el-GR" sz="1800" b="1" dirty="0">
                <a:solidFill>
                  <a:schemeClr val="bg1"/>
                </a:solidFill>
              </a:rPr>
              <a:t>Στις ερχόμενες Βουλευτικές εκλογές που θα πραγματοποιηθούν με απλή αναλογική, ποιο κόμμα θα ψηφίζατε;</a:t>
            </a:r>
            <a:br>
              <a:rPr lang="el-GR" sz="1800" b="1" dirty="0">
                <a:solidFill>
                  <a:schemeClr val="bg1"/>
                </a:solidFill>
              </a:rPr>
            </a:br>
            <a:endParaRPr lang="en-US" sz="1800" b="1" dirty="0">
              <a:solidFill>
                <a:schemeClr val="bg1"/>
              </a:solidFill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869513845"/>
              </p:ext>
            </p:extLst>
          </p:nvPr>
        </p:nvGraphicFramePr>
        <p:xfrm>
          <a:off x="744339" y="1797978"/>
          <a:ext cx="9338076" cy="4637548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77817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7817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7817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7817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77817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78173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78173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78173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778173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778173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778173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778173">
                  <a:extLst>
                    <a:ext uri="{9D8B030D-6E8A-4147-A177-3AD203B41FA5}">
                      <a16:colId xmlns="" xmlns:a16="http://schemas.microsoft.com/office/drawing/2014/main" val="20011"/>
                    </a:ext>
                  </a:extLst>
                </a:gridCol>
              </a:tblGrid>
              <a:tr h="414255">
                <a:tc>
                  <a:txBody>
                    <a:bodyPr/>
                    <a:lstStyle/>
                    <a:p>
                      <a:pPr algn="l" fontAlgn="b"/>
                      <a:endParaRPr lang="el-GR" sz="11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l-GR" sz="11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2021</a:t>
                      </a:r>
                      <a:endParaRPr lang="el-GR" sz="11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l-G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1" i="0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2022</a:t>
                      </a:r>
                      <a:endParaRPr lang="el-GR" sz="11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1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124407">
                <a:tc>
                  <a:txBody>
                    <a:bodyPr/>
                    <a:lstStyle/>
                    <a:p>
                      <a:pPr algn="l" rtl="0" fontAlgn="b"/>
                      <a:r>
                        <a:rPr lang="el-GR" sz="1100" b="1" u="none" strike="noStrike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endParaRPr lang="el-GR" sz="1100" b="1" i="0" u="none" strike="noStrike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ΜΑΙΟΣ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ΙΟΥΛΙΟΣ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ΣΕΠΤΕΜΒΡΙΟΣ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ΟΚΤΩΒΡΙΟΣ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ΦΕΒΡΟΥΑΡΙΟΣ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ΑΠΡΙΛΙΟΣ</a:t>
                      </a:r>
                      <a:endParaRPr lang="el-GR" sz="11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ΜΑΙΟΣ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ΙΟΥΛΙΟΣ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ΣΕΠΤΕΜΒΡΙΟΣ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ΔΕΚΕΜΒΡΙΟΣ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ΙΑΝΟΥΑΡΙΟΣ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94529"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Ν.Δ</a:t>
                      </a:r>
                      <a:endParaRPr lang="el-GR" sz="11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37,3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37,1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35,0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35,5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31,2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30,1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31,3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31,7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31,5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32,1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32,6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94529"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ΣΥΡΙΖΑ</a:t>
                      </a:r>
                      <a:endParaRPr lang="el-GR" sz="11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19,9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20,6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21,1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22,2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19,6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21,2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21,8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22,8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22,6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24,2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24,8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11987"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ΚΙΝΗΜΑ ΑΛΛΑΓΗΣ</a:t>
                      </a:r>
                      <a:endParaRPr lang="el-GR" sz="11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6,7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6,4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6,2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6,1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14,2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12,6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12,7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11,8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11,6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11,2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10,0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94529"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ΚΚΕ</a:t>
                      </a:r>
                      <a:endParaRPr lang="el-GR" sz="11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5,3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5,6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5,5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5,3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4,7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4,2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4,7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5,1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4,8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4,5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4,5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789057"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ΕΛΛΗΝΙΚΗ ΛΥΣΗ</a:t>
                      </a:r>
                      <a:endParaRPr lang="el-GR" sz="11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4,2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3,4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3,5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4,1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4,0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4,7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5,4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4,8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4,7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3,9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4,0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14255"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ΜΕΡΑ 25</a:t>
                      </a:r>
                      <a:endParaRPr lang="el-GR" sz="11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3,1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3,0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3,2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2,3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2,6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2,9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2,6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2,5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2,2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2,3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l-GR" sz="1100" b="1" i="0" u="none" strike="noStrike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libri"/>
                        </a:rPr>
                        <a:t>2,7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3" name="Εικόνα 2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07FC7F19-1B07-842D-2B99-509495F1176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457421"/>
            <a:ext cx="2280213" cy="517264"/>
          </a:xfrm>
          <a:prstGeom prst="rect">
            <a:avLst/>
          </a:prstGeom>
        </p:spPr>
      </p:pic>
      <p:pic>
        <p:nvPicPr>
          <p:cNvPr id="5" name="Picture 6">
            <a:extLst>
              <a:ext uri="{FF2B5EF4-FFF2-40B4-BE49-F238E27FC236}">
                <a16:creationId xmlns="" xmlns:a16="http://schemas.microsoft.com/office/drawing/2014/main" id="{2B1DE0DD-A625-C214-CC9E-1635688AFB8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6280838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947219"/>
          </a:xfrm>
          <a:solidFill>
            <a:schemeClr val="tx2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Στις ερχόμενες Βουλευτικές εκλογές που θα πραγματοποιηθούν με απλή αναλογική, ποιο κόμμα θα ψηφίζατε;</a:t>
            </a:r>
            <a:r>
              <a:rPr lang="en-US" sz="2000" b="1" dirty="0">
                <a:solidFill>
                  <a:schemeClr val="bg1"/>
                </a:solidFill>
              </a:rPr>
              <a:t/>
            </a:r>
            <a:br>
              <a:rPr lang="en-US" sz="2000" b="1" dirty="0">
                <a:solidFill>
                  <a:schemeClr val="bg1"/>
                </a:solidFill>
              </a:rPr>
            </a:br>
            <a:r>
              <a:rPr lang="el-GR" sz="2000" b="1" dirty="0" err="1">
                <a:solidFill>
                  <a:schemeClr val="bg1"/>
                </a:solidFill>
              </a:rPr>
              <a:t>Επι</a:t>
            </a:r>
            <a:r>
              <a:rPr lang="el-GR" sz="2000" b="1" dirty="0">
                <a:solidFill>
                  <a:schemeClr val="bg1"/>
                </a:solidFill>
              </a:rPr>
              <a:t> των εγκύρων</a:t>
            </a:r>
            <a:endParaRPr lang="el-GR" sz="19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56758962"/>
              </p:ext>
            </p:extLst>
          </p:nvPr>
        </p:nvGraphicFramePr>
        <p:xfrm>
          <a:off x="541338" y="1379538"/>
          <a:ext cx="9744075" cy="5873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CB41851A-EAE6-C94B-5476-A0D91E3B363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5185" y="7687744"/>
            <a:ext cx="1759352" cy="331652"/>
          </a:xfrm>
          <a:prstGeom prst="rect">
            <a:avLst/>
          </a:prstGeom>
        </p:spPr>
      </p:pic>
      <p:pic>
        <p:nvPicPr>
          <p:cNvPr id="5" name="Γραφικό 5">
            <a:extLst>
              <a:ext uri="{FF2B5EF4-FFF2-40B4-BE49-F238E27FC236}">
                <a16:creationId xmlns="" xmlns:a16="http://schemas.microsoft.com/office/drawing/2014/main" id="{A9804C55-3585-B2F4-9B35-33F22667345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94810" y="7062248"/>
            <a:ext cx="566130" cy="513441"/>
          </a:xfrm>
          <a:prstGeom prst="rect">
            <a:avLst/>
          </a:prstGeom>
        </p:spPr>
      </p:pic>
      <p:pic>
        <p:nvPicPr>
          <p:cNvPr id="6" name="Εικόνα 5">
            <a:extLst>
              <a:ext uri="{FF2B5EF4-FFF2-40B4-BE49-F238E27FC236}">
                <a16:creationId xmlns="" xmlns:a16="http://schemas.microsoft.com/office/drawing/2014/main" id="{FED614DB-DE0B-D27F-E00D-2FF6B9945B7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7093" y="7117096"/>
            <a:ext cx="719302" cy="507405"/>
          </a:xfrm>
          <a:prstGeom prst="rect">
            <a:avLst/>
          </a:prstGeom>
        </p:spPr>
      </p:pic>
      <p:pic>
        <p:nvPicPr>
          <p:cNvPr id="7" name="Εικόνα 6" descr="Το νέο λογότυπο του ΠΑΣΟΚ- ΚΙΝΑΛ: Επέστρεψε ο πράσινος ήλιος">
            <a:extLst>
              <a:ext uri="{FF2B5EF4-FFF2-40B4-BE49-F238E27FC236}">
                <a16:creationId xmlns="" xmlns:a16="http://schemas.microsoft.com/office/drawing/2014/main" id="{6C08E5B8-C611-7215-1B40-CA30988BAFA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2548" y="7144749"/>
            <a:ext cx="812800" cy="452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2" descr="KKE | Κομμουνιστικό Κόμμα Ελλάδας">
            <a:extLst>
              <a:ext uri="{FF2B5EF4-FFF2-40B4-BE49-F238E27FC236}">
                <a16:creationId xmlns="" xmlns:a16="http://schemas.microsoft.com/office/drawing/2014/main" id="{EEB2E73F-5643-C7C7-C81D-F5CFE749A3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3240" y="7132668"/>
            <a:ext cx="475252" cy="51344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Κεντρική - Ελληνική Λύση">
            <a:extLst>
              <a:ext uri="{FF2B5EF4-FFF2-40B4-BE49-F238E27FC236}">
                <a16:creationId xmlns="" xmlns:a16="http://schemas.microsoft.com/office/drawing/2014/main" id="{E0D4B019-795C-4C9A-88F4-0952394697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6770" y="7066759"/>
            <a:ext cx="719303" cy="50442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Εικόνα 9">
            <a:extLst>
              <a:ext uri="{FF2B5EF4-FFF2-40B4-BE49-F238E27FC236}">
                <a16:creationId xmlns="" xmlns:a16="http://schemas.microsoft.com/office/drawing/2014/main" id="{F2E62BF2-3AA8-2B17-E124-5027BC74AFFD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1859" y="7112448"/>
            <a:ext cx="615923" cy="413041"/>
          </a:xfrm>
          <a:prstGeom prst="rect">
            <a:avLst/>
          </a:prstGeom>
        </p:spPr>
      </p:pic>
      <p:pic>
        <p:nvPicPr>
          <p:cNvPr id="11" name="Picture 2" descr="Έλληνες για την Πατρίδα - Βικιπαίδεια">
            <a:extLst>
              <a:ext uri="{FF2B5EF4-FFF2-40B4-BE49-F238E27FC236}">
                <a16:creationId xmlns="" xmlns:a16="http://schemas.microsoft.com/office/drawing/2014/main" id="{7201AADB-A10E-1D17-DE54-083157B8A8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2751" y="7178127"/>
            <a:ext cx="743990" cy="41304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ΕΘΝΙΚΗ ΔΗΜΙΟΥΡΓΙΑ - Θ. Τζήμερος &amp; Φ. Κρανιδιώτης">
            <a:extLst>
              <a:ext uri="{FF2B5EF4-FFF2-40B4-BE49-F238E27FC236}">
                <a16:creationId xmlns="" xmlns:a16="http://schemas.microsoft.com/office/drawing/2014/main" id="{DEE5EB60-CC4C-A3C8-EC7F-FD0A079E52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6627" y="7182089"/>
            <a:ext cx="643378" cy="48027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6">
            <a:extLst>
              <a:ext uri="{FF2B5EF4-FFF2-40B4-BE49-F238E27FC236}">
                <a16:creationId xmlns="" xmlns:a16="http://schemas.microsoft.com/office/drawing/2014/main" id="{5A44E5E6-09DC-2BE0-243F-6CECB7078E3F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662367"/>
            <a:ext cx="1027112" cy="357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13111777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564431"/>
          </a:xfrm>
          <a:solidFill>
            <a:schemeClr val="tx2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el-GR" sz="1900" b="1" dirty="0">
                <a:solidFill>
                  <a:schemeClr val="bg1"/>
                </a:solidFill>
              </a:rPr>
              <a:t>Κομματική προέλευση αναποφάσιστων με βάση την ψήφο τους το 2019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612602239"/>
              </p:ext>
            </p:extLst>
          </p:nvPr>
        </p:nvGraphicFramePr>
        <p:xfrm>
          <a:off x="541338" y="1400175"/>
          <a:ext cx="9744075" cy="5853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F43F7759-AF20-3AB6-4D75-C70CF20E127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641368"/>
            <a:ext cx="2280213" cy="333317"/>
          </a:xfrm>
          <a:prstGeom prst="rect">
            <a:avLst/>
          </a:prstGeom>
        </p:spPr>
      </p:pic>
      <p:pic>
        <p:nvPicPr>
          <p:cNvPr id="4" name="Γραφικό 5">
            <a:extLst>
              <a:ext uri="{FF2B5EF4-FFF2-40B4-BE49-F238E27FC236}">
                <a16:creationId xmlns="" xmlns:a16="http://schemas.microsoft.com/office/drawing/2014/main" id="{5D7F98F8-C427-762A-38C9-4E5AADD06EA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94810" y="7062248"/>
            <a:ext cx="566130" cy="513441"/>
          </a:xfrm>
          <a:prstGeom prst="rect">
            <a:avLst/>
          </a:prstGeom>
        </p:spPr>
      </p:pic>
      <p:pic>
        <p:nvPicPr>
          <p:cNvPr id="5" name="Εικόνα 4">
            <a:extLst>
              <a:ext uri="{FF2B5EF4-FFF2-40B4-BE49-F238E27FC236}">
                <a16:creationId xmlns="" xmlns:a16="http://schemas.microsoft.com/office/drawing/2014/main" id="{D5FD3BAE-180C-4F82-214F-6CCEBBB646A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7093" y="7117096"/>
            <a:ext cx="719302" cy="507405"/>
          </a:xfrm>
          <a:prstGeom prst="rect">
            <a:avLst/>
          </a:prstGeom>
        </p:spPr>
      </p:pic>
      <p:pic>
        <p:nvPicPr>
          <p:cNvPr id="7" name="Εικόνα 6" descr="Το νέο λογότυπο του ΠΑΣΟΚ- ΚΙΝΑΛ: Επέστρεψε ο πράσινος ήλιος">
            <a:extLst>
              <a:ext uri="{FF2B5EF4-FFF2-40B4-BE49-F238E27FC236}">
                <a16:creationId xmlns="" xmlns:a16="http://schemas.microsoft.com/office/drawing/2014/main" id="{8656D722-4A85-9856-2C7E-B22B2BA19D8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2548" y="7144749"/>
            <a:ext cx="457893" cy="452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2" descr="KKE | Κομμουνιστικό Κόμμα Ελλάδας">
            <a:extLst>
              <a:ext uri="{FF2B5EF4-FFF2-40B4-BE49-F238E27FC236}">
                <a16:creationId xmlns="" xmlns:a16="http://schemas.microsoft.com/office/drawing/2014/main" id="{55171CEC-6FCD-EC11-8C0A-09221452D0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6858" y="7127927"/>
            <a:ext cx="475252" cy="51344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Κεντρική - Ελληνική Λύση">
            <a:extLst>
              <a:ext uri="{FF2B5EF4-FFF2-40B4-BE49-F238E27FC236}">
                <a16:creationId xmlns="" xmlns:a16="http://schemas.microsoft.com/office/drawing/2014/main" id="{BCD08D28-7488-6AD3-CFFB-91A3248CE2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0904" y="7170931"/>
            <a:ext cx="719303" cy="50442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Εικόνα 9">
            <a:extLst>
              <a:ext uri="{FF2B5EF4-FFF2-40B4-BE49-F238E27FC236}">
                <a16:creationId xmlns="" xmlns:a16="http://schemas.microsoft.com/office/drawing/2014/main" id="{04CC361B-C911-FAA8-F170-3F194368291D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8245" y="7170931"/>
            <a:ext cx="615923" cy="453570"/>
          </a:xfrm>
          <a:prstGeom prst="rect">
            <a:avLst/>
          </a:prstGeom>
        </p:spPr>
      </p:pic>
      <p:pic>
        <p:nvPicPr>
          <p:cNvPr id="11" name="Picture 6">
            <a:extLst>
              <a:ext uri="{FF2B5EF4-FFF2-40B4-BE49-F238E27FC236}">
                <a16:creationId xmlns="" xmlns:a16="http://schemas.microsoft.com/office/drawing/2014/main" id="{9F48300F-B03C-9DDA-9174-32F307A9AC81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687744"/>
            <a:ext cx="1027112" cy="331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44231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655701"/>
          </a:xfrm>
          <a:solidFill>
            <a:schemeClr val="tx2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Ποιο πρόβλημα θεωρείτε πιο σοβαρό για την χώρα, σας ανησυχεί περισσότερο; </a:t>
            </a:r>
            <a:endParaRPr lang="el-GR" sz="1900" b="1" dirty="0">
              <a:solidFill>
                <a:schemeClr val="bg1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334595571"/>
              </p:ext>
            </p:extLst>
          </p:nvPr>
        </p:nvGraphicFramePr>
        <p:xfrm>
          <a:off x="541338" y="1365814"/>
          <a:ext cx="9744075" cy="58874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09F65292-E0E8-94DB-3F95-8C60898A7A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384648"/>
            <a:ext cx="2280213" cy="590037"/>
          </a:xfrm>
          <a:prstGeom prst="rect">
            <a:avLst/>
          </a:prstGeom>
        </p:spPr>
      </p:pic>
      <p:pic>
        <p:nvPicPr>
          <p:cNvPr id="4" name="Picture 6">
            <a:extLst>
              <a:ext uri="{FF2B5EF4-FFF2-40B4-BE49-F238E27FC236}">
                <a16:creationId xmlns="" xmlns:a16="http://schemas.microsoft.com/office/drawing/2014/main" id="{02B70B18-1BD2-5B44-77C5-B6339F32DFF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13111777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644127"/>
          </a:xfrm>
          <a:solidFill>
            <a:schemeClr val="tx2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Αν από τις εκλογές δεν προκύψει δυνατότητα σχηματισμού Κυβέρνησης και πάμε σε δεύτερες εκλογές, ποιο κόμμα είναι πιο πιθανό να ψηφίζατε;</a:t>
            </a:r>
            <a:endParaRPr lang="en-US" sz="2000" b="1" dirty="0">
              <a:solidFill>
                <a:schemeClr val="bg1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707798767"/>
              </p:ext>
            </p:extLst>
          </p:nvPr>
        </p:nvGraphicFramePr>
        <p:xfrm>
          <a:off x="541338" y="1439863"/>
          <a:ext cx="9744075" cy="5813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482DA951-A3E0-ED43-F19D-0E426996BBD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9519" y="7623466"/>
            <a:ext cx="2095018" cy="351219"/>
          </a:xfrm>
          <a:prstGeom prst="rect">
            <a:avLst/>
          </a:prstGeom>
        </p:spPr>
      </p:pic>
      <p:pic>
        <p:nvPicPr>
          <p:cNvPr id="4" name="Γραφικό 5">
            <a:extLst>
              <a:ext uri="{FF2B5EF4-FFF2-40B4-BE49-F238E27FC236}">
                <a16:creationId xmlns="" xmlns:a16="http://schemas.microsoft.com/office/drawing/2014/main" id="{F9360DD0-D30C-4E0A-A49A-8A4C3CC03DB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94810" y="7062248"/>
            <a:ext cx="566130" cy="513441"/>
          </a:xfrm>
          <a:prstGeom prst="rect">
            <a:avLst/>
          </a:prstGeom>
        </p:spPr>
      </p:pic>
      <p:pic>
        <p:nvPicPr>
          <p:cNvPr id="6" name="Εικόνα 5">
            <a:extLst>
              <a:ext uri="{FF2B5EF4-FFF2-40B4-BE49-F238E27FC236}">
                <a16:creationId xmlns="" xmlns:a16="http://schemas.microsoft.com/office/drawing/2014/main" id="{C3E1A4A0-8A64-8A06-3F8F-E04340176F6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7093" y="7117096"/>
            <a:ext cx="719302" cy="507405"/>
          </a:xfrm>
          <a:prstGeom prst="rect">
            <a:avLst/>
          </a:prstGeom>
        </p:spPr>
      </p:pic>
      <p:pic>
        <p:nvPicPr>
          <p:cNvPr id="7" name="Εικόνα 6" descr="Το νέο λογότυπο του ΠΑΣΟΚ- ΚΙΝΑΛ: Επέστρεψε ο πράσινος ήλιος">
            <a:extLst>
              <a:ext uri="{FF2B5EF4-FFF2-40B4-BE49-F238E27FC236}">
                <a16:creationId xmlns="" xmlns:a16="http://schemas.microsoft.com/office/drawing/2014/main" id="{A636C287-E137-3D12-0ED7-AAFC7125198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132" y="7144749"/>
            <a:ext cx="719302" cy="452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2" descr="KKE | Κομμουνιστικό Κόμμα Ελλάδας">
            <a:extLst>
              <a:ext uri="{FF2B5EF4-FFF2-40B4-BE49-F238E27FC236}">
                <a16:creationId xmlns="" xmlns:a16="http://schemas.microsoft.com/office/drawing/2014/main" id="{9596A950-F0CB-E723-4062-8013AFDEFF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3104" y="7110025"/>
            <a:ext cx="475252" cy="51344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Κεντρική - Ελληνική Λύση">
            <a:extLst>
              <a:ext uri="{FF2B5EF4-FFF2-40B4-BE49-F238E27FC236}">
                <a16:creationId xmlns="" xmlns:a16="http://schemas.microsoft.com/office/drawing/2014/main" id="{5D326137-3294-31CA-96A4-C59E9DE20B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4769" y="7108210"/>
            <a:ext cx="719303" cy="50442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Εικόνα 9">
            <a:extLst>
              <a:ext uri="{FF2B5EF4-FFF2-40B4-BE49-F238E27FC236}">
                <a16:creationId xmlns="" xmlns:a16="http://schemas.microsoft.com/office/drawing/2014/main" id="{5E8AA5C7-83A2-690D-8A10-282B33A7BC81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9292" y="7122970"/>
            <a:ext cx="615923" cy="413041"/>
          </a:xfrm>
          <a:prstGeom prst="rect">
            <a:avLst/>
          </a:prstGeom>
        </p:spPr>
      </p:pic>
      <p:pic>
        <p:nvPicPr>
          <p:cNvPr id="11" name="Picture 2" descr="Έλληνες για την Πατρίδα - Βικιπαίδεια">
            <a:extLst>
              <a:ext uri="{FF2B5EF4-FFF2-40B4-BE49-F238E27FC236}">
                <a16:creationId xmlns="" xmlns:a16="http://schemas.microsoft.com/office/drawing/2014/main" id="{F63A3858-B47D-A0AA-7AF1-745DD5A076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1942" y="7214864"/>
            <a:ext cx="743990" cy="41304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>
            <a:extLst>
              <a:ext uri="{FF2B5EF4-FFF2-40B4-BE49-F238E27FC236}">
                <a16:creationId xmlns="" xmlns:a16="http://schemas.microsoft.com/office/drawing/2014/main" id="{F4503B5E-5A25-06E1-89A9-64B2C1D77BCE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623466"/>
            <a:ext cx="1002019" cy="395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13111777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815859"/>
          </a:xfrm>
          <a:solidFill>
            <a:schemeClr val="tx2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Αν από τις εκλογές δεν προκύψει δυνατότητα σχηματισμού Κυβέρνησης και πάμε σε δεύτερες εκλογές, ποιο κόμμα είναι πιο πιθανό να ψηφίζατε;</a:t>
            </a:r>
            <a:r>
              <a:rPr lang="en-US" sz="2000" b="1" dirty="0">
                <a:solidFill>
                  <a:schemeClr val="bg1"/>
                </a:solidFill>
              </a:rPr>
              <a:t/>
            </a:r>
            <a:br>
              <a:rPr lang="en-US" sz="2000" b="1" dirty="0">
                <a:solidFill>
                  <a:schemeClr val="bg1"/>
                </a:solidFill>
              </a:rPr>
            </a:br>
            <a:r>
              <a:rPr lang="el-GR" sz="2000" b="1" dirty="0" err="1">
                <a:solidFill>
                  <a:schemeClr val="bg1"/>
                </a:solidFill>
              </a:rPr>
              <a:t>Επι</a:t>
            </a:r>
            <a:r>
              <a:rPr lang="el-GR" sz="2000" b="1" dirty="0">
                <a:solidFill>
                  <a:schemeClr val="bg1"/>
                </a:solidFill>
              </a:rPr>
              <a:t> των εγκύρων</a:t>
            </a:r>
            <a:endParaRPr lang="el-GR" sz="19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294641185"/>
              </p:ext>
            </p:extLst>
          </p:nvPr>
        </p:nvGraphicFramePr>
        <p:xfrm>
          <a:off x="541338" y="1412110"/>
          <a:ext cx="9744075" cy="58411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2104E3B6-B974-0CBD-2BD9-B3C789E49E3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1094" y="7575688"/>
            <a:ext cx="2083443" cy="398997"/>
          </a:xfrm>
          <a:prstGeom prst="rect">
            <a:avLst/>
          </a:prstGeom>
        </p:spPr>
      </p:pic>
      <p:pic>
        <p:nvPicPr>
          <p:cNvPr id="5" name="Γραφικό 5">
            <a:extLst>
              <a:ext uri="{FF2B5EF4-FFF2-40B4-BE49-F238E27FC236}">
                <a16:creationId xmlns="" xmlns:a16="http://schemas.microsoft.com/office/drawing/2014/main" id="{627F6E61-AB3E-A469-A9D0-18E3EF60C01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94810" y="7062248"/>
            <a:ext cx="566130" cy="513441"/>
          </a:xfrm>
          <a:prstGeom prst="rect">
            <a:avLst/>
          </a:prstGeom>
        </p:spPr>
      </p:pic>
      <p:pic>
        <p:nvPicPr>
          <p:cNvPr id="6" name="Εικόνα 5">
            <a:extLst>
              <a:ext uri="{FF2B5EF4-FFF2-40B4-BE49-F238E27FC236}">
                <a16:creationId xmlns="" xmlns:a16="http://schemas.microsoft.com/office/drawing/2014/main" id="{FC82654D-38BD-94E4-B7FD-7BFCDF8A4EC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7093" y="7117096"/>
            <a:ext cx="719302" cy="507405"/>
          </a:xfrm>
          <a:prstGeom prst="rect">
            <a:avLst/>
          </a:prstGeom>
        </p:spPr>
      </p:pic>
      <p:pic>
        <p:nvPicPr>
          <p:cNvPr id="7" name="Εικόνα 6" descr="Το νέο λογότυπο του ΠΑΣΟΚ- ΚΙΝΑΛ: Επέστρεψε ο πράσινος ήλιος">
            <a:extLst>
              <a:ext uri="{FF2B5EF4-FFF2-40B4-BE49-F238E27FC236}">
                <a16:creationId xmlns="" xmlns:a16="http://schemas.microsoft.com/office/drawing/2014/main" id="{E0E2EF74-F7EF-371A-B325-4F1AF29B32F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246" y="7123592"/>
            <a:ext cx="719302" cy="452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2" descr="KKE | Κομμουνιστικό Κόμμα Ελλάδας">
            <a:extLst>
              <a:ext uri="{FF2B5EF4-FFF2-40B4-BE49-F238E27FC236}">
                <a16:creationId xmlns="" xmlns:a16="http://schemas.microsoft.com/office/drawing/2014/main" id="{1608C35B-0BEE-8D1C-ACFE-E46A773BFE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4014" y="7062247"/>
            <a:ext cx="475252" cy="51344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Κεντρική - Ελληνική Λύση">
            <a:extLst>
              <a:ext uri="{FF2B5EF4-FFF2-40B4-BE49-F238E27FC236}">
                <a16:creationId xmlns="" xmlns:a16="http://schemas.microsoft.com/office/drawing/2014/main" id="{5555C5A6-D3E9-EFEC-314E-574FBD5EA7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7091" y="7123592"/>
            <a:ext cx="719303" cy="50442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Εικόνα 9">
            <a:extLst>
              <a:ext uri="{FF2B5EF4-FFF2-40B4-BE49-F238E27FC236}">
                <a16:creationId xmlns="" xmlns:a16="http://schemas.microsoft.com/office/drawing/2014/main" id="{9E2E0836-7C83-7D18-55AB-387EA6D69AED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9660" y="7143119"/>
            <a:ext cx="615923" cy="413041"/>
          </a:xfrm>
          <a:prstGeom prst="rect">
            <a:avLst/>
          </a:prstGeom>
        </p:spPr>
      </p:pic>
      <p:pic>
        <p:nvPicPr>
          <p:cNvPr id="11" name="Picture 2" descr="Έλληνες για την Πατρίδα - Βικιπαίδεια">
            <a:extLst>
              <a:ext uri="{FF2B5EF4-FFF2-40B4-BE49-F238E27FC236}">
                <a16:creationId xmlns="" xmlns:a16="http://schemas.microsoft.com/office/drawing/2014/main" id="{DA999228-6124-BD90-3F91-659ADB2A1B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7242" y="7207967"/>
            <a:ext cx="743990" cy="41304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>
            <a:extLst>
              <a:ext uri="{FF2B5EF4-FFF2-40B4-BE49-F238E27FC236}">
                <a16:creationId xmlns="" xmlns:a16="http://schemas.microsoft.com/office/drawing/2014/main" id="{19E042EB-C742-EE43-569D-8C174FD48327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627086"/>
            <a:ext cx="717018" cy="392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13111777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="" xmlns:a16="http://schemas.microsoft.com/office/drawing/2014/main" id="{8555C5B3-193A-4749-9AFD-682E53CDDE8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0826750" cy="8120062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=""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331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2EAE06A6-F76A-41C9-827A-C561B004485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0" y="-3"/>
            <a:ext cx="10826750" cy="8120061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331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="" xmlns:a16="http://schemas.microsoft.com/office/drawing/2014/main" id="{89F9D4E8-0639-444B-949B-9518585061A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427014" y="0"/>
            <a:ext cx="6803957" cy="81200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45000"/>
                </a:schemeClr>
              </a:gs>
              <a:gs pos="100000">
                <a:srgbClr val="000000">
                  <a:alpha val="29000"/>
                </a:srgb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331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="" xmlns:a16="http://schemas.microsoft.com/office/drawing/2014/main" id="{7E3DA7A2-ED70-4BBA-AB72-00AD461FA40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0800000" flipH="1">
            <a:off x="427015" y="-7"/>
            <a:ext cx="10399735" cy="7590013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100000">
                <a:srgbClr val="000000">
                  <a:alpha val="41000"/>
                </a:srgb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331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="" xmlns:a16="http://schemas.microsoft.com/office/drawing/2014/main" id="{4AC9839C-7810-4604-948A-F6E68C4C7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0984" y="1015008"/>
            <a:ext cx="4215683" cy="3668191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49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ΤΕΛΟΣ ΠΑΡΟΥΣΙΑΣΗΣ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="" xmlns:a16="http://schemas.microsoft.com/office/drawing/2014/main" id="{FC485432-3647-4218-B5D3-15D3FA222B1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16200000">
            <a:off x="3931916" y="1225225"/>
            <a:ext cx="2962921" cy="10826748"/>
          </a:xfrm>
          <a:prstGeom prst="rect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8000">
                <a:schemeClr val="accent1">
                  <a:lumMod val="50000"/>
                  <a:alpha val="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331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="" xmlns:a16="http://schemas.microsoft.com/office/drawing/2014/main" id="{F4AFDDCA-6ABA-4D23-8A5C-1BF0F430814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5674976" y="1258081"/>
            <a:ext cx="4223571" cy="563142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331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3" name="Picture 6">
            <a:extLst>
              <a:ext uri="{FF2B5EF4-FFF2-40B4-BE49-F238E27FC236}">
                <a16:creationId xmlns="" xmlns:a16="http://schemas.microsoft.com/office/drawing/2014/main" id="{09700C72-8C7A-4CA8-B670-A8F75EE190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Εικόνα 1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92733BCC-D84B-AFBE-BD10-CD86DD1A44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0411" y="3426107"/>
            <a:ext cx="3310360" cy="18288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713575"/>
          </a:xfrm>
          <a:solidFill>
            <a:schemeClr val="tx2">
              <a:lumMod val="50000"/>
            </a:schemeClr>
          </a:solidFill>
        </p:spPr>
        <p:txBody>
          <a:bodyPr>
            <a:normAutofit fontScale="90000"/>
          </a:bodyPr>
          <a:lstStyle/>
          <a:p>
            <a:pPr algn="l"/>
            <a:r>
              <a:rPr lang="el-GR" sz="2000" b="1" dirty="0">
                <a:solidFill>
                  <a:schemeClr val="bg1"/>
                </a:solidFill>
              </a:rPr>
              <a:t>Για τις όποιες αυξήσεις, ανατιμήσεις στην</a:t>
            </a:r>
            <a:r>
              <a:rPr lang="en-US" sz="2000" b="1" dirty="0">
                <a:solidFill>
                  <a:schemeClr val="bg1"/>
                </a:solidFill>
              </a:rPr>
              <a:t> </a:t>
            </a:r>
            <a:r>
              <a:rPr lang="el-GR" sz="2000" b="1" dirty="0">
                <a:solidFill>
                  <a:schemeClr val="bg1"/>
                </a:solidFill>
              </a:rPr>
              <a:t> ενέργεια και στα είδη κατανάλωσης, ποια πιστεύετε ότι</a:t>
            </a:r>
            <a:r>
              <a:rPr lang="en-US" sz="2000" b="1" dirty="0">
                <a:solidFill>
                  <a:schemeClr val="bg1"/>
                </a:solidFill>
              </a:rPr>
              <a:t> </a:t>
            </a:r>
            <a:r>
              <a:rPr lang="el-GR" sz="2000" b="1" dirty="0">
                <a:solidFill>
                  <a:schemeClr val="bg1"/>
                </a:solidFill>
              </a:rPr>
              <a:t> είναι η βασική αιτία;</a:t>
            </a:r>
            <a:r>
              <a:rPr lang="en-US" sz="2000" b="1" dirty="0">
                <a:solidFill>
                  <a:schemeClr val="bg1"/>
                </a:solidFill>
              </a:rPr>
              <a:t/>
            </a:r>
            <a:br>
              <a:rPr lang="en-US" sz="2000" b="1" dirty="0">
                <a:solidFill>
                  <a:schemeClr val="bg1"/>
                </a:solidFill>
              </a:rPr>
            </a:br>
            <a:endParaRPr lang="el-GR" sz="1900" b="1" dirty="0">
              <a:solidFill>
                <a:schemeClr val="bg1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126734169"/>
              </p:ext>
            </p:extLst>
          </p:nvPr>
        </p:nvGraphicFramePr>
        <p:xfrm>
          <a:off x="541338" y="1423988"/>
          <a:ext cx="9744075" cy="5829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D45A5B8C-FAE0-4B72-9958-709D9A0E795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384648"/>
            <a:ext cx="2280213" cy="590037"/>
          </a:xfrm>
          <a:prstGeom prst="rect">
            <a:avLst/>
          </a:prstGeom>
        </p:spPr>
      </p:pic>
      <p:pic>
        <p:nvPicPr>
          <p:cNvPr id="4" name="Picture 6">
            <a:extLst>
              <a:ext uri="{FF2B5EF4-FFF2-40B4-BE49-F238E27FC236}">
                <a16:creationId xmlns="" xmlns:a16="http://schemas.microsoft.com/office/drawing/2014/main" id="{D8751D52-E562-FD6F-93C7-B748A1C1578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1311177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1338608"/>
          </a:xfrm>
          <a:solidFill>
            <a:schemeClr val="tx2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l-GR" sz="2000" b="1" dirty="0">
                <a:solidFill>
                  <a:schemeClr val="bg1"/>
                </a:solidFill>
              </a:rPr>
              <a:t>Για τις όποιες αυξήσεις, ανατιμήσεις στην</a:t>
            </a:r>
            <a:r>
              <a:rPr lang="en-US" sz="2000" b="1" dirty="0">
                <a:solidFill>
                  <a:schemeClr val="bg1"/>
                </a:solidFill>
              </a:rPr>
              <a:t> </a:t>
            </a:r>
            <a:r>
              <a:rPr lang="el-GR" sz="2000" b="1" dirty="0">
                <a:solidFill>
                  <a:schemeClr val="bg1"/>
                </a:solidFill>
              </a:rPr>
              <a:t> ενέργεια και στα είδη κατανάλωσης, ποια πιστεύετε ότι</a:t>
            </a:r>
            <a:r>
              <a:rPr lang="en-US" sz="2000" b="1" dirty="0">
                <a:solidFill>
                  <a:schemeClr val="bg1"/>
                </a:solidFill>
              </a:rPr>
              <a:t> </a:t>
            </a:r>
            <a:r>
              <a:rPr lang="el-GR" sz="2000" b="1" dirty="0">
                <a:solidFill>
                  <a:schemeClr val="bg1"/>
                </a:solidFill>
              </a:rPr>
              <a:t> είναι η βασική αιτία;</a:t>
            </a:r>
            <a:br>
              <a:rPr lang="el-GR" sz="2000" b="1" dirty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(</a:t>
            </a:r>
            <a:r>
              <a:rPr lang="el-GR" sz="2000" b="1" dirty="0">
                <a:solidFill>
                  <a:schemeClr val="bg1"/>
                </a:solidFill>
              </a:rPr>
              <a:t>Ψηφοφόροι 2019)</a:t>
            </a:r>
            <a:r>
              <a:rPr lang="en-US" sz="2000" b="1" dirty="0">
                <a:solidFill>
                  <a:schemeClr val="bg1"/>
                </a:solidFill>
              </a:rPr>
              <a:t/>
            </a:r>
            <a:br>
              <a:rPr lang="en-US" sz="2000" b="1" dirty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/>
            </a:r>
            <a:br>
              <a:rPr lang="en-US" sz="2000" b="1" dirty="0">
                <a:solidFill>
                  <a:schemeClr val="bg1"/>
                </a:solidFill>
              </a:rPr>
            </a:br>
            <a:endParaRPr lang="el-GR" sz="19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089614597"/>
              </p:ext>
            </p:extLst>
          </p:nvPr>
        </p:nvGraphicFramePr>
        <p:xfrm>
          <a:off x="947340" y="1770927"/>
          <a:ext cx="9338072" cy="5482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3" name="Γραφικό 5">
            <a:extLst>
              <a:ext uri="{FF2B5EF4-FFF2-40B4-BE49-F238E27FC236}">
                <a16:creationId xmlns="" xmlns:a16="http://schemas.microsoft.com/office/drawing/2014/main" id="{7ADC188D-2695-8CDD-9921-C3E97ECB9C3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7793" y="2609315"/>
            <a:ext cx="773188" cy="513441"/>
          </a:xfrm>
          <a:prstGeom prst="rect">
            <a:avLst/>
          </a:prstGeom>
        </p:spPr>
      </p:pic>
      <p:pic>
        <p:nvPicPr>
          <p:cNvPr id="5" name="Εικόνα 4">
            <a:extLst>
              <a:ext uri="{FF2B5EF4-FFF2-40B4-BE49-F238E27FC236}">
                <a16:creationId xmlns="" xmlns:a16="http://schemas.microsoft.com/office/drawing/2014/main" id="{7FD04084-45AE-BC35-4C62-EEDE160A6E7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792" y="3402678"/>
            <a:ext cx="773188" cy="433918"/>
          </a:xfrm>
          <a:prstGeom prst="rect">
            <a:avLst/>
          </a:prstGeom>
        </p:spPr>
      </p:pic>
      <p:pic>
        <p:nvPicPr>
          <p:cNvPr id="6" name="Εικόνα 5" descr="Το νέο λογότυπο του ΠΑΣΟΚ- ΚΙΝΑΛ: Επέστρεψε ο πράσινος ήλιος">
            <a:extLst>
              <a:ext uri="{FF2B5EF4-FFF2-40B4-BE49-F238E27FC236}">
                <a16:creationId xmlns="" xmlns:a16="http://schemas.microsoft.com/office/drawing/2014/main" id="{8EEFE3EF-0402-7E39-1DC6-93009E5A55E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792" y="4158743"/>
            <a:ext cx="773188" cy="452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 descr="KKE | Κομμουνιστικό Κόμμα Ελλάδας">
            <a:extLst>
              <a:ext uri="{FF2B5EF4-FFF2-40B4-BE49-F238E27FC236}">
                <a16:creationId xmlns="" xmlns:a16="http://schemas.microsoft.com/office/drawing/2014/main" id="{A78D2771-DEB8-9224-4016-603ABC5DDE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45" y="4960277"/>
            <a:ext cx="834447" cy="51344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Κεντρική - Ελληνική Λύση">
            <a:extLst>
              <a:ext uri="{FF2B5EF4-FFF2-40B4-BE49-F238E27FC236}">
                <a16:creationId xmlns="" xmlns:a16="http://schemas.microsoft.com/office/drawing/2014/main" id="{620C5007-24D7-4F1F-3372-8DCD91760A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815" y="5665500"/>
            <a:ext cx="853142" cy="54751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Εικόνα 8">
            <a:extLst>
              <a:ext uri="{FF2B5EF4-FFF2-40B4-BE49-F238E27FC236}">
                <a16:creationId xmlns="" xmlns:a16="http://schemas.microsoft.com/office/drawing/2014/main" id="{4E891379-8F46-5D68-01E6-3C7A515F48F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745" y="6536445"/>
            <a:ext cx="853142" cy="420053"/>
          </a:xfrm>
          <a:prstGeom prst="rect">
            <a:avLst/>
          </a:prstGeom>
        </p:spPr>
      </p:pic>
      <p:pic>
        <p:nvPicPr>
          <p:cNvPr id="10" name="Εικόνα 9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BFE8453E-9C79-E127-52A1-4170A88A3C06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384648"/>
            <a:ext cx="2280213" cy="590037"/>
          </a:xfrm>
          <a:prstGeom prst="rect">
            <a:avLst/>
          </a:prstGeom>
        </p:spPr>
      </p:pic>
      <p:pic>
        <p:nvPicPr>
          <p:cNvPr id="11" name="Picture 6">
            <a:extLst>
              <a:ext uri="{FF2B5EF4-FFF2-40B4-BE49-F238E27FC236}">
                <a16:creationId xmlns="" xmlns:a16="http://schemas.microsoft.com/office/drawing/2014/main" id="{C3210229-BADB-50B7-41EB-B67DD4DDA61B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021343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8"/>
            <a:ext cx="9338072" cy="783023"/>
          </a:xfrm>
          <a:solidFill>
            <a:schemeClr val="tx2">
              <a:lumMod val="50000"/>
            </a:schemeClr>
          </a:solidFill>
        </p:spPr>
        <p:txBody>
          <a:bodyPr>
            <a:normAutofit fontScale="90000"/>
          </a:bodyPr>
          <a:lstStyle/>
          <a:p>
            <a:pPr algn="l"/>
            <a:r>
              <a:rPr lang="el-GR" sz="2000" b="1" dirty="0">
                <a:solidFill>
                  <a:schemeClr val="bg1"/>
                </a:solidFill>
              </a:rPr>
              <a:t>Για τις όποιες αυξήσεις, ανατιμήσεις στην</a:t>
            </a:r>
            <a:r>
              <a:rPr lang="en-US" sz="2000" b="1" dirty="0">
                <a:solidFill>
                  <a:schemeClr val="bg1"/>
                </a:solidFill>
              </a:rPr>
              <a:t> </a:t>
            </a:r>
            <a:r>
              <a:rPr lang="el-GR" sz="2000" b="1" dirty="0">
                <a:solidFill>
                  <a:schemeClr val="bg1"/>
                </a:solidFill>
              </a:rPr>
              <a:t> ενέργεια και στα είδη κατανάλωσης, ποια πιστεύετε ότι</a:t>
            </a:r>
            <a:r>
              <a:rPr lang="en-US" sz="2000" b="1" dirty="0">
                <a:solidFill>
                  <a:schemeClr val="bg1"/>
                </a:solidFill>
              </a:rPr>
              <a:t> </a:t>
            </a:r>
            <a:r>
              <a:rPr lang="el-GR" sz="2000" b="1" dirty="0">
                <a:solidFill>
                  <a:schemeClr val="bg1"/>
                </a:solidFill>
              </a:rPr>
              <a:t> είναι η βασική αιτία;</a:t>
            </a:r>
            <a:r>
              <a:rPr lang="en-US" sz="2000" b="1" dirty="0">
                <a:solidFill>
                  <a:schemeClr val="bg1"/>
                </a:solidFill>
              </a:rPr>
              <a:t/>
            </a:r>
            <a:br>
              <a:rPr lang="en-US" sz="2000" b="1" dirty="0">
                <a:solidFill>
                  <a:schemeClr val="bg1"/>
                </a:solidFill>
              </a:rPr>
            </a:br>
            <a:endParaRPr lang="el-GR" sz="19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184262467"/>
              </p:ext>
            </p:extLst>
          </p:nvPr>
        </p:nvGraphicFramePr>
        <p:xfrm>
          <a:off x="541338" y="1412112"/>
          <a:ext cx="9744075" cy="5841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Εικόνα 2" descr="Εικόνα που περιέχει κείμενο, clipart&#10;&#10;Περιγραφή που δημιουργήθηκε αυτόματα">
            <a:extLst>
              <a:ext uri="{FF2B5EF4-FFF2-40B4-BE49-F238E27FC236}">
                <a16:creationId xmlns="" xmlns:a16="http://schemas.microsoft.com/office/drawing/2014/main" id="{3BE7FF7D-9511-91EF-C110-A52D53CA8FF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324" y="7384648"/>
            <a:ext cx="2280213" cy="590037"/>
          </a:xfrm>
          <a:prstGeom prst="rect">
            <a:avLst/>
          </a:prstGeom>
        </p:spPr>
      </p:pic>
      <p:pic>
        <p:nvPicPr>
          <p:cNvPr id="5" name="Picture 6">
            <a:extLst>
              <a:ext uri="{FF2B5EF4-FFF2-40B4-BE49-F238E27FC236}">
                <a16:creationId xmlns="" xmlns:a16="http://schemas.microsoft.com/office/drawing/2014/main" id="{47F13548-1425-215C-32BF-0603A58F0E6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811914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Θέμα του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Θέμα του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Θέμα του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2142</TotalTime>
  <Words>1135</Words>
  <Application>Microsoft Office PowerPoint</Application>
  <PresentationFormat>B4 (ISO) (250x353 χιλ.)</PresentationFormat>
  <Paragraphs>180</Paragraphs>
  <Slides>62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4</vt:i4>
      </vt:variant>
      <vt:variant>
        <vt:lpstr>Τίτλοι διαφανειών</vt:lpstr>
      </vt:variant>
      <vt:variant>
        <vt:i4>62</vt:i4>
      </vt:variant>
    </vt:vector>
  </HeadingPairs>
  <TitlesOfParts>
    <vt:vector size="66" baseType="lpstr">
      <vt:lpstr>Office Theme</vt:lpstr>
      <vt:lpstr>1_Office Theme</vt:lpstr>
      <vt:lpstr>3_Office Theme</vt:lpstr>
      <vt:lpstr>2_Office Theme</vt:lpstr>
      <vt:lpstr>  Ιανουάριος    2023</vt:lpstr>
      <vt:lpstr>Ταυτότητα Έρευνας</vt:lpstr>
      <vt:lpstr>Πόσο αισιόδοξος για την πορεία της χώρας και την ζωή σας αισθάνεστε για το 2023; </vt:lpstr>
      <vt:lpstr>Πόσο αισιόδοξος για την πορεία της χώρας και την ζωή σας αισθάνεστε για το 2023; (Ψηφοφόροι 2019) </vt:lpstr>
      <vt:lpstr>Πόσο αισιόδοξος για την πορεία της χώρας και την ζωή σας αισθάνεστε για το 2023; </vt:lpstr>
      <vt:lpstr>Ποιο πρόβλημα θεωρείτε πιο σοβαρό για την χώρα, σας ανησυχεί περισσότερο; </vt:lpstr>
      <vt:lpstr>Για τις όποιες αυξήσεις, ανατιμήσεις στην  ενέργεια και στα είδη κατανάλωσης, ποια πιστεύετε ότι  είναι η βασική αιτία; </vt:lpstr>
      <vt:lpstr>Για τις όποιες αυξήσεις, ανατιμήσεις στην  ενέργεια και στα είδη κατανάλωσης, ποια πιστεύετε ότι  είναι η βασική αιτία; (Ψηφοφόροι 2019)  </vt:lpstr>
      <vt:lpstr>Για τις όποιες αυξήσεις, ανατιμήσεις στην  ενέργεια και στα είδη κατανάλωσης, ποια πιστεύετε ότι  είναι η βασική αιτία; </vt:lpstr>
      <vt:lpstr>Πως κρίνετε την πρωτοβουλία για το καλάθι του νοικοκυριού;</vt:lpstr>
      <vt:lpstr>Πως κρίνετε την πρωτοβουλία για το καλάθι του νοικοκυριού; (Ψηφοφόροι 2019)</vt:lpstr>
      <vt:lpstr>Πως κρίνετε την πρωτοβουλία για το καλάθι του νοικοκυριού;</vt:lpstr>
      <vt:lpstr>Πως κρίνετε το νέο επίδομα στα νοικοκυριά για την αγορά τροφίμων που θα υλοποιηθεί;</vt:lpstr>
      <vt:lpstr>Πως κρίνετε το νέο επίδομα στα νοικοκυριά για την αγορά τροφίμων που θα υλοποιηθεί; (Ψηφοφόροι 2019)</vt:lpstr>
      <vt:lpstr>Πως κρίνετε το νέο επίδομα στα νοικοκυριά για την αγορά τροφίμων που θα υλοποιηθεί;</vt:lpstr>
      <vt:lpstr>Θεωρείτε ότι το νέο επίδομα για τα τρόφιμα είναι... </vt:lpstr>
      <vt:lpstr>Θεωρείτε ότι το νέο επίδομα για τα τρόφιμα είναι... (Ψηφοφόροι 2019) </vt:lpstr>
      <vt:lpstr>Θεωρείτε ότι το νέο επίδομα για τα τρόφιμα είναι... </vt:lpstr>
      <vt:lpstr>Πως αξιολογείτε τα μέτρα που έχει πάρει συνολικά η Κυβέρνηση όλους τους τελευταίους μήνες για την αντιμετώπιση συνολικά της ακρίβειας και την στήριξη των νοικοκυριών νοικοκυριών </vt:lpstr>
      <vt:lpstr>Πως αξιολογείτε τα μέτρα που έχει πάρει συνολικά η Κυβέρνηση όλους τους τελευταίους μήνες για την αντιμετώπιση συνολικά της ακρίβειας και την στήριξη των νοικοκυριών νοικοκυριών  (Ψηφοφόροι 2019)</vt:lpstr>
      <vt:lpstr>Πως αξιολογείτε τα μέτρα που έχει πάρει συνολικά η Κυβέρνηση όλους τους τελευταίους μήνες για την αντιμετώπιση συνολικά της ακρίβειας και την στήριξη των νοικοκυριών νοικοκυριών </vt:lpstr>
      <vt:lpstr>Εσείς προσωπικά πόσο επηρεάζεστε  από τις αυξήσεις των τιμών </vt:lpstr>
      <vt:lpstr>Εσείς προσωπικά πόσο επηρεάζεστε  από τις αυξήσεις των τιμών (Ψηφοφόροι 2019) </vt:lpstr>
      <vt:lpstr>Εσείς προσωπικά πόσο επηρεάζεστε  από τις αυξήσεις των τιμών </vt:lpstr>
      <vt:lpstr>Θεωρείτε ότι αν είχαμε Κυβέρνηση ΣΥΡΙΖΑ θα αντιμετώπιζε καλύτερα την ενεργειακή οικονομική κρίση, το κύμα ανατιμήσεων; </vt:lpstr>
      <vt:lpstr>Θεωρείτε ότι αν είχαμε Κυβέρνηση ΣΥΡΙΖΑ θα αντιμετώπιζε καλύτερα την ενεργειακή οικονομική κρίση, το κύμα ανατιμήσεων; (Ψηφοφόροι 2019) </vt:lpstr>
      <vt:lpstr>Θεωρείτε ότι αν είχαμε Κυβέρνηση ΣΥΡΙΖΑ θα αντιμετώπιζε καλύτερα την ενεργειακή οικονομική κρίση, το κύμα ανατιμήσεων; </vt:lpstr>
      <vt:lpstr>Ποιος πιστεύετε  ότι πλήττεται περισσότερο από την υπόθεση Καϊλή;</vt:lpstr>
      <vt:lpstr>Ποιος πιστεύετε  ότι πλήττεται περισσότερο από την υπόθεση Καϊλή; (Ψηφοφόροι 2019)</vt:lpstr>
      <vt:lpstr>Ποιος πιστεύετε  ότι πλήττεται περισσότερο από την υπόθεση Καϊλή;</vt:lpstr>
      <vt:lpstr>Θεωρείτε ότι ο χειρισμός του θέματος της Εύας Καϊλή από το ΠΑΣΟΚ ήταν ο ορθός ή όχι (την διέγραψε θεωρώντας ότι ήταν «δούρειος ίππος » της Ν.Δ. στο ΠΑΣΟΚ).</vt:lpstr>
      <vt:lpstr>Θεωρείτε ότι ο χειρισμός του θέματος της Εύας Καϊλή από το ΠΑΣΟΚ ήταν ο ορθός ή όχι (την διέγραψε θεωρώντας ότι ήταν «δούρειος ίππος » της Ν.Δ. στο ΠΑΣΟΚ) (Ψηφοφόροι 2019)</vt:lpstr>
      <vt:lpstr>Θεωρείτε ότι ο χειρισμός του θέματος της Εύας Καϊλή από το ΠΑΣΟΚ ήταν ο ορθός ή όχι (την διέγραψε θεωρώντας ότι ήταν «δούρειος ίππος » της Ν.Δ. στο ΠΑΣΟΚ)</vt:lpstr>
      <vt:lpstr>Πιστεύετε ότι έχει χειριστεί σωστά το θέμα των υποκλοπών... </vt:lpstr>
      <vt:lpstr>Πόσο ικανοποιημένος/η είστε από το συνολικό έργο της Κυβέρνησης μέχρι σήμερα;  </vt:lpstr>
      <vt:lpstr>Πόσο ικανοποιημένος/η είστε από το συνολικό έργο της Κυβέρνησης μέχρι σήμερα;  (Ψηφοφόροι 2019) </vt:lpstr>
      <vt:lpstr>Πόσο ικανοποιημένος/η είστε από το συνολικό έργο της Κυβέρνησης μέχρι σήμερα;  </vt:lpstr>
      <vt:lpstr>Πόσο ικανοποιημένος/η είστε από την αντιπολιτευτική πολιτική του ΣΥΡΙΖΑ μέχρι σήμερα; </vt:lpstr>
      <vt:lpstr>Πόσο ικανοποιημένος/η είστε από την αντιπολιτευτική πολιτική του ΣΥΡΙΖΑ μέχρι σήμερα; (Ψηφοφόροι 2019) </vt:lpstr>
      <vt:lpstr>Πόσο ικανοποιημένος/η είστε από την αντιπολιτευτική πολιτική του ΣΥΡΙΖΑ μέχρι σήμερα; </vt:lpstr>
      <vt:lpstr>Πόσο ικανοποιημένος είστε από την συνολική παρουσία και το έργο του Πρωθυπουργού Κυριάκου Μητσοτάκη; </vt:lpstr>
      <vt:lpstr>Πόσο ικανοποιημένος είστε από την συνολική παρουσία και το έργο του Πρωθυπουργού Κυριάκου Μητσοτάκη; (Ψηφοφόροι 2019) </vt:lpstr>
      <vt:lpstr>Πόσο ικανοποιημένος είστε από την συνολική παρουσία και το έργο του Πρωθυπουργού Κυριάκου Μητσοτάκη; </vt:lpstr>
      <vt:lpstr>Ποια η άποψή σας για τους Πολιτικούς αρχηγούς;</vt:lpstr>
      <vt:lpstr>Μεταξύ Μητσοτάκη - Τσίπρα ποιος πιστεύετε ότι...</vt:lpstr>
      <vt:lpstr>Ανάμεσα στον Κυριάκο Μητσοτάκη και τον Αλέξη Τσίπρα ποιον θεωρείτε καταλληλότερο για Πρωθυπουργό;</vt:lpstr>
      <vt:lpstr>Ανάμεσα στον Κυριάκο Μητσοτάκη και τον Αλέξη Τσίπρα ποιον θεωρείτε καταλληλότερο για Πρωθυπουργό; (Ψηφοφόροι 2019) </vt:lpstr>
      <vt:lpstr>Ανάμεσα στον Κυριάκο Μητσοτάκη και τον Αλέξη Τσίπρα ποιον θεωρείτε καταλληλότερο για Πρωθυπουργό;</vt:lpstr>
      <vt:lpstr>Τι Κυβέρνηση προτιμάτε να προκύψει από τις ερχόμενες βουλευτικές εκλογές; </vt:lpstr>
      <vt:lpstr>Τι Κυβέρνηση προτιμάτε να προκύψει από τις ερχόμενες βουλευτικές εκλογές;  (Ψηφοφόροι 2019) </vt:lpstr>
      <vt:lpstr>Τι Κυβέρνηση προτιμάτε να προκύψει από τις ερχόμενες βουλευτικές εκλογές; </vt:lpstr>
      <vt:lpstr>Ποιο κόμμα θα ψηφίσετε σίγουρα, ίσως το ψηφίσετε ή δεν θα το ψηφίζατε ποτέ;</vt:lpstr>
      <vt:lpstr>Ανεξάρτητα από ποιο κόμμα σκοπεύετε να ψηφίσετε ποιο κόμμα πιστεύετε ότι θα νικήσει στις ερχόμενες εκλογές ; </vt:lpstr>
      <vt:lpstr>Ανεξάρτητα από ποιο κόμμα σκοπεύετε να ψηφίσετε ποιο κόμμα πιστεύετε ότι θα νικήσει στις ερχόμενες εκλογές ; (Ψηφοφόροι 2019)  </vt:lpstr>
      <vt:lpstr>Ανεξάρτητα από ποιο κόμμα σκοπεύετε να ψηφίσετε ποιο κόμμα πιστεύετε ότι θα νικήσει στις ερχόμενες εκλογές ; </vt:lpstr>
      <vt:lpstr>Στις ερχόμενες Βουλευτικές εκλογές που θα πραγματοποιηθούν με απλή αναλογική, ποιο κόμμα θα ψηφίζατε;</vt:lpstr>
      <vt:lpstr>Στις ερχόμενες Βουλευτικές εκλογές που θα πραγματοποιηθούν με απλή αναλογική, ποιο κόμμα θα ψηφίζατε; </vt:lpstr>
      <vt:lpstr>Στις ερχόμενες Βουλευτικές εκλογές που θα πραγματοποιηθούν με απλή αναλογική, ποιο κόμμα θα ψηφίζατε; Επι των εγκύρων</vt:lpstr>
      <vt:lpstr>Κομματική προέλευση αναποφάσιστων με βάση την ψήφο τους το 2019</vt:lpstr>
      <vt:lpstr>Αν από τις εκλογές δεν προκύψει δυνατότητα σχηματισμού Κυβέρνησης και πάμε σε δεύτερες εκλογές, ποιο κόμμα είναι πιο πιθανό να ψηφίζατε;</vt:lpstr>
      <vt:lpstr>Αν από τις εκλογές δεν προκύψει δυνατότητα σχηματισμού Κυβέρνησης και πάμε σε δεύτερες εκλογές, ποιο κόμμα είναι πιο πιθανό να ψηφίζατε; Επι των εγκύρων</vt:lpstr>
      <vt:lpstr>ΤΕΛΟΣ ΠΑΡΟΥΣΙΑΣΗΣ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ΤΙΤΛΟΣ</dc:title>
  <dc:creator>Λογαριασμός Microsoft</dc:creator>
  <cp:lastModifiedBy>nickbac</cp:lastModifiedBy>
  <cp:revision>336</cp:revision>
  <dcterms:created xsi:type="dcterms:W3CDTF">2021-02-20T11:15:26Z</dcterms:created>
  <dcterms:modified xsi:type="dcterms:W3CDTF">2023-01-17T08:14:57Z</dcterms:modified>
</cp:coreProperties>
</file>