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sldIdLst>
    <p:sldId id="256" r:id="rId2"/>
    <p:sldId id="429" r:id="rId3"/>
    <p:sldId id="430" r:id="rId4"/>
    <p:sldId id="433" r:id="rId5"/>
    <p:sldId id="434" r:id="rId6"/>
    <p:sldId id="435" r:id="rId7"/>
    <p:sldId id="436" r:id="rId8"/>
    <p:sldId id="440" r:id="rId9"/>
    <p:sldId id="442" r:id="rId10"/>
    <p:sldId id="446" r:id="rId11"/>
    <p:sldId id="443" r:id="rId12"/>
    <p:sldId id="445" r:id="rId13"/>
    <p:sldId id="444" r:id="rId14"/>
    <p:sldId id="448" r:id="rId15"/>
    <p:sldId id="450" r:id="rId16"/>
    <p:sldId id="451" r:id="rId17"/>
    <p:sldId id="452" r:id="rId18"/>
    <p:sldId id="453" r:id="rId19"/>
    <p:sldId id="454" r:id="rId20"/>
    <p:sldId id="456" r:id="rId21"/>
    <p:sldId id="457" r:id="rId22"/>
    <p:sldId id="458" r:id="rId23"/>
    <p:sldId id="461" r:id="rId24"/>
    <p:sldId id="465" r:id="rId25"/>
    <p:sldId id="431" r:id="rId26"/>
    <p:sldId id="438" r:id="rId27"/>
    <p:sldId id="439" r:id="rId28"/>
    <p:sldId id="447" r:id="rId29"/>
    <p:sldId id="455" r:id="rId30"/>
    <p:sldId id="459" r:id="rId31"/>
    <p:sldId id="460" r:id="rId32"/>
    <p:sldId id="464" r:id="rId33"/>
    <p:sldId id="466" r:id="rId34"/>
    <p:sldId id="467" r:id="rId35"/>
    <p:sldId id="468" r:id="rId36"/>
    <p:sldId id="469" r:id="rId37"/>
  </p:sldIdLst>
  <p:sldSz cx="12192000" cy="6858000"/>
  <p:notesSz cx="6648450" cy="9850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75BAB823-4545-444B-832D-EFBE26D1CEA6}">
          <p14:sldIdLst>
            <p14:sldId id="256"/>
          </p14:sldIdLst>
        </p14:section>
        <p14:section name="Σϋντομα βιογραφικά εν δυνάμει υποψήφιων βουλευτών" id="{F5185B29-4644-46D0-8EFD-62086D9C9EA1}">
          <p14:sldIdLst>
            <p14:sldId id="429"/>
            <p14:sldId id="430"/>
            <p14:sldId id="433"/>
            <p14:sldId id="434"/>
            <p14:sldId id="435"/>
            <p14:sldId id="436"/>
            <p14:sldId id="440"/>
            <p14:sldId id="442"/>
            <p14:sldId id="446"/>
            <p14:sldId id="443"/>
            <p14:sldId id="445"/>
            <p14:sldId id="444"/>
            <p14:sldId id="448"/>
            <p14:sldId id="450"/>
            <p14:sldId id="451"/>
            <p14:sldId id="452"/>
            <p14:sldId id="453"/>
            <p14:sldId id="454"/>
            <p14:sldId id="456"/>
            <p14:sldId id="457"/>
            <p14:sldId id="458"/>
            <p14:sldId id="461"/>
            <p14:sldId id="465"/>
          </p14:sldIdLst>
        </p14:section>
        <p14:section name="Πολιτικά Στελέχη" id="{1961AE23-CDC6-43C7-8761-998E90D8F574}">
          <p14:sldIdLst>
            <p14:sldId id="431"/>
            <p14:sldId id="438"/>
            <p14:sldId id="439"/>
            <p14:sldId id="447"/>
            <p14:sldId id="455"/>
            <p14:sldId id="459"/>
            <p14:sldId id="460"/>
            <p14:sldId id="464"/>
            <p14:sldId id="466"/>
            <p14:sldId id="467"/>
            <p14:sldId id="468"/>
            <p14:sldId id="469"/>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52F61"/>
    <a:srgbClr val="C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54" autoAdjust="0"/>
    <p:restoredTop sz="95915"/>
  </p:normalViewPr>
  <p:slideViewPr>
    <p:cSldViewPr snapToGrid="0">
      <p:cViewPr varScale="1">
        <p:scale>
          <a:sx n="22" d="100"/>
          <a:sy n="22" d="100"/>
        </p:scale>
        <p:origin x="-510" y="-9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33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0995" cy="494233"/>
          </a:xfrm>
          <a:prstGeom prst="rect">
            <a:avLst/>
          </a:prstGeom>
        </p:spPr>
        <p:txBody>
          <a:bodyPr vert="horz" lIns="90526" tIns="45263" rIns="90526" bIns="45263" rtlCol="0"/>
          <a:lstStyle>
            <a:lvl1pPr algn="l">
              <a:defRPr sz="1200"/>
            </a:lvl1pPr>
          </a:lstStyle>
          <a:p>
            <a:endParaRPr lang="el-GR"/>
          </a:p>
        </p:txBody>
      </p:sp>
      <p:sp>
        <p:nvSpPr>
          <p:cNvPr id="3" name="Date Placeholder 2"/>
          <p:cNvSpPr>
            <a:spLocks noGrp="1"/>
          </p:cNvSpPr>
          <p:nvPr>
            <p:ph type="dt" idx="1"/>
          </p:nvPr>
        </p:nvSpPr>
        <p:spPr>
          <a:xfrm>
            <a:off x="3765918" y="0"/>
            <a:ext cx="2880995" cy="494233"/>
          </a:xfrm>
          <a:prstGeom prst="rect">
            <a:avLst/>
          </a:prstGeom>
        </p:spPr>
        <p:txBody>
          <a:bodyPr vert="horz" lIns="90526" tIns="45263" rIns="90526" bIns="45263" rtlCol="0"/>
          <a:lstStyle>
            <a:lvl1pPr algn="r">
              <a:defRPr sz="1200"/>
            </a:lvl1pPr>
          </a:lstStyle>
          <a:p>
            <a:fld id="{467B2EB9-1CBD-4225-99E8-E5E3F0952D51}" type="datetimeFigureOut">
              <a:rPr lang="el-GR" smtClean="0"/>
              <a:pPr/>
              <a:t>24/10/2017</a:t>
            </a:fld>
            <a:endParaRPr lang="el-GR"/>
          </a:p>
        </p:txBody>
      </p:sp>
      <p:sp>
        <p:nvSpPr>
          <p:cNvPr id="4" name="Slide Image Placeholder 3"/>
          <p:cNvSpPr>
            <a:spLocks noGrp="1" noRot="1" noChangeAspect="1"/>
          </p:cNvSpPr>
          <p:nvPr>
            <p:ph type="sldImg" idx="2"/>
          </p:nvPr>
        </p:nvSpPr>
        <p:spPr>
          <a:xfrm>
            <a:off x="366713" y="1230313"/>
            <a:ext cx="5915025" cy="3327400"/>
          </a:xfrm>
          <a:prstGeom prst="rect">
            <a:avLst/>
          </a:prstGeom>
          <a:noFill/>
          <a:ln w="12700">
            <a:solidFill>
              <a:prstClr val="black"/>
            </a:solidFill>
          </a:ln>
        </p:spPr>
        <p:txBody>
          <a:bodyPr vert="horz" lIns="90526" tIns="45263" rIns="90526" bIns="45263" rtlCol="0" anchor="ctr"/>
          <a:lstStyle/>
          <a:p>
            <a:endParaRPr lang="el-GR"/>
          </a:p>
        </p:txBody>
      </p:sp>
      <p:sp>
        <p:nvSpPr>
          <p:cNvPr id="5" name="Notes Placeholder 4"/>
          <p:cNvSpPr>
            <a:spLocks noGrp="1"/>
          </p:cNvSpPr>
          <p:nvPr>
            <p:ph type="body" sz="quarter" idx="3"/>
          </p:nvPr>
        </p:nvSpPr>
        <p:spPr>
          <a:xfrm>
            <a:off x="664845" y="4740524"/>
            <a:ext cx="5318760" cy="3878610"/>
          </a:xfrm>
          <a:prstGeom prst="rect">
            <a:avLst/>
          </a:prstGeom>
        </p:spPr>
        <p:txBody>
          <a:bodyPr vert="horz" lIns="90526" tIns="45263" rIns="90526" bIns="4526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9356207"/>
            <a:ext cx="2880995" cy="494231"/>
          </a:xfrm>
          <a:prstGeom prst="rect">
            <a:avLst/>
          </a:prstGeom>
        </p:spPr>
        <p:txBody>
          <a:bodyPr vert="horz" lIns="90526" tIns="45263" rIns="90526" bIns="45263" rtlCol="0" anchor="b"/>
          <a:lstStyle>
            <a:lvl1pPr algn="l">
              <a:defRPr sz="1200"/>
            </a:lvl1pPr>
          </a:lstStyle>
          <a:p>
            <a:endParaRPr lang="el-GR"/>
          </a:p>
        </p:txBody>
      </p:sp>
      <p:sp>
        <p:nvSpPr>
          <p:cNvPr id="7" name="Slide Number Placeholder 6"/>
          <p:cNvSpPr>
            <a:spLocks noGrp="1"/>
          </p:cNvSpPr>
          <p:nvPr>
            <p:ph type="sldNum" sz="quarter" idx="5"/>
          </p:nvPr>
        </p:nvSpPr>
        <p:spPr>
          <a:xfrm>
            <a:off x="3765918" y="9356207"/>
            <a:ext cx="2880995" cy="494231"/>
          </a:xfrm>
          <a:prstGeom prst="rect">
            <a:avLst/>
          </a:prstGeom>
        </p:spPr>
        <p:txBody>
          <a:bodyPr vert="horz" lIns="90526" tIns="45263" rIns="90526" bIns="45263" rtlCol="0" anchor="b"/>
          <a:lstStyle>
            <a:lvl1pPr algn="r">
              <a:defRPr sz="1200"/>
            </a:lvl1pPr>
          </a:lstStyle>
          <a:p>
            <a:fld id="{240615A6-B625-4D04-A389-A8F55A2FB670}" type="slidenum">
              <a:rPr lang="el-GR" smtClean="0"/>
              <a:pPr/>
              <a:t>‹#›</a:t>
            </a:fld>
            <a:endParaRPr lang="el-GR"/>
          </a:p>
        </p:txBody>
      </p:sp>
    </p:spTree>
    <p:extLst>
      <p:ext uri="{BB962C8B-B14F-4D97-AF65-F5344CB8AC3E}">
        <p14:creationId xmlns:p14="http://schemas.microsoft.com/office/powerpoint/2010/main" xmlns="" val="423095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FEA1E4-8369-49FD-AF2B-5520868B9B7A}"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D3BBF9B7-0666-47F1-AF0E-8BD329A3E26D}" type="datetime1">
              <a:rPr lang="en-US" smtClean="0"/>
              <a:pPr/>
              <a:t>10/24/2017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F5CC4-99E5-4B30-9C30-B6AC391D05F1}"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3FED35-44C3-4C78-AB2C-DD36B5E45378}"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A579FE-6467-4416-972C-10D81A1FD504}"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085249-A44B-4A13-B1DD-FF438D747407}"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A9AC94-23A2-433A-921A-EE5C0A0D2B1F}"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1E442F-A07C-40CA-8728-59D82EDD10E8}"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670AEA-BB90-45D3-B603-5E88D50F65D8}"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9C287E-87B0-4ADD-9F55-861C9D68866C}"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C951F3-6E8A-4DF4-87BB-AA417287959A}" type="datetime1">
              <a:rPr lang="en-US" smtClean="0"/>
              <a:pPr/>
              <a:t>10/24/2017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745D36-ED16-4159-AAE6-A6100943D7EF}" type="datetime1">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8A4504-D344-4BB1-B382-89C5305952BA}" type="datetime1">
              <a:rPr lang="en-US" smtClean="0"/>
              <a:pPr/>
              <a:t>10/24/2017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2B6AC0-334E-46C9-969D-82F6DF1EDC78}" type="datetime1">
              <a:rPr lang="en-US" smtClean="0"/>
              <a:pPr/>
              <a:t>10/24/2017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531DDB-CBD4-4A28-B85D-930DC9A42BFB}" type="datetime1">
              <a:rPr lang="en-US" smtClean="0"/>
              <a:pPr/>
              <a:t>10/24/2017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8624E-AA3F-4364-9199-179BCA983005}" type="datetime1">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3416C4-2B1A-4EDF-831B-39839655F458}" type="datetime1">
              <a:rPr lang="en-US" smtClean="0"/>
              <a:pPr/>
              <a:t>10/24/2017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224444" y="-9853"/>
            <a:ext cx="10788884" cy="619453"/>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97AD8512-96C1-4B02-9FBC-4B6175390C27}" type="datetime1">
              <a:rPr lang="en-US" smtClean="0"/>
              <a:pPr/>
              <a:t>10/24/2017</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1013328" y="6147261"/>
            <a:ext cx="1142245" cy="669925"/>
          </a:xfrm>
          <a:prstGeom prst="rect">
            <a:avLst/>
          </a:prstGeom>
        </p:spPr>
        <p:txBody>
          <a:bodyPr vert="horz" lIns="91440" tIns="45720" rIns="91440" bIns="45720" rtlCol="0" anchor="b"/>
          <a:lstStyle>
            <a:lvl1pPr algn="r">
              <a:defRPr sz="1200" b="0" i="1">
                <a:solidFill>
                  <a:schemeClr val="tx1"/>
                </a:solidFill>
                <a:effectLst/>
                <a:latin typeface="+mn-lt"/>
              </a:defRPr>
            </a:lvl1pPr>
          </a:lstStyle>
          <a:p>
            <a:fld id="{D57F1E4F-1CFF-5643-939E-217C01CDF56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ftr="0" dt="0"/>
  <p:txStyles>
    <p:titleStyle>
      <a:lvl1pPr algn="l" defTabSz="457200" rtl="0" eaLnBrk="1" latinLnBrk="0" hangingPunct="1">
        <a:spcBef>
          <a:spcPct val="0"/>
        </a:spcBef>
        <a:buNone/>
        <a:defRPr sz="2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1342515"/>
            <a:ext cx="6689178" cy="3412365"/>
          </a:xfrm>
        </p:spPr>
        <p:txBody>
          <a:bodyPr>
            <a:normAutofit/>
          </a:bodyPr>
          <a:lstStyle/>
          <a:p>
            <a:r>
              <a:rPr lang="el-GR" sz="3600" b="1" cap="none" dirty="0" smtClean="0">
                <a:latin typeface="Arial" panose="020B0604020202020204" pitchFamily="34" charset="0"/>
                <a:ea typeface="+mn-ea"/>
                <a:cs typeface="Arial" panose="020B0604020202020204" pitchFamily="34" charset="0"/>
              </a:rPr>
              <a:t>Μητρώο Πολιτικών Στελεχών</a:t>
            </a:r>
            <a:br>
              <a:rPr lang="el-GR" sz="3600" b="1" cap="none" dirty="0" smtClean="0">
                <a:latin typeface="Arial" panose="020B0604020202020204" pitchFamily="34" charset="0"/>
                <a:ea typeface="+mn-ea"/>
                <a:cs typeface="Arial" panose="020B0604020202020204" pitchFamily="34" charset="0"/>
              </a:rPr>
            </a:br>
            <a:r>
              <a:rPr lang="el-GR" sz="1800" b="1" cap="none" dirty="0" smtClean="0">
                <a:latin typeface="Arial" panose="020B0604020202020204" pitchFamily="34" charset="0"/>
                <a:ea typeface="+mn-ea"/>
                <a:cs typeface="Arial" panose="020B0604020202020204" pitchFamily="34" charset="0"/>
              </a:rPr>
              <a:t>Οκτώβριος 2017</a:t>
            </a:r>
            <a:r>
              <a:rPr lang="el-GR" sz="3600" b="1" cap="none" dirty="0" smtClean="0">
                <a:latin typeface="Arial" panose="020B0604020202020204" pitchFamily="34" charset="0"/>
                <a:ea typeface="+mn-ea"/>
                <a:cs typeface="Arial" panose="020B0604020202020204" pitchFamily="34" charset="0"/>
              </a:rPr>
              <a:t/>
            </a:r>
            <a:br>
              <a:rPr lang="el-GR" sz="3600" b="1" cap="none" dirty="0" smtClean="0">
                <a:latin typeface="Arial" panose="020B0604020202020204" pitchFamily="34" charset="0"/>
                <a:ea typeface="+mn-ea"/>
                <a:cs typeface="Arial" panose="020B0604020202020204" pitchFamily="34" charset="0"/>
              </a:rPr>
            </a:br>
            <a:r>
              <a:rPr lang="el-GR" sz="3600" b="1" cap="none" dirty="0" smtClean="0">
                <a:latin typeface="Arial" panose="020B0604020202020204" pitchFamily="34" charset="0"/>
                <a:ea typeface="+mn-ea"/>
                <a:cs typeface="Arial" panose="020B0604020202020204" pitchFamily="34" charset="0"/>
              </a:rPr>
              <a:t/>
            </a:r>
            <a:br>
              <a:rPr lang="el-GR" sz="3600" b="1" cap="none" dirty="0" smtClean="0">
                <a:latin typeface="Arial" panose="020B0604020202020204" pitchFamily="34" charset="0"/>
                <a:ea typeface="+mn-ea"/>
                <a:cs typeface="Arial" panose="020B0604020202020204" pitchFamily="34" charset="0"/>
              </a:rPr>
            </a:br>
            <a:r>
              <a:rPr lang="el-GR" sz="3600" b="1" cap="none" dirty="0" smtClean="0">
                <a:latin typeface="Arial" panose="020B0604020202020204" pitchFamily="34" charset="0"/>
                <a:ea typeface="+mn-ea"/>
                <a:cs typeface="Arial" panose="020B0604020202020204" pitchFamily="34" charset="0"/>
              </a:rPr>
              <a:t/>
            </a:r>
            <a:br>
              <a:rPr lang="el-GR" sz="3600" b="1" cap="none" dirty="0" smtClean="0">
                <a:latin typeface="Arial" panose="020B0604020202020204" pitchFamily="34" charset="0"/>
                <a:ea typeface="+mn-ea"/>
                <a:cs typeface="Arial" panose="020B0604020202020204" pitchFamily="34" charset="0"/>
              </a:rPr>
            </a:br>
            <a:endParaRPr lang="el-GR" sz="3200" b="1" cap="none" dirty="0">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xmlns="" val="872569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
        <p:nvSpPr>
          <p:cNvPr id="8" name="Title 1"/>
          <p:cNvSpPr>
            <a:spLocks noGrp="1"/>
          </p:cNvSpPr>
          <p:nvPr>
            <p:ph type="title"/>
          </p:nvPr>
        </p:nvSpPr>
        <p:spPr>
          <a:xfrm>
            <a:off x="123472" y="338722"/>
            <a:ext cx="10788884" cy="619453"/>
          </a:xfrm>
        </p:spPr>
        <p:txBody>
          <a:bodyPr>
            <a:noAutofit/>
          </a:bodyPr>
          <a:lstStyle/>
          <a:p>
            <a:r>
              <a:rPr lang="el-GR" b="1" cap="none" dirty="0" smtClean="0">
                <a:latin typeface="Arial" panose="020B0604020202020204" pitchFamily="34" charset="0"/>
                <a:cs typeface="Arial" panose="020B0604020202020204" pitchFamily="34" charset="0"/>
              </a:rPr>
              <a:t>Μανώλης Τσαλαμανιός</a:t>
            </a:r>
            <a:br>
              <a:rPr lang="el-GR" b="1" cap="none" dirty="0" smtClean="0">
                <a:latin typeface="Arial" panose="020B0604020202020204" pitchFamily="34" charset="0"/>
                <a:cs typeface="Arial" panose="020B0604020202020204" pitchFamily="34" charset="0"/>
              </a:rPr>
            </a:b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677656"/>
          </a:xfrm>
          <a:prstGeom prst="rect">
            <a:avLst/>
          </a:prstGeom>
          <a:noFill/>
        </p:spPr>
        <p:txBody>
          <a:bodyPr wrap="square" rtlCol="0">
            <a:spAutoFit/>
          </a:bodyPr>
          <a:lstStyle/>
          <a:p>
            <a:r>
              <a:rPr lang="el-GR" sz="1400" dirty="0" smtClean="0"/>
              <a:t>Γεννήθηκε</a:t>
            </a:r>
            <a:r>
              <a:rPr lang="en-US" sz="1400" dirty="0" smtClean="0"/>
              <a:t>  to 1965.  </a:t>
            </a:r>
            <a:r>
              <a:rPr lang="el-GR" sz="1400" dirty="0" smtClean="0"/>
              <a:t>Αποφοίτησε από την Ιατρική Σχολή </a:t>
            </a:r>
            <a:r>
              <a:rPr lang="el-GR" sz="1400" dirty="0"/>
              <a:t>του </a:t>
            </a:r>
            <a:r>
              <a:rPr lang="el-GR" sz="1400" dirty="0" smtClean="0"/>
              <a:t>Α.Π.Θ. το 1991. Εχιε ειδίκευση </a:t>
            </a:r>
            <a:r>
              <a:rPr lang="el-GR" sz="1400" dirty="0"/>
              <a:t>στην Παιδοψυχιατρική  </a:t>
            </a:r>
            <a:r>
              <a:rPr lang="el-GR" sz="1400" dirty="0" smtClean="0"/>
              <a:t>από την </a:t>
            </a:r>
            <a:r>
              <a:rPr lang="el-GR" sz="1400" dirty="0"/>
              <a:t>Α΄ Πανεπιστημιακή Ψυχιατρική Κλινική του </a:t>
            </a:r>
            <a:r>
              <a:rPr lang="el-GR" sz="1400" dirty="0" smtClean="0"/>
              <a:t>ΕΚΠΑ,  </a:t>
            </a:r>
            <a:r>
              <a:rPr lang="el-GR" sz="1400" dirty="0"/>
              <a:t>με παράλληλη εκπαίδευση στην  γνωσιακή ψυχοθεραπεία και στην ψυχοθεραπεία οικογένειας. </a:t>
            </a:r>
            <a:r>
              <a:rPr lang="el-GR" sz="1400" dirty="0" smtClean="0"/>
              <a:t>Εχει εργασιακή </a:t>
            </a:r>
            <a:r>
              <a:rPr lang="el-GR" sz="1400" dirty="0"/>
              <a:t>εμπειρία στον ιδιωτικό τομέα, σε Μ.Κ.Ο και σε ευρωπαϊκά ερευνητικά προγράμματα. Με απόφαση του </a:t>
            </a:r>
            <a:r>
              <a:rPr lang="el-GR" sz="1400" dirty="0" smtClean="0"/>
              <a:t>ΕΣΥ, έχει μετεκπαίδευτεί στην </a:t>
            </a:r>
            <a:r>
              <a:rPr lang="el-GR" sz="1400" dirty="0"/>
              <a:t>«Εφηβική ψυχιατρική / ψυχοπαθολογία » στην </a:t>
            </a:r>
            <a:r>
              <a:rPr lang="en-US" sz="1400" dirty="0"/>
              <a:t>Menninger Clinic</a:t>
            </a:r>
            <a:r>
              <a:rPr lang="el-GR" sz="1400" dirty="0"/>
              <a:t>, Η</a:t>
            </a:r>
            <a:r>
              <a:rPr lang="en-US" sz="1400" dirty="0" err="1"/>
              <a:t>ouston</a:t>
            </a:r>
            <a:r>
              <a:rPr lang="el-GR" sz="1400" dirty="0"/>
              <a:t>,</a:t>
            </a:r>
            <a:r>
              <a:rPr lang="en-US" sz="1400" dirty="0"/>
              <a:t>Texas</a:t>
            </a:r>
            <a:r>
              <a:rPr lang="el-GR" sz="1400" dirty="0" smtClean="0"/>
              <a:t>.  Εχει πάρει τον βαθμό του Διευθυντή </a:t>
            </a:r>
            <a:r>
              <a:rPr lang="el-GR" sz="1400" dirty="0"/>
              <a:t>Ε.Σ.Υ. </a:t>
            </a:r>
            <a:r>
              <a:rPr lang="el-GR" sz="1400" dirty="0" smtClean="0"/>
              <a:t>ως υπεύθυνος της Μονάδας </a:t>
            </a:r>
            <a:r>
              <a:rPr lang="el-GR" sz="1400" dirty="0"/>
              <a:t>Ψυχικής Υγείας </a:t>
            </a:r>
            <a:r>
              <a:rPr lang="el-GR" sz="1400" dirty="0" smtClean="0"/>
              <a:t>εφήβων </a:t>
            </a:r>
            <a:r>
              <a:rPr lang="el-GR" sz="1400" dirty="0"/>
              <a:t>στο Ψυχιατρικό   Τμήμα Παιδιών-Εφήβων του  Γ.Ν. «Ασκληπιείου» Βούλας</a:t>
            </a:r>
            <a:r>
              <a:rPr lang="el-GR" sz="1400" dirty="0" smtClean="0"/>
              <a:t>. Είναι  επιστημονικός </a:t>
            </a:r>
            <a:r>
              <a:rPr lang="el-GR" sz="1400" dirty="0"/>
              <a:t>σ</a:t>
            </a:r>
            <a:r>
              <a:rPr lang="el-GR" sz="1400" dirty="0" smtClean="0"/>
              <a:t>υνεργάτης  </a:t>
            </a:r>
            <a:r>
              <a:rPr lang="el-GR" sz="1400" dirty="0"/>
              <a:t>στην Μονάδα Εφηβικής Υγείας της Β΄ Πανεπιστημιακής Παιδιατρικής Κλινικής</a:t>
            </a:r>
            <a:r>
              <a:rPr lang="el-GR" sz="1400" dirty="0" smtClean="0"/>
              <a:t>. Εχει πλούσιο  διδακτικό </a:t>
            </a:r>
            <a:r>
              <a:rPr lang="el-GR" sz="1400" dirty="0"/>
              <a:t>έργο σε μετεκπαιδευτικά και μεταπτυχιακά προγράμματα και συγγραφικό έργο με επιστημονικά άρθρα στην ελληνική και διεθνή </a:t>
            </a:r>
            <a:r>
              <a:rPr lang="el-GR" sz="1400" dirty="0" smtClean="0"/>
              <a:t>βιβλιογραφία</a:t>
            </a:r>
            <a:r>
              <a:rPr lang="el-GR" sz="1400" dirty="0"/>
              <a:t> </a:t>
            </a:r>
            <a:r>
              <a:rPr lang="el-GR" sz="1400" dirty="0" smtClean="0"/>
              <a:t>κι έχει διατελέσει  Αντιπρόεδρος    </a:t>
            </a:r>
            <a:r>
              <a:rPr lang="el-GR" sz="1400" dirty="0"/>
              <a:t>της    Παιδοψυχιατρικής   Εταιρείας  </a:t>
            </a:r>
            <a:r>
              <a:rPr lang="el-GR" sz="1400" dirty="0" smtClean="0"/>
              <a:t>Ελλάδος,  </a:t>
            </a:r>
            <a:r>
              <a:rPr lang="el-GR" sz="1400" dirty="0"/>
              <a:t>την περίοδο 2011-13.</a:t>
            </a:r>
          </a:p>
          <a:p>
            <a:r>
              <a:rPr lang="el-GR" sz="1400" dirty="0"/>
              <a:t> </a:t>
            </a:r>
          </a:p>
          <a:p>
            <a:endParaRPr lang="el-GR" sz="1400" dirty="0"/>
          </a:p>
        </p:txBody>
      </p:sp>
    </p:spTree>
    <p:extLst>
      <p:ext uri="{BB962C8B-B14F-4D97-AF65-F5344CB8AC3E}">
        <p14:creationId xmlns:p14="http://schemas.microsoft.com/office/powerpoint/2010/main" xmlns="" val="786510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Φανή Πατρή</a:t>
            </a:r>
            <a:br>
              <a:rPr lang="el-GR" b="1" cap="none" dirty="0" smtClean="0">
                <a:latin typeface="Arial" panose="020B0604020202020204" pitchFamily="34" charset="0"/>
                <a:cs typeface="Arial" panose="020B0604020202020204" pitchFamily="34" charset="0"/>
              </a:rPr>
            </a:br>
            <a:r>
              <a:rPr lang="el-GR" sz="1800" b="1" i="1" cap="none" dirty="0" smtClean="0">
                <a:latin typeface="Arial" panose="020B0604020202020204" pitchFamily="34" charset="0"/>
                <a:cs typeface="Arial" panose="020B0604020202020204" pitchFamily="34" charset="0"/>
              </a:rPr>
              <a:t>Πιερία</a:t>
            </a: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815882"/>
          </a:xfrm>
          <a:prstGeom prst="rect">
            <a:avLst/>
          </a:prstGeom>
          <a:noFill/>
        </p:spPr>
        <p:txBody>
          <a:bodyPr wrap="square" rtlCol="0">
            <a:spAutoFit/>
          </a:bodyPr>
          <a:lstStyle/>
          <a:p>
            <a:r>
              <a:rPr lang="el-GR" sz="1400" dirty="0" smtClean="0"/>
              <a:t>Γεννήθηκε  στην </a:t>
            </a:r>
            <a:r>
              <a:rPr lang="el-GR" sz="1400" dirty="0"/>
              <a:t>Κατερίνη </a:t>
            </a:r>
            <a:r>
              <a:rPr lang="el-GR" sz="1400" dirty="0" smtClean="0"/>
              <a:t>το 1977. Αποφοίτησε </a:t>
            </a:r>
            <a:r>
              <a:rPr lang="el-GR" sz="1400" dirty="0"/>
              <a:t>από το 1ο Γενικό Λύκειο Κατερίνης το </a:t>
            </a:r>
            <a:r>
              <a:rPr lang="el-GR" sz="1400" dirty="0" smtClean="0"/>
              <a:t>1995 και σπούδασε </a:t>
            </a:r>
            <a:r>
              <a:rPr lang="el-GR" sz="1400" dirty="0"/>
              <a:t>Ιατρική στο Πανεπιστήμιο Ιατρικής του </a:t>
            </a:r>
            <a:r>
              <a:rPr lang="el-GR" sz="1400" dirty="0" smtClean="0"/>
              <a:t>Πλόβντιβ, από το οποίο αποφοίτησε το 2003. Το 2004, </a:t>
            </a:r>
            <a:r>
              <a:rPr lang="el-GR" sz="1400" dirty="0"/>
              <a:t>μετά από εξετάσεις στο ΔΙΚΑΤΣΑ</a:t>
            </a:r>
            <a:r>
              <a:rPr lang="el-GR" sz="1400" dirty="0" smtClean="0"/>
              <a:t>, αναγνώρισα </a:t>
            </a:r>
            <a:r>
              <a:rPr lang="el-GR" sz="1400" dirty="0"/>
              <a:t>το πτυχίο </a:t>
            </a:r>
            <a:r>
              <a:rPr lang="el-GR" sz="1400" dirty="0" smtClean="0"/>
              <a:t>μου και στη συνέχεια εκπαιδεύτηκε </a:t>
            </a:r>
            <a:r>
              <a:rPr lang="el-GR" sz="1400" dirty="0"/>
              <a:t>στο ΓΝ </a:t>
            </a:r>
            <a:r>
              <a:rPr lang="el-GR" sz="1400" dirty="0" smtClean="0"/>
              <a:t>Παπαγεωργίου, εως </a:t>
            </a:r>
            <a:r>
              <a:rPr lang="el-GR" sz="1400" dirty="0"/>
              <a:t>και το </a:t>
            </a:r>
            <a:r>
              <a:rPr lang="el-GR" sz="1400" dirty="0" smtClean="0"/>
              <a:t>2009, </a:t>
            </a:r>
            <a:r>
              <a:rPr lang="el-GR" sz="1400" dirty="0"/>
              <a:t>λαμβάνοντας την ειδικότητα της Γενικής Ιατρικής</a:t>
            </a:r>
            <a:r>
              <a:rPr lang="el-GR" sz="1400" dirty="0" smtClean="0"/>
              <a:t>. Από το 2009 </a:t>
            </a:r>
            <a:r>
              <a:rPr lang="el-GR" sz="1400" dirty="0"/>
              <a:t>εως και </a:t>
            </a:r>
            <a:r>
              <a:rPr lang="el-GR" sz="1400" dirty="0" smtClean="0"/>
              <a:t>σήμερα, εργάζεται στο </a:t>
            </a:r>
            <a:r>
              <a:rPr lang="el-GR" sz="1400" dirty="0"/>
              <a:t>ΕΣΥ</a:t>
            </a:r>
            <a:r>
              <a:rPr lang="el-GR" sz="1400" dirty="0" smtClean="0"/>
              <a:t>, στο </a:t>
            </a:r>
            <a:r>
              <a:rPr lang="el-GR" sz="1400" dirty="0"/>
              <a:t>ΚΥ Λιτοχώρου-ΠΕΔΥ Κατερίνης</a:t>
            </a:r>
            <a:r>
              <a:rPr lang="el-GR" sz="1400" dirty="0" smtClean="0"/>
              <a:t>. Έχει </a:t>
            </a:r>
            <a:r>
              <a:rPr lang="el-GR" sz="1400" dirty="0"/>
              <a:t>μετεκπαιδευτεί στην αρτηριακή υπέρταση</a:t>
            </a:r>
            <a:r>
              <a:rPr lang="el-GR" sz="1400" dirty="0" smtClean="0"/>
              <a:t>. Από το 2009, είναι </a:t>
            </a:r>
            <a:r>
              <a:rPr lang="el-GR" sz="1400" dirty="0"/>
              <a:t>εκπαιδεύτρια τελειόφοιτων φοιτητών </a:t>
            </a:r>
            <a:r>
              <a:rPr lang="el-GR" sz="1400" dirty="0" smtClean="0"/>
              <a:t>ιατρικής, στα </a:t>
            </a:r>
            <a:r>
              <a:rPr lang="el-GR" sz="1400" dirty="0"/>
              <a:t>πλαίσια της συνεργασίας με το ΑΠΘ για την πρωτοβάθμια φροντίδα υγείας</a:t>
            </a:r>
            <a:r>
              <a:rPr lang="el-GR" sz="1400" dirty="0" smtClean="0"/>
              <a:t>. Μιλάει </a:t>
            </a:r>
            <a:r>
              <a:rPr lang="el-GR" sz="1400" dirty="0"/>
              <a:t>πολύ </a:t>
            </a:r>
            <a:r>
              <a:rPr lang="el-GR" sz="1400" dirty="0" smtClean="0"/>
              <a:t>καλά αγγλικά </a:t>
            </a:r>
            <a:r>
              <a:rPr lang="el-GR" sz="1400" dirty="0"/>
              <a:t>και </a:t>
            </a:r>
            <a:r>
              <a:rPr lang="el-GR" sz="1400" dirty="0" smtClean="0"/>
              <a:t>βουλγάρικα.</a:t>
            </a:r>
            <a:endParaRPr lang="el-GR" sz="1400" dirty="0"/>
          </a:p>
          <a:p>
            <a:endParaRPr lang="el-GR" sz="1400" dirty="0"/>
          </a:p>
        </p:txBody>
      </p:sp>
    </p:spTree>
    <p:extLst>
      <p:ext uri="{BB962C8B-B14F-4D97-AF65-F5344CB8AC3E}">
        <p14:creationId xmlns:p14="http://schemas.microsoft.com/office/powerpoint/2010/main" xmlns="" val="3472418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Νίκος Γαβαλάς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031325"/>
          </a:xfrm>
          <a:prstGeom prst="rect">
            <a:avLst/>
          </a:prstGeom>
          <a:noFill/>
        </p:spPr>
        <p:txBody>
          <a:bodyPr wrap="square" rtlCol="0">
            <a:spAutoFit/>
          </a:bodyPr>
          <a:lstStyle/>
          <a:p>
            <a:r>
              <a:rPr lang="el-GR" sz="1400" dirty="0" smtClean="0"/>
              <a:t>Γεννήθηκε  το 1974 . Έλαβε </a:t>
            </a:r>
            <a:r>
              <a:rPr lang="el-GR" sz="1400" dirty="0"/>
              <a:t>το βασικό </a:t>
            </a:r>
            <a:r>
              <a:rPr lang="el-GR" sz="1400" dirty="0" smtClean="0"/>
              <a:t>του </a:t>
            </a:r>
            <a:r>
              <a:rPr lang="el-GR" sz="1400" dirty="0"/>
              <a:t>πτυχίο καθώς και τον διδακτορικό </a:t>
            </a:r>
            <a:r>
              <a:rPr lang="el-GR" sz="1400" dirty="0" smtClean="0"/>
              <a:t>του </a:t>
            </a:r>
            <a:r>
              <a:rPr lang="el-GR" sz="1400" dirty="0"/>
              <a:t>τίτλο από το Πανεπιστήμιο του </a:t>
            </a:r>
            <a:r>
              <a:rPr lang="en-US" sz="1400" dirty="0"/>
              <a:t>Sheffield</a:t>
            </a:r>
            <a:r>
              <a:rPr lang="el-GR" sz="1400" dirty="0"/>
              <a:t>, στην Μ. Βρετανία με πλήρη υποτροφία. </a:t>
            </a:r>
            <a:r>
              <a:rPr lang="el-GR" sz="1400" dirty="0" smtClean="0"/>
              <a:t>Εργάστηκε </a:t>
            </a:r>
            <a:r>
              <a:rPr lang="el-GR" sz="1400" dirty="0"/>
              <a:t>ως μεταδιδακτορικός συνεργάτης στην Ιατρική σχολή του ίδιου πανεπιστημίου στην μελέτη αυτοάνοσων νοσημάτων. Κατά την διάρκεια του διδακτορικού </a:t>
            </a:r>
            <a:r>
              <a:rPr lang="el-GR" sz="1400" dirty="0" smtClean="0"/>
              <a:t>του εργάστηκε </a:t>
            </a:r>
            <a:r>
              <a:rPr lang="el-GR" sz="1400" dirty="0"/>
              <a:t>στην </a:t>
            </a:r>
            <a:r>
              <a:rPr lang="en-US" sz="1400" dirty="0" err="1"/>
              <a:t>Asterion</a:t>
            </a:r>
            <a:r>
              <a:rPr lang="en-US" sz="1400" dirty="0"/>
              <a:t> Ltd</a:t>
            </a:r>
            <a:r>
              <a:rPr lang="el-GR" sz="1400" dirty="0"/>
              <a:t>, μια </a:t>
            </a:r>
            <a:r>
              <a:rPr lang="en-US" sz="1400" dirty="0"/>
              <a:t>startup </a:t>
            </a:r>
            <a:r>
              <a:rPr lang="el-GR" sz="1400" dirty="0"/>
              <a:t>εταιρεία του Πανεπιστημίου με έμφαση στα Ενδοκρινολογικά φάρμακα. </a:t>
            </a:r>
            <a:r>
              <a:rPr lang="el-GR" sz="1400" dirty="0" smtClean="0"/>
              <a:t>Έχει </a:t>
            </a:r>
            <a:r>
              <a:rPr lang="el-GR" sz="1400" dirty="0"/>
              <a:t>συμμετάσχει σε Ευρωπαϊκό πρόγραμμα (</a:t>
            </a:r>
            <a:r>
              <a:rPr lang="en-US" sz="1400" dirty="0"/>
              <a:t>FP</a:t>
            </a:r>
            <a:r>
              <a:rPr lang="el-GR" sz="1400" dirty="0"/>
              <a:t>6-</a:t>
            </a:r>
            <a:r>
              <a:rPr lang="en-US" sz="1400" dirty="0"/>
              <a:t>EURAPS</a:t>
            </a:r>
            <a:r>
              <a:rPr lang="el-GR" sz="1400" dirty="0"/>
              <a:t>-</a:t>
            </a:r>
            <a:r>
              <a:rPr lang="en-US" sz="1400" dirty="0"/>
              <a:t>Rare diseases Initiative</a:t>
            </a:r>
            <a:r>
              <a:rPr lang="el-GR" sz="1400" dirty="0"/>
              <a:t>) όπου </a:t>
            </a:r>
            <a:r>
              <a:rPr lang="el-GR" sz="1400" dirty="0" smtClean="0"/>
              <a:t>είχε </a:t>
            </a:r>
            <a:r>
              <a:rPr lang="el-GR" sz="1400" dirty="0"/>
              <a:t>και τον ρόλο εισηγητή των </a:t>
            </a:r>
            <a:r>
              <a:rPr lang="el-GR" sz="1400" dirty="0" smtClean="0"/>
              <a:t>αποτελεσμάτων σε </a:t>
            </a:r>
            <a:r>
              <a:rPr lang="el-GR" sz="1400" dirty="0"/>
              <a:t>ευρωπαϊκό επίπεδο. </a:t>
            </a:r>
            <a:r>
              <a:rPr lang="el-GR" sz="1400" dirty="0" smtClean="0"/>
              <a:t>Έχει </a:t>
            </a:r>
            <a:r>
              <a:rPr lang="el-GR" sz="1400" dirty="0"/>
              <a:t>διατελέσει πρόεδρος του </a:t>
            </a:r>
            <a:r>
              <a:rPr lang="en-US" sz="1400" dirty="0"/>
              <a:t>BSI</a:t>
            </a:r>
            <a:r>
              <a:rPr lang="el-GR" sz="1400" dirty="0"/>
              <a:t>-</a:t>
            </a:r>
            <a:r>
              <a:rPr lang="en-US" sz="1400" dirty="0"/>
              <a:t>Sheffield Branch </a:t>
            </a:r>
            <a:r>
              <a:rPr lang="el-GR" sz="1400" dirty="0"/>
              <a:t>στην Βρετανία. </a:t>
            </a:r>
            <a:r>
              <a:rPr lang="el-GR" sz="1400" dirty="0" smtClean="0"/>
              <a:t>Εργάζεται </a:t>
            </a:r>
            <a:r>
              <a:rPr lang="el-GR" sz="1400" dirty="0"/>
              <a:t>στο Πανεπιστήμιο </a:t>
            </a:r>
            <a:r>
              <a:rPr lang="el-GR" sz="1400" dirty="0" smtClean="0"/>
              <a:t>Αθηνών, πραγματοποιώντας </a:t>
            </a:r>
            <a:r>
              <a:rPr lang="el-GR" sz="1400" dirty="0"/>
              <a:t>έρευνα στην ογκολογία. </a:t>
            </a:r>
            <a:r>
              <a:rPr lang="el-GR" sz="1400" dirty="0" smtClean="0"/>
              <a:t>Έχει </a:t>
            </a:r>
            <a:r>
              <a:rPr lang="el-GR" sz="1400" dirty="0"/>
              <a:t>πραγματοποιήσει ομιλίες στην Ελλάδα και στο εξωτερικό. </a:t>
            </a:r>
            <a:r>
              <a:rPr lang="el-GR" sz="1400" dirty="0" smtClean="0"/>
              <a:t>Έχει σημαντική </a:t>
            </a:r>
            <a:r>
              <a:rPr lang="el-GR" sz="1400" dirty="0"/>
              <a:t>βιβλιογραφική </a:t>
            </a:r>
            <a:r>
              <a:rPr lang="el-GR" sz="1400" dirty="0" smtClean="0"/>
              <a:t>παρουσία και είναι </a:t>
            </a:r>
            <a:r>
              <a:rPr lang="el-GR" sz="1400" dirty="0"/>
              <a:t>μέλος διεθνών επαγγελματικών συλλόγων. Παράλληλα </a:t>
            </a:r>
            <a:r>
              <a:rPr lang="el-GR" sz="1400" dirty="0" smtClean="0"/>
              <a:t>σπουδάζει </a:t>
            </a:r>
            <a:r>
              <a:rPr lang="el-GR" sz="1400" dirty="0"/>
              <a:t>για την απόκτηση </a:t>
            </a:r>
            <a:r>
              <a:rPr lang="el-GR" sz="1400" dirty="0" smtClean="0"/>
              <a:t> </a:t>
            </a:r>
            <a:r>
              <a:rPr lang="en-US" sz="1400" dirty="0" smtClean="0"/>
              <a:t>MBA</a:t>
            </a:r>
            <a:r>
              <a:rPr lang="el-GR" sz="1400" dirty="0" smtClean="0"/>
              <a:t>.</a:t>
            </a:r>
            <a:endParaRPr lang="el-GR" sz="1400" dirty="0"/>
          </a:p>
        </p:txBody>
      </p:sp>
    </p:spTree>
    <p:extLst>
      <p:ext uri="{BB962C8B-B14F-4D97-AF65-F5344CB8AC3E}">
        <p14:creationId xmlns:p14="http://schemas.microsoft.com/office/powerpoint/2010/main" xmlns="" val="738747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Σοφία Νικολάου</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031325"/>
          </a:xfrm>
          <a:prstGeom prst="rect">
            <a:avLst/>
          </a:prstGeom>
          <a:noFill/>
        </p:spPr>
        <p:txBody>
          <a:bodyPr wrap="square" rtlCol="0">
            <a:spAutoFit/>
          </a:bodyPr>
          <a:lstStyle/>
          <a:p>
            <a:r>
              <a:rPr lang="el-GR" sz="1400" dirty="0" smtClean="0"/>
              <a:t>Γεννήθηκε  το </a:t>
            </a:r>
            <a:r>
              <a:rPr lang="el-GR" sz="1400" dirty="0"/>
              <a:t>1979 στη Χαλκίδα Ευβοίας με καταγωγή από το Αυλωνάρι </a:t>
            </a:r>
            <a:r>
              <a:rPr lang="el-GR" sz="1400" dirty="0" smtClean="0"/>
              <a:t>Κύμης. Αποφοίτησε από  τη Σχολή </a:t>
            </a:r>
            <a:r>
              <a:rPr lang="el-GR" sz="1400" dirty="0"/>
              <a:t>Νομικών, Οικονομικών και Πολιτικών </a:t>
            </a:r>
            <a:r>
              <a:rPr lang="el-GR" sz="1400" dirty="0" smtClean="0"/>
              <a:t>Επιστημών, του Τμήματος </a:t>
            </a:r>
            <a:r>
              <a:rPr lang="el-GR" sz="1400" dirty="0"/>
              <a:t>Νομικής, του Εθνικού Καποδιστριακού Πανεπιστημίου Αθηνών</a:t>
            </a:r>
            <a:r>
              <a:rPr lang="el-GR" sz="1400" dirty="0" smtClean="0"/>
              <a:t>.  Είναι δικηγόρος </a:t>
            </a:r>
            <a:r>
              <a:rPr lang="el-GR" sz="1400" dirty="0"/>
              <a:t>στον Άρειο </a:t>
            </a:r>
            <a:r>
              <a:rPr lang="el-GR" sz="1400" dirty="0" smtClean="0"/>
              <a:t>Πάγο και </a:t>
            </a:r>
            <a:r>
              <a:rPr lang="el-GR" sz="1400" dirty="0"/>
              <a:t>μέλος του Δικηγορικού Συλλόγου Αθηνών από το 2004</a:t>
            </a:r>
            <a:r>
              <a:rPr lang="el-GR" sz="1400" dirty="0" smtClean="0"/>
              <a:t>. Είναι διαχειρίστρια </a:t>
            </a:r>
            <a:r>
              <a:rPr lang="el-GR" sz="1400" dirty="0"/>
              <a:t>και εταίρος της δικηγορικής εταιρείας ΣΟΦΙΑ ΝΙΚΟΛΑΟΥ &amp; ΣΥΝΕΡΓΑΤΕΣ, που εδρεύει στο κέντρο της Αθήνας, από το έτος </a:t>
            </a:r>
            <a:r>
              <a:rPr lang="el-GR" sz="1400" dirty="0" smtClean="0"/>
              <a:t>2004, με πεδίο ενασχόλησης το Δίκαιο </a:t>
            </a:r>
            <a:r>
              <a:rPr lang="el-GR" sz="1400" dirty="0"/>
              <a:t>Επιχειρήσεων, </a:t>
            </a:r>
            <a:r>
              <a:rPr lang="el-GR" sz="1400" dirty="0" smtClean="0"/>
              <a:t>το Φορολογικό-Διοικητικό </a:t>
            </a:r>
            <a:r>
              <a:rPr lang="el-GR" sz="1400" dirty="0"/>
              <a:t>Δίκαιο, </a:t>
            </a:r>
            <a:r>
              <a:rPr lang="el-GR" sz="1400" dirty="0" smtClean="0"/>
              <a:t>το Οικονομικό-Ποινικό Δίκαιο, και την Ενέργεια-Ναυτιλιακά. Είναι εκδότρια </a:t>
            </a:r>
            <a:r>
              <a:rPr lang="el-GR" sz="1400" dirty="0"/>
              <a:t>της εβδομαδιαίας πανελλαδικής εφημερίδας «η Είδηση» και 2 ενθέτων «Euroview» και «Παραδικαστικά», το 2016</a:t>
            </a:r>
            <a:r>
              <a:rPr lang="el-GR" sz="1400" dirty="0" smtClean="0"/>
              <a:t>.  Είναι Ενεργό </a:t>
            </a:r>
            <a:r>
              <a:rPr lang="el-GR" sz="1400" dirty="0"/>
              <a:t>μέλος του Ομίλου Αντισφαίρισης Αθηνών (Ο.Α.Α</a:t>
            </a:r>
            <a:r>
              <a:rPr lang="el-GR" sz="1400" dirty="0" smtClean="0"/>
              <a:t>.). Μιλάει άριστα </a:t>
            </a:r>
            <a:r>
              <a:rPr lang="el-GR" sz="1400" dirty="0"/>
              <a:t>αγγλικά και γαλλικά, καθώς και ισπανικά.</a:t>
            </a:r>
          </a:p>
          <a:p>
            <a:endParaRPr lang="el-GR" sz="1400" dirty="0"/>
          </a:p>
        </p:txBody>
      </p:sp>
    </p:spTree>
    <p:extLst>
      <p:ext uri="{BB962C8B-B14F-4D97-AF65-F5344CB8AC3E}">
        <p14:creationId xmlns:p14="http://schemas.microsoft.com/office/powerpoint/2010/main" xmlns="" val="35175325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Κωνσταντίνος Ευθυμίου</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462213"/>
          </a:xfrm>
          <a:prstGeom prst="rect">
            <a:avLst/>
          </a:prstGeom>
          <a:noFill/>
        </p:spPr>
        <p:txBody>
          <a:bodyPr wrap="square" rtlCol="0">
            <a:spAutoFit/>
          </a:bodyPr>
          <a:lstStyle/>
          <a:p>
            <a:r>
              <a:rPr lang="el-GR" sz="1400" dirty="0" smtClean="0"/>
              <a:t>Γεννήθηκε  το 1975 στη Θεσσαλονίκη.  Είναι </a:t>
            </a:r>
            <a:r>
              <a:rPr lang="el-GR" sz="1400" dirty="0"/>
              <a:t>πτυχιούχος Νομικής του ΑΠΘ με 2 μεταπτυχιακά (Οργάνωση και Λειτουργία Αγορών Ενέργειας και Διεθνές Οικονομικό Δίκαιο). Λόγω της εξειδίκευσής του, έχει ήδη 16 χρόνια επιτυχημένης καριέρας στο χώρο της Ενέργειας. Συνεργάστηκε με πολλές ιδιωτικές επιχειρήσεις </a:t>
            </a:r>
            <a:r>
              <a:rPr lang="el-GR" sz="1400" dirty="0" smtClean="0"/>
              <a:t>ενέργειας, ενώ έχει </a:t>
            </a:r>
            <a:r>
              <a:rPr lang="el-GR" sz="1400" dirty="0"/>
              <a:t>ιδρύσει και διοικεί 2 επιχειρήσεις ανάπτυξης έργων ανανεώσιμων πηγών. Διετέλεσε – μεταξύ άλλων – Διευθυντής Γραφείου Υφυπουργού Ανάπτυξης την περίοδο 2004-2006, μέλος της Ομάδας Διαπραγμάτευσης του αγωγού Μπουργκάς – Αλεξανδρούπολη, επικεφαλής ομάδας προετοιμασίας σειράς νομοθετημάτων για την ενέργεια, μέλος του Δ.Σ. της ΔΕΠΑ και Επιστημονικός Συνεργάτης του Προέδρου της </a:t>
            </a:r>
            <a:r>
              <a:rPr lang="en-US" sz="1400" dirty="0"/>
              <a:t>ad hoc</a:t>
            </a:r>
            <a:r>
              <a:rPr lang="el-GR" sz="1400" dirty="0"/>
              <a:t> Επιτροπής Ενέργειας &amp; Περιβάλλοντος της Ευρω - Μεσογειακής Κοινοβουλευτικής </a:t>
            </a:r>
            <a:r>
              <a:rPr lang="el-GR" sz="1400" dirty="0" smtClean="0"/>
              <a:t>Συνέλευσης. Πέραν </a:t>
            </a:r>
            <a:r>
              <a:rPr lang="el-GR" sz="1400" dirty="0"/>
              <a:t>των ενεργειακών, </a:t>
            </a:r>
            <a:r>
              <a:rPr lang="el-GR" sz="1400" dirty="0" smtClean="0"/>
              <a:t>έχει </a:t>
            </a:r>
            <a:r>
              <a:rPr lang="el-GR" sz="1400" dirty="0"/>
              <a:t>ιδρύσει </a:t>
            </a:r>
            <a:r>
              <a:rPr lang="el-GR" sz="1400" dirty="0" smtClean="0"/>
              <a:t> και </a:t>
            </a:r>
            <a:r>
              <a:rPr lang="el-GR" sz="1400" dirty="0"/>
              <a:t>αναπτύσσει τις διεθνείς </a:t>
            </a:r>
            <a:r>
              <a:rPr lang="en-US" sz="1400" dirty="0"/>
              <a:t>start-up </a:t>
            </a:r>
            <a:r>
              <a:rPr lang="el-GR" sz="1400" dirty="0"/>
              <a:t>πλατφόρμες</a:t>
            </a:r>
            <a:r>
              <a:rPr lang="en-US" sz="1400" dirty="0"/>
              <a:t> “world4biz.com” </a:t>
            </a:r>
            <a:r>
              <a:rPr lang="el-GR" sz="1400" dirty="0"/>
              <a:t>και </a:t>
            </a:r>
            <a:r>
              <a:rPr lang="en-US" sz="1400" dirty="0"/>
              <a:t>“in4capital.com</a:t>
            </a:r>
            <a:r>
              <a:rPr lang="en-US" sz="1400" dirty="0" smtClean="0"/>
              <a:t>”.</a:t>
            </a:r>
            <a:r>
              <a:rPr lang="el-GR" sz="1400" dirty="0" smtClean="0"/>
              <a:t> Είναι έγγαμος και </a:t>
            </a:r>
            <a:r>
              <a:rPr lang="el-GR" sz="1400" dirty="0"/>
              <a:t>πατέρας 3 παιδιών.</a:t>
            </a:r>
          </a:p>
          <a:p>
            <a:endParaRPr lang="el-GR" sz="1400" dirty="0"/>
          </a:p>
        </p:txBody>
      </p:sp>
    </p:spTree>
    <p:extLst>
      <p:ext uri="{BB962C8B-B14F-4D97-AF65-F5344CB8AC3E}">
        <p14:creationId xmlns:p14="http://schemas.microsoft.com/office/powerpoint/2010/main" xmlns="" val="3426346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Δημήτρης Αναστασόπουλος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88259" cy="2031325"/>
          </a:xfrm>
          <a:prstGeom prst="rect">
            <a:avLst/>
          </a:prstGeom>
          <a:noFill/>
        </p:spPr>
        <p:txBody>
          <a:bodyPr wrap="square" rtlCol="0">
            <a:spAutoFit/>
          </a:bodyPr>
          <a:lstStyle/>
          <a:p>
            <a:r>
              <a:rPr lang="el-GR" sz="1400" dirty="0"/>
              <a:t>Γεννήθηκε  </a:t>
            </a:r>
            <a:r>
              <a:rPr lang="el-GR" sz="1400" dirty="0" smtClean="0"/>
              <a:t>στην </a:t>
            </a:r>
            <a:r>
              <a:rPr lang="el-GR" sz="1400" dirty="0"/>
              <a:t>Καλαμάτα </a:t>
            </a:r>
            <a:r>
              <a:rPr lang="el-GR" sz="1400" dirty="0" smtClean="0"/>
              <a:t>Μεσσηνίας </a:t>
            </a:r>
            <a:r>
              <a:rPr lang="el-GR" sz="1400" dirty="0"/>
              <a:t>το 1975. Σπούδασε στη Νομική Σχολή Βουκουρεστίου και αποφοίτησε από τη Νομική Σχολή της Κραϊόβας το </a:t>
            </a:r>
            <a:r>
              <a:rPr lang="el-GR" sz="1400" dirty="0" smtClean="0"/>
              <a:t>1997, ενώ </a:t>
            </a:r>
            <a:r>
              <a:rPr lang="el-GR" sz="1400" dirty="0"/>
              <a:t>έλαβε αναγνώριση του τίτλου σπουδών του από το ΔΙΚΑΤΣΑ το 2000. Το 2015 αναγορεύτηκε Διδάκτορας με βαθμό «Άριστα» μετά την εκπόνηση διδακτορικής διατριβής στην Ιατρική Σχολή του Πανεπιστημίου Ιωαννίνων </a:t>
            </a:r>
            <a:r>
              <a:rPr lang="el-GR" sz="1400" dirty="0" smtClean="0"/>
              <a:t>, στο </a:t>
            </a:r>
            <a:r>
              <a:rPr lang="el-GR" sz="1400" dirty="0"/>
              <a:t>Εργαστήριο Ιατροδικαστικής και Τοξικολογίας με θέμα: «Ιστορική ανάλυση της άσκησης της Ιατροδικαστικής σε σχέση με τη νομοθεσία στην Ελλάδα και συγκριτική ανάλυση με χώρες της Ευρωπαϊκής Ένωσης και τις ΗΠΑ όσον αφορά τη σημερινή τους κατάσταση</a:t>
            </a:r>
            <a:r>
              <a:rPr lang="el-GR" sz="1400" dirty="0" smtClean="0"/>
              <a:t>». Είναι </a:t>
            </a:r>
            <a:r>
              <a:rPr lang="el-GR" sz="1400" dirty="0"/>
              <a:t>Δικηγόρος Αθηνών από το 2001 και διατηρεί αυτόνομο δικηγορικό γραφείο </a:t>
            </a:r>
            <a:r>
              <a:rPr lang="el-GR" sz="1400" dirty="0" smtClean="0"/>
              <a:t>. Είναι </a:t>
            </a:r>
            <a:r>
              <a:rPr lang="el-GR" sz="1400" dirty="0"/>
              <a:t>μέλος του Δικηγορικού Συλλόγου Αθηνών, </a:t>
            </a:r>
            <a:r>
              <a:rPr lang="el-GR" sz="1400" dirty="0" smtClean="0"/>
              <a:t> της </a:t>
            </a:r>
            <a:r>
              <a:rPr lang="el-GR" sz="1400" dirty="0"/>
              <a:t>Ένωσης Ελλήνων Νομικών, της Ένωσης Ελλήνων Ποινικολόγων και της Ελληνικής Εταιρείας Εγκληματολογίας</a:t>
            </a:r>
            <a:r>
              <a:rPr lang="el-GR" sz="1400" dirty="0" smtClean="0"/>
              <a:t>.  </a:t>
            </a:r>
            <a:endParaRPr lang="el-GR" sz="1400" dirty="0"/>
          </a:p>
        </p:txBody>
      </p:sp>
    </p:spTree>
    <p:extLst>
      <p:ext uri="{BB962C8B-B14F-4D97-AF65-F5344CB8AC3E}">
        <p14:creationId xmlns:p14="http://schemas.microsoft.com/office/powerpoint/2010/main" xmlns="" val="1117882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Νίκος Θεοδωρόπουλος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1815882"/>
          </a:xfrm>
          <a:prstGeom prst="rect">
            <a:avLst/>
          </a:prstGeom>
          <a:noFill/>
        </p:spPr>
        <p:txBody>
          <a:bodyPr wrap="square" rtlCol="0">
            <a:spAutoFit/>
          </a:bodyPr>
          <a:lstStyle/>
          <a:p>
            <a:r>
              <a:rPr lang="el-GR" sz="1400" dirty="0"/>
              <a:t>Γεννήθηκε  </a:t>
            </a:r>
            <a:r>
              <a:rPr lang="el-GR" sz="1400" dirty="0" smtClean="0"/>
              <a:t>το 1983 στην Πάτρα. Εργάζεται </a:t>
            </a:r>
            <a:r>
              <a:rPr lang="el-GR" sz="1400" dirty="0"/>
              <a:t>ως εκπαιδευτικός στην Α/θμια εκπαίδευση</a:t>
            </a:r>
            <a:r>
              <a:rPr lang="el-GR" sz="1400" dirty="0" smtClean="0"/>
              <a:t>. Έχει </a:t>
            </a:r>
            <a:r>
              <a:rPr lang="el-GR" sz="1400" dirty="0"/>
              <a:t>τελειώσει Μεταπτυχιακό στην Διδακτική Θετικών Επιστημών και </a:t>
            </a:r>
            <a:r>
              <a:rPr lang="el-GR" sz="1400" dirty="0" smtClean="0"/>
              <a:t>είναι </a:t>
            </a:r>
            <a:r>
              <a:rPr lang="el-GR" sz="1400" dirty="0"/>
              <a:t>υποψήφιος διδάκτορας του Πανεπιστημίου Πατρών στην Καινοτομία στην Εκπαίδευση</a:t>
            </a:r>
            <a:r>
              <a:rPr lang="el-GR" sz="1400" dirty="0" smtClean="0"/>
              <a:t>.  Στις </a:t>
            </a:r>
            <a:r>
              <a:rPr lang="el-GR" sz="1400" dirty="0"/>
              <a:t>τελευταίες αυτοδιοικητικές εκλογές </a:t>
            </a:r>
            <a:r>
              <a:rPr lang="el-GR" sz="1400" dirty="0" smtClean="0"/>
              <a:t>εκλέχθηκε </a:t>
            </a:r>
            <a:r>
              <a:rPr lang="el-GR" sz="1400" dirty="0"/>
              <a:t>Δημοτικός Σύμβουλος του Δήμου Πατρέων </a:t>
            </a:r>
            <a:r>
              <a:rPr lang="el-GR" sz="1400" dirty="0" smtClean="0"/>
              <a:t>. Μεγάλη του αγάπη είναι ο αθλητισμός:  είναι </a:t>
            </a:r>
            <a:r>
              <a:rPr lang="el-GR" sz="1400" dirty="0"/>
              <a:t>μέλος της Σχολικής και Αθλητικής επιτροπής του Δήμου</a:t>
            </a:r>
            <a:r>
              <a:rPr lang="el-GR" sz="1400" dirty="0" smtClean="0"/>
              <a:t>. Πατρών., ενώ από </a:t>
            </a:r>
            <a:r>
              <a:rPr lang="el-GR" sz="1400" dirty="0"/>
              <a:t>το </a:t>
            </a:r>
            <a:r>
              <a:rPr lang="el-GR" sz="1400" dirty="0" smtClean="0"/>
              <a:t>2011, είναι </a:t>
            </a:r>
            <a:r>
              <a:rPr lang="el-GR" sz="1400" dirty="0"/>
              <a:t>πρόεδρος του ερασιτεχνικού ποδοσφαιρικού Συλλόγου Αετός </a:t>
            </a:r>
            <a:r>
              <a:rPr lang="el-GR" sz="1400" dirty="0" smtClean="0"/>
              <a:t>Πατρών, ο οποίος μέσα </a:t>
            </a:r>
            <a:r>
              <a:rPr lang="el-GR" sz="1400" dirty="0"/>
              <a:t>σε 6 </a:t>
            </a:r>
            <a:r>
              <a:rPr lang="el-GR" sz="1400" dirty="0" smtClean="0"/>
              <a:t>χρόνια, έχει κατακτήσει τρεις </a:t>
            </a:r>
            <a:r>
              <a:rPr lang="el-GR" sz="1400" dirty="0"/>
              <a:t>ανόδους σε μεγαλύτερη κατηγορία</a:t>
            </a:r>
            <a:r>
              <a:rPr lang="el-GR" sz="1400" dirty="0" smtClean="0"/>
              <a:t>.  Επιπλέον, εκλέχθηκε </a:t>
            </a:r>
            <a:r>
              <a:rPr lang="el-GR" sz="1400" dirty="0"/>
              <a:t>Αντιπρόεδρος από τις πρόσφατες εκλογές των Ποδοσφαιρικών Σωματείων Αχαίας.</a:t>
            </a:r>
          </a:p>
        </p:txBody>
      </p:sp>
    </p:spTree>
    <p:extLst>
      <p:ext uri="{BB962C8B-B14F-4D97-AF65-F5344CB8AC3E}">
        <p14:creationId xmlns:p14="http://schemas.microsoft.com/office/powerpoint/2010/main" xmlns="" val="471336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Δημήτρης Λούμπας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739211"/>
          </a:xfrm>
          <a:prstGeom prst="rect">
            <a:avLst/>
          </a:prstGeom>
          <a:noFill/>
        </p:spPr>
        <p:txBody>
          <a:bodyPr wrap="square" rtlCol="0">
            <a:spAutoFit/>
          </a:bodyPr>
          <a:lstStyle/>
          <a:p>
            <a:r>
              <a:rPr lang="el-GR" sz="1400" dirty="0"/>
              <a:t>Γεννήθηκε  </a:t>
            </a:r>
            <a:r>
              <a:rPr lang="el-GR" sz="1400" dirty="0" smtClean="0"/>
              <a:t>το 1981 και ζει στην Κόρινθο.  Από το 2005, είναι Αναπληρωτής </a:t>
            </a:r>
            <a:r>
              <a:rPr lang="el-GR" sz="1400" dirty="0"/>
              <a:t>Καθηγητής Πληροφορικής (ΠΕ19) στην Πρωτοβάθμια και Δευτεροβάθμια </a:t>
            </a:r>
            <a:r>
              <a:rPr lang="el-GR" sz="1400" dirty="0" smtClean="0"/>
              <a:t>Εκπαιδευση. Το </a:t>
            </a:r>
            <a:r>
              <a:rPr lang="el-GR" sz="1400" dirty="0"/>
              <a:t>σχ.έτος 2016-17 </a:t>
            </a:r>
            <a:r>
              <a:rPr lang="el-GR" sz="1400" dirty="0" smtClean="0"/>
              <a:t>εργάστηκε </a:t>
            </a:r>
            <a:r>
              <a:rPr lang="el-GR" sz="1400" dirty="0"/>
              <a:t>ως Καθηγητής Πληροφορικής στις Δομές Υποδοχής παιδιών Μεταναστών (ΔΥΕΠ) για την εκπαίδευση παιδιών 6-12 ετών, προσφύγων απο την Συρία και το Αφγανιστάν που φιλοξενούνταν κυρίως στα Κέντρα Φιλοξενίας Διαβατών και </a:t>
            </a:r>
            <a:r>
              <a:rPr lang="el-GR" sz="1400" dirty="0" smtClean="0"/>
              <a:t>Δερβενίου - στόχος ήταν η </a:t>
            </a:r>
            <a:r>
              <a:rPr lang="el-GR" sz="1400" dirty="0"/>
              <a:t>ομαλή ένταξη των παιδιών αυτών στο Ελληνικό Εκπαιδευτικό Σύστημα μετά απο μία χρονιά ένταξης και </a:t>
            </a:r>
            <a:r>
              <a:rPr lang="el-GR" sz="1400" dirty="0" smtClean="0"/>
              <a:t>προσαρμογής. Επιπλέομ, από το 2010, εργάζεται </a:t>
            </a:r>
            <a:r>
              <a:rPr lang="el-GR" sz="1400" dirty="0"/>
              <a:t>και ως Επιστημονικός συνεργάτης στην Τριτοβάθμια Εκπαίδευση (Α.Τ.Ε.Ι Καλαμάτας  -Τμήμα Μηχανικών Πληροφορικής T.E ) και στην Α.Σ.ΠΑΙ.Τ.Ε Πελοπόννησου ως Καθηγητής Παιδαγωγικών Μαθημάτων σχετιζόμενων με την επιμόρφωση νέων εκπαιδευτικών στην ορθή χρήση Τ.Π.Ε και Νεων Τεχνολογιών στην Εκπαίδευση.</a:t>
            </a:r>
          </a:p>
          <a:p>
            <a:r>
              <a:rPr lang="el-GR" sz="1400" dirty="0"/>
              <a:t> </a:t>
            </a:r>
          </a:p>
          <a:p>
            <a:endParaRPr lang="el-GR" sz="1400" dirty="0"/>
          </a:p>
        </p:txBody>
      </p:sp>
    </p:spTree>
    <p:extLst>
      <p:ext uri="{BB962C8B-B14F-4D97-AF65-F5344CB8AC3E}">
        <p14:creationId xmlns:p14="http://schemas.microsoft.com/office/powerpoint/2010/main" xmlns="" val="2555934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Κωνσταντίνος Χατζημιχαή</a:t>
            </a: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677656"/>
          </a:xfrm>
          <a:prstGeom prst="rect">
            <a:avLst/>
          </a:prstGeom>
          <a:noFill/>
        </p:spPr>
        <p:txBody>
          <a:bodyPr wrap="square" rtlCol="0">
            <a:spAutoFit/>
          </a:bodyPr>
          <a:lstStyle/>
          <a:p>
            <a:r>
              <a:rPr lang="el-GR" sz="1400" dirty="0"/>
              <a:t>Γεννήθηκε  </a:t>
            </a:r>
            <a:r>
              <a:rPr lang="el-GR" sz="1400" dirty="0" smtClean="0"/>
              <a:t>το 1977 </a:t>
            </a:r>
            <a:r>
              <a:rPr lang="el-GR" sz="1400" dirty="0"/>
              <a:t>στην Αλεξανδρούπολη. Είναι κάτοχος </a:t>
            </a:r>
            <a:r>
              <a:rPr lang="en-US" sz="1400" dirty="0"/>
              <a:t>BBA</a:t>
            </a:r>
            <a:r>
              <a:rPr lang="el-GR" sz="1400" dirty="0"/>
              <a:t> του </a:t>
            </a:r>
            <a:r>
              <a:rPr lang="en-US" sz="1400" dirty="0"/>
              <a:t>Kingston Business School</a:t>
            </a:r>
            <a:r>
              <a:rPr lang="el-GR" sz="1400" dirty="0"/>
              <a:t> και εξειδικεύεται  στην Αστική Οικονομία &amp; </a:t>
            </a:r>
            <a:r>
              <a:rPr lang="en-US" sz="1400" dirty="0"/>
              <a:t>E</a:t>
            </a:r>
            <a:r>
              <a:rPr lang="el-GR" sz="1400" dirty="0"/>
              <a:t>πιχειρηματικότητα και στο </a:t>
            </a:r>
            <a:r>
              <a:rPr lang="en-US" sz="1400" dirty="0"/>
              <a:t>Area Branding</a:t>
            </a:r>
            <a:r>
              <a:rPr lang="el-GR" sz="1400" dirty="0"/>
              <a:t>. Είναι 3</a:t>
            </a:r>
            <a:r>
              <a:rPr lang="el-GR" sz="1400" baseline="30000" dirty="0"/>
              <a:t>ης</a:t>
            </a:r>
            <a:r>
              <a:rPr lang="el-GR" sz="1400" dirty="0"/>
              <a:t> γενιάς έμπορος και τα τελευταία 15 χρόνια διευθύνει τις επιχειρήσεις </a:t>
            </a:r>
            <a:r>
              <a:rPr lang="en-US" sz="1400" dirty="0"/>
              <a:t>INTERBAGNO</a:t>
            </a:r>
            <a:r>
              <a:rPr lang="el-GR" sz="1400" dirty="0"/>
              <a:t> που ίδρυσε ο πατέρας του το 1974, ενώ το προηγούμενο χρονικό διάστημα διετέλεσε στέλεχος συμβουλευτικής. Είναι Πρόεδρος της Ομοσπονδίας Εμπορίου και Επιχειρηματικότητας Θράκης, Πρόεδρος του Εμπορικού Συλλόγου Αλεξανδρούπολης και μέλος της Διοίκησης της Ελληνικής Συνομοσπονδίας Εμπορίου και Επιχειρηματικότητας, υπεύθυνος μεταξύ άλλων για το </a:t>
            </a:r>
            <a:r>
              <a:rPr lang="en-US" sz="1400" dirty="0"/>
              <a:t>project Open Mall </a:t>
            </a:r>
            <a:r>
              <a:rPr lang="el-GR" sz="1400" dirty="0"/>
              <a:t>. Επίσης αποτελεί  μέλος της Γενικής Διοίκησης του Κέντρου Ανάπτυξης Ελληνικού Εμπορίου. Έχει να επιδείξει μια σειρά από καινοτομίες, όπως η δημιουργία  του πρότυπου τεχνολογικά Ανοικτού Κέντρου Εμπορίου Αλεξανδρούπολης - </a:t>
            </a:r>
            <a:r>
              <a:rPr lang="en-US" sz="1400" dirty="0"/>
              <a:t>AXD Open Mall</a:t>
            </a:r>
            <a:r>
              <a:rPr lang="el-GR" sz="1400" dirty="0"/>
              <a:t> στα πλαίσια του επιχειρηματικού μοντέλου λειτουργίας πόλης «Αστική Επιχειρηματικότητα».</a:t>
            </a:r>
          </a:p>
          <a:p>
            <a:r>
              <a:rPr lang="el-GR" sz="1400" dirty="0"/>
              <a:t> </a:t>
            </a:r>
          </a:p>
          <a:p>
            <a:endParaRPr lang="el-GR" sz="1400" dirty="0"/>
          </a:p>
        </p:txBody>
      </p:sp>
    </p:spTree>
    <p:extLst>
      <p:ext uri="{BB962C8B-B14F-4D97-AF65-F5344CB8AC3E}">
        <p14:creationId xmlns:p14="http://schemas.microsoft.com/office/powerpoint/2010/main" xmlns="" val="1057826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Λεωνίδας Βλαχόπουλος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246769"/>
          </a:xfrm>
          <a:prstGeom prst="rect">
            <a:avLst/>
          </a:prstGeom>
          <a:noFill/>
        </p:spPr>
        <p:txBody>
          <a:bodyPr wrap="square" rtlCol="0">
            <a:spAutoFit/>
          </a:bodyPr>
          <a:lstStyle/>
          <a:p>
            <a:r>
              <a:rPr lang="el-GR" sz="1400" dirty="0"/>
              <a:t>Γεννήθηκε  </a:t>
            </a:r>
            <a:r>
              <a:rPr lang="el-GR" sz="1400" dirty="0" smtClean="0"/>
              <a:t>το </a:t>
            </a:r>
            <a:r>
              <a:rPr lang="en-US" sz="1400" dirty="0" smtClean="0"/>
              <a:t>1969 </a:t>
            </a:r>
            <a:r>
              <a:rPr lang="el-GR" sz="1400" dirty="0" smtClean="0"/>
              <a:t>και κατάγεται από το χωριό </a:t>
            </a:r>
            <a:r>
              <a:rPr lang="el-GR" sz="1400" dirty="0"/>
              <a:t>Μαυρίκι Αιγιαλείας </a:t>
            </a:r>
            <a:r>
              <a:rPr lang="el-GR" sz="1400" dirty="0" smtClean="0"/>
              <a:t>Αχαΐας. Έχει </a:t>
            </a:r>
            <a:r>
              <a:rPr lang="el-GR" sz="1400" dirty="0"/>
              <a:t>κάνει σπουδές στο Τμήμα Ναυπηγών Μηχανολόγων Μηχανικών του ΕΜΠ και μεταπτυχιακές σπουδές στο Διαπανεπιστημιακό Πρόγραμμα </a:t>
            </a:r>
            <a:r>
              <a:rPr lang="en-US" sz="1400" dirty="0"/>
              <a:t>MBA </a:t>
            </a:r>
            <a:r>
              <a:rPr lang="el-GR" sz="1400" dirty="0"/>
              <a:t>(ΕΜΠ-ΟΠΑ) στη Διοίκηση Επιχειρήσεων. </a:t>
            </a:r>
            <a:r>
              <a:rPr lang="el-GR" sz="1400" dirty="0" smtClean="0"/>
              <a:t> Κατάγεται </a:t>
            </a:r>
            <a:r>
              <a:rPr lang="el-GR" sz="1400" dirty="0"/>
              <a:t>από αγροτική </a:t>
            </a:r>
            <a:r>
              <a:rPr lang="el-GR" sz="1400" dirty="0" smtClean="0"/>
              <a:t>οικογένεια – έτσι σε μικρότερες ηλικίες, δούλευε σε χειρωνακτικές εργασίες,,. Αργότερα και με την ολοκλήρωση των σπουδών του.  εργάστηκε </a:t>
            </a:r>
            <a:r>
              <a:rPr lang="el-GR" sz="1400" dirty="0"/>
              <a:t>σε διαφημιστικό γραφείο, ναυτιλιακά γραφεία, εταιρία φωτογραφικών ειδών, στην </a:t>
            </a:r>
            <a:r>
              <a:rPr lang="en-US" sz="1400" dirty="0" err="1" smtClean="0"/>
              <a:t>Interamerican</a:t>
            </a:r>
            <a:r>
              <a:rPr lang="el-GR" sz="1400" dirty="0"/>
              <a:t> </a:t>
            </a:r>
            <a:r>
              <a:rPr lang="el-GR" sz="1400" dirty="0" smtClean="0"/>
              <a:t>και σαν </a:t>
            </a:r>
            <a:r>
              <a:rPr lang="el-GR" sz="1400" dirty="0"/>
              <a:t>ελεύθερος επαγγελματίας μηχανικός. Τώρα </a:t>
            </a:r>
            <a:r>
              <a:rPr lang="el-GR" sz="1400" dirty="0" smtClean="0"/>
              <a:t>εργάζεται </a:t>
            </a:r>
            <a:r>
              <a:rPr lang="el-GR" sz="1400" dirty="0"/>
              <a:t>στα Ναυπηγεία Σκαραμαγκά και παράλληλα </a:t>
            </a:r>
            <a:r>
              <a:rPr lang="el-GR" sz="1400" dirty="0" smtClean="0"/>
              <a:t>δραστηριοποιείται σε </a:t>
            </a:r>
            <a:r>
              <a:rPr lang="el-GR" sz="1400" dirty="0"/>
              <a:t>αγροτικές εργασίες στην αγροτική εκμετάλλευση που </a:t>
            </a:r>
            <a:r>
              <a:rPr lang="el-GR" sz="1400" dirty="0" smtClean="0"/>
              <a:t>έχει κληρονομήσει </a:t>
            </a:r>
            <a:r>
              <a:rPr lang="el-GR" sz="1400" dirty="0"/>
              <a:t>από τον πατέρα </a:t>
            </a:r>
            <a:r>
              <a:rPr lang="el-GR" sz="1400" dirty="0" smtClean="0"/>
              <a:t>του</a:t>
            </a:r>
            <a:r>
              <a:rPr lang="el-GR" sz="1400" dirty="0"/>
              <a:t>. </a:t>
            </a:r>
            <a:r>
              <a:rPr lang="el-GR" sz="1400" dirty="0" smtClean="0"/>
              <a:t>Είναι έγγαμος και πατέρας δύο παιδιών, </a:t>
            </a:r>
            <a:r>
              <a:rPr lang="el-GR" sz="1400" dirty="0"/>
              <a:t>18 και 15 ετών.   </a:t>
            </a:r>
          </a:p>
          <a:p>
            <a:endParaRPr lang="el-GR" sz="1400" dirty="0"/>
          </a:p>
          <a:p>
            <a:endParaRPr lang="el-GR" sz="1400" dirty="0"/>
          </a:p>
        </p:txBody>
      </p:sp>
    </p:spTree>
    <p:extLst>
      <p:ext uri="{BB962C8B-B14F-4D97-AF65-F5344CB8AC3E}">
        <p14:creationId xmlns:p14="http://schemas.microsoft.com/office/powerpoint/2010/main" xmlns="" val="3318383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Δέσποινα Μπαλοθιάρη</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169551"/>
          </a:xfrm>
          <a:prstGeom prst="rect">
            <a:avLst/>
          </a:prstGeom>
          <a:noFill/>
        </p:spPr>
        <p:txBody>
          <a:bodyPr wrap="square" rtlCol="0">
            <a:spAutoFit/>
          </a:bodyPr>
          <a:lstStyle/>
          <a:p>
            <a:r>
              <a:rPr lang="el-GR" sz="1400" dirty="0" smtClean="0"/>
              <a:t>Γεννήθηκε</a:t>
            </a:r>
            <a:r>
              <a:rPr lang="en-US" sz="1400" dirty="0" smtClean="0"/>
              <a:t>  </a:t>
            </a:r>
            <a:r>
              <a:rPr lang="el-GR" sz="1400" dirty="0" smtClean="0"/>
              <a:t>στο </a:t>
            </a:r>
            <a:r>
              <a:rPr lang="el-GR" sz="1400" dirty="0"/>
              <a:t>Ηράκλειο </a:t>
            </a:r>
            <a:r>
              <a:rPr lang="el-GR" sz="1400" dirty="0" smtClean="0"/>
              <a:t>το 1982</a:t>
            </a:r>
            <a:r>
              <a:rPr lang="el-GR" sz="1400" dirty="0"/>
              <a:t>. Από την ηλικία των 12 </a:t>
            </a:r>
            <a:r>
              <a:rPr lang="el-GR" sz="1400" dirty="0" smtClean="0"/>
              <a:t>εργάζεται στον </a:t>
            </a:r>
            <a:r>
              <a:rPr lang="el-GR" sz="1400" dirty="0"/>
              <a:t>χώρο της ζαχαροπλαστικής </a:t>
            </a:r>
            <a:r>
              <a:rPr lang="el-GR" sz="1400" dirty="0" smtClean="0"/>
              <a:t> -  επάγγελμα το οποίο  ασκεί </a:t>
            </a:r>
            <a:r>
              <a:rPr lang="el-GR" sz="1400" dirty="0"/>
              <a:t>ως και σήμερα στην δική </a:t>
            </a:r>
            <a:r>
              <a:rPr lang="el-GR" sz="1400" dirty="0" smtClean="0"/>
              <a:t>της </a:t>
            </a:r>
            <a:r>
              <a:rPr lang="el-GR" sz="1400" dirty="0"/>
              <a:t>οικογενειακή επιχείρηση «Αρτοζαχαροπλαστείο ΖΕΝΙΘ», που βρίσκεται στην Ιεράπετρα. Από το 2000 </a:t>
            </a:r>
            <a:r>
              <a:rPr lang="el-GR" sz="1400" dirty="0" smtClean="0"/>
              <a:t>είναι </a:t>
            </a:r>
            <a:r>
              <a:rPr lang="el-GR" sz="1400" dirty="0"/>
              <a:t>παντρεμένη με τον Εμμανουήλ Χαραλαμπάκη και </a:t>
            </a:r>
            <a:r>
              <a:rPr lang="el-GR" sz="1400" dirty="0" smtClean="0"/>
              <a:t>έχει αποκτήσει </a:t>
            </a:r>
            <a:r>
              <a:rPr lang="el-GR" sz="1400" dirty="0"/>
              <a:t>δύο κόρες , 16 και 5 χρονών αντίστοιχα. </a:t>
            </a:r>
            <a:r>
              <a:rPr lang="el-GR" sz="1400" dirty="0" smtClean="0"/>
              <a:t>Συμμετέχει στα κοινά με ιδιαίτερο ενδιαφέρον για τον πρωτογενή τομέα.</a:t>
            </a:r>
            <a:endParaRPr lang="el-GR" sz="1400" dirty="0"/>
          </a:p>
          <a:p>
            <a:endParaRPr lang="el-GR" sz="1400" dirty="0"/>
          </a:p>
        </p:txBody>
      </p:sp>
    </p:spTree>
    <p:extLst>
      <p:ext uri="{BB962C8B-B14F-4D97-AF65-F5344CB8AC3E}">
        <p14:creationId xmlns:p14="http://schemas.microsoft.com/office/powerpoint/2010/main" xmlns="" val="2987738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Θεόδωρος Σιδηρόπουλος</a:t>
            </a:r>
            <a:br>
              <a:rPr lang="el-GR" b="1" cap="none" dirty="0" smtClean="0">
                <a:latin typeface="Arial" panose="020B0604020202020204" pitchFamily="34" charset="0"/>
                <a:cs typeface="Arial" panose="020B0604020202020204" pitchFamily="34" charset="0"/>
              </a:rPr>
            </a:b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1815882"/>
          </a:xfrm>
          <a:prstGeom prst="rect">
            <a:avLst/>
          </a:prstGeom>
          <a:noFill/>
        </p:spPr>
        <p:txBody>
          <a:bodyPr wrap="square" rtlCol="0">
            <a:spAutoFit/>
          </a:bodyPr>
          <a:lstStyle/>
          <a:p>
            <a:r>
              <a:rPr lang="el-GR" sz="1400" dirty="0"/>
              <a:t>Γεννήθηκε  </a:t>
            </a:r>
            <a:r>
              <a:rPr lang="el-GR" sz="1400" dirty="0" smtClean="0"/>
              <a:t>το </a:t>
            </a:r>
            <a:r>
              <a:rPr lang="en-US" sz="1400" dirty="0" smtClean="0"/>
              <a:t>19</a:t>
            </a:r>
            <a:r>
              <a:rPr lang="el-GR" sz="1400" dirty="0" smtClean="0"/>
              <a:t>56</a:t>
            </a:r>
            <a:r>
              <a:rPr lang="en-US" sz="1400" dirty="0" smtClean="0"/>
              <a:t> </a:t>
            </a:r>
            <a:r>
              <a:rPr lang="el-GR" sz="1400" dirty="0"/>
              <a:t>στον Αρχάγγελο Ναούσης Ημαθίας, όπου έχει το πατρικό του σπίτι. Προέρχεται από αγροτική οικογένεια και τελείωσε τα σχολεία της Βεροίας</a:t>
            </a:r>
            <a:r>
              <a:rPr lang="el-GR" sz="1400" dirty="0" smtClean="0"/>
              <a:t>.  Είναι </a:t>
            </a:r>
            <a:r>
              <a:rPr lang="el-GR" sz="1400" dirty="0"/>
              <a:t> α</a:t>
            </a:r>
            <a:r>
              <a:rPr lang="el-GR" sz="1400" dirty="0" smtClean="0"/>
              <a:t>πόφοιτος </a:t>
            </a:r>
            <a:r>
              <a:rPr lang="el-GR" sz="1400" dirty="0"/>
              <a:t>της Στρατιωτικής Σχολής Αξιωματικών Σωμάτων (Σ.Σ.Α.Σ.) και του Οικονομικού Τμήματος της Νομικής Σχολής του Αριστοτελείου Πανεπιστημίου Θεσσαλονίκης. </a:t>
            </a:r>
            <a:r>
              <a:rPr lang="el-GR" sz="1400" dirty="0" smtClean="0"/>
              <a:t> Επιπλέον, είναι </a:t>
            </a:r>
            <a:r>
              <a:rPr lang="el-GR" sz="1400" dirty="0"/>
              <a:t>απόφοιτος της Σχολής Προγραμματιστών Ηλεκτρονικών Υπολογιστών και της Ανωτάτης Διακλαδικής Σχολής </a:t>
            </a:r>
            <a:r>
              <a:rPr lang="el-GR" sz="1400" dirty="0" smtClean="0"/>
              <a:t>Πολέμου και  κάτοχος </a:t>
            </a:r>
            <a:r>
              <a:rPr lang="el-GR" sz="1400" dirty="0"/>
              <a:t>Μεταπτυχιακού Διπλώματος «Επιτελούς Εθνικής Άμυνας» της Σχολής Εθνικής Άμυνας. Διετέλεσε Αν. Γενικός Διευθυντής του Μετοχικού Ταμείου Στρατού. Στο Επιτελείο του Υπουργού Εθνικής Άμυνας (2004-2007) ήταν Διευθυντής Προγραμματισμού και Υποστήριξης. Διετέλεσε Διευθυντής Οικονομικού στην ΑΣΔΥΣ και στο ΓΕΕΘΑ.</a:t>
            </a:r>
            <a:endParaRPr lang="el-GR" sz="1400" dirty="0">
              <a:effectLst/>
            </a:endParaRPr>
          </a:p>
        </p:txBody>
      </p:sp>
    </p:spTree>
    <p:extLst>
      <p:ext uri="{BB962C8B-B14F-4D97-AF65-F5344CB8AC3E}">
        <p14:creationId xmlns:p14="http://schemas.microsoft.com/office/powerpoint/2010/main" xmlns="" val="8937916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Αντώνης Ασπράς</a:t>
            </a:r>
            <a:br>
              <a:rPr lang="el-GR" b="1" cap="none" dirty="0" smtClean="0">
                <a:latin typeface="Arial" panose="020B0604020202020204" pitchFamily="34" charset="0"/>
                <a:cs typeface="Arial" panose="020B0604020202020204" pitchFamily="34" charset="0"/>
              </a:rPr>
            </a:b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246769"/>
          </a:xfrm>
          <a:prstGeom prst="rect">
            <a:avLst/>
          </a:prstGeom>
          <a:noFill/>
        </p:spPr>
        <p:txBody>
          <a:bodyPr wrap="square" rtlCol="0">
            <a:spAutoFit/>
          </a:bodyPr>
          <a:lstStyle/>
          <a:p>
            <a:r>
              <a:rPr lang="el-GR" sz="1400" dirty="0"/>
              <a:t>Γεννήθηκε  </a:t>
            </a:r>
            <a:r>
              <a:rPr lang="el-GR" sz="1400" dirty="0" smtClean="0"/>
              <a:t>στη </a:t>
            </a:r>
            <a:r>
              <a:rPr lang="el-GR" sz="1400" dirty="0"/>
              <a:t>Νέα Υόρκη το 1975. Είναι σύμβουλος επιχειρήσεων με ειδίκευση στη στρατηγική και την αναδιοργάνωση εταιρειών και κυρίως του Χρηματοπιστωτικού Τομέα. Είναι παντρεμένος και κατάγεται από την Κάσο  του νομού Δωδεκανήσων με την οποία διατηρεί στενούς δεσμούς. </a:t>
            </a:r>
            <a:r>
              <a:rPr lang="el-GR" sz="1400" dirty="0" smtClean="0"/>
              <a:t> Διαθέτει </a:t>
            </a:r>
            <a:r>
              <a:rPr lang="el-GR" sz="1400" dirty="0"/>
              <a:t>πολύχρονη επαγγελματική εμπειρία έχοντας εργαστεί επί σειρά ετών ως στέλεχος στην εταιρεία </a:t>
            </a:r>
            <a:r>
              <a:rPr lang="el-GR" sz="1400" dirty="0" smtClean="0"/>
              <a:t>συμβούλων </a:t>
            </a:r>
            <a:r>
              <a:rPr lang="en-US" sz="1400" dirty="0" smtClean="0"/>
              <a:t>PwC</a:t>
            </a:r>
            <a:r>
              <a:rPr lang="el-GR" sz="1400" dirty="0" smtClean="0"/>
              <a:t>. </a:t>
            </a:r>
            <a:r>
              <a:rPr lang="el-GR" sz="1400" dirty="0"/>
              <a:t>Διαθέτει πολυετή εμπειρία σε εγχώρια και ξένα τραπεζικά ιδρύματα μεταξύ άλλων η Τράπεζα Πειραιώς, η </a:t>
            </a:r>
            <a:r>
              <a:rPr lang="en-US" sz="1400" dirty="0"/>
              <a:t>Citibank</a:t>
            </a:r>
            <a:r>
              <a:rPr lang="el-GR" sz="1400" dirty="0"/>
              <a:t>, και η Eurobank. Στην τελευταία, διατέλεσε στέλεχος της Γενικής Διεύθυνσης Στρατηγικής Ομίλου από το 2014 έως το </a:t>
            </a:r>
            <a:r>
              <a:rPr lang="el-GR" sz="1400" dirty="0" smtClean="0"/>
              <a:t>2016. </a:t>
            </a:r>
            <a:r>
              <a:rPr lang="el-GR" sz="1400" dirty="0"/>
              <a:t>Διαθέτει πτυχίο (ΒΑ) στη Χρηματοοικονομική Επιστήμη από το </a:t>
            </a:r>
            <a:r>
              <a:rPr lang="en-US" sz="1400" dirty="0"/>
              <a:t>City University </a:t>
            </a:r>
            <a:r>
              <a:rPr lang="el-GR" sz="1400" dirty="0"/>
              <a:t>της Νέας Υόρκης  καθώς και </a:t>
            </a:r>
            <a:r>
              <a:rPr lang="en-US" sz="1400" dirty="0"/>
              <a:t>MBA </a:t>
            </a:r>
            <a:r>
              <a:rPr lang="el-GR" sz="1400" dirty="0"/>
              <a:t>από το </a:t>
            </a:r>
            <a:r>
              <a:rPr lang="en-US" sz="1400" dirty="0"/>
              <a:t>New York Institute of Technology </a:t>
            </a:r>
            <a:r>
              <a:rPr lang="el-GR" sz="1400" dirty="0"/>
              <a:t>της Νέας Υόρκης</a:t>
            </a:r>
            <a:r>
              <a:rPr lang="el-GR" sz="1400" dirty="0" smtClean="0"/>
              <a:t>.</a:t>
            </a:r>
            <a:r>
              <a:rPr lang="en-US" sz="1400" dirty="0" smtClean="0"/>
              <a:t> </a:t>
            </a:r>
            <a:r>
              <a:rPr lang="el-GR" sz="1400" dirty="0" smtClean="0"/>
              <a:t>Έχει </a:t>
            </a:r>
            <a:r>
              <a:rPr lang="el-GR" sz="1400" dirty="0"/>
              <a:t>παρακολουθήσει σπουδές στη Στρατηγική εταιρειών στο </a:t>
            </a:r>
            <a:r>
              <a:rPr lang="en-US" sz="1400" dirty="0"/>
              <a:t>Harvard University </a:t>
            </a:r>
            <a:r>
              <a:rPr lang="el-GR" sz="1400" dirty="0"/>
              <a:t>και συμμετείχε σε πρόγραμμα για τα αίτια της χρηματοοικονομικής κρίσης στο </a:t>
            </a:r>
            <a:r>
              <a:rPr lang="en-US" sz="1400" dirty="0"/>
              <a:t>Yale School of Management</a:t>
            </a:r>
            <a:endParaRPr lang="el-GR" sz="1400" dirty="0">
              <a:effectLst/>
            </a:endParaRPr>
          </a:p>
        </p:txBody>
      </p:sp>
    </p:spTree>
    <p:extLst>
      <p:ext uri="{BB962C8B-B14F-4D97-AF65-F5344CB8AC3E}">
        <p14:creationId xmlns:p14="http://schemas.microsoft.com/office/powerpoint/2010/main" xmlns="" val="4094141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Γιάννης Σαμέλης</a:t>
            </a:r>
            <a:br>
              <a:rPr lang="el-GR" b="1" cap="none" dirty="0" smtClean="0">
                <a:latin typeface="Arial" panose="020B0604020202020204" pitchFamily="34" charset="0"/>
                <a:cs typeface="Arial" panose="020B0604020202020204" pitchFamily="34" charset="0"/>
              </a:rPr>
            </a:b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031325"/>
          </a:xfrm>
          <a:prstGeom prst="rect">
            <a:avLst/>
          </a:prstGeom>
          <a:noFill/>
        </p:spPr>
        <p:txBody>
          <a:bodyPr wrap="square" rtlCol="0">
            <a:spAutoFit/>
          </a:bodyPr>
          <a:lstStyle/>
          <a:p>
            <a:r>
              <a:rPr lang="el-GR" sz="1400" dirty="0" smtClean="0"/>
              <a:t>Γεννήθηκε  το </a:t>
            </a:r>
            <a:r>
              <a:rPr lang="el-GR" sz="1400" dirty="0"/>
              <a:t>1975 στην </a:t>
            </a:r>
            <a:r>
              <a:rPr lang="el-GR" sz="1400" dirty="0" smtClean="0"/>
              <a:t>Αθήνα και κατοικεί </a:t>
            </a:r>
            <a:r>
              <a:rPr lang="el-GR" sz="1400" dirty="0"/>
              <a:t>στην Κάντζα Παλλήνης. </a:t>
            </a:r>
            <a:r>
              <a:rPr lang="el-GR" sz="1400" dirty="0" smtClean="0"/>
              <a:t>Είναι </a:t>
            </a:r>
            <a:r>
              <a:rPr lang="el-GR" sz="1400" dirty="0"/>
              <a:t>Δικηγόρος Αθηνών Παρ’ Αρείω Πάγω και Οικονομολόγος, Πτυχιούχος Νομικής Πανεπιστημίου Ρώμης «TOR VERGATA», Δόκτωρ (Dottore) Φορολογικού Δικαίου, Πτυχιούχος Οικονομικών Επιστημών Πανεπιστημίου Ρώμης «ROMA TRE», </a:t>
            </a:r>
            <a:r>
              <a:rPr lang="el-GR" sz="1400" dirty="0" smtClean="0"/>
              <a:t>Είναι επίσης απόφοιτος </a:t>
            </a:r>
            <a:r>
              <a:rPr lang="el-GR" sz="1400" dirty="0"/>
              <a:t>Μεταπτυχιακού Διπλώματος Ειδίκευσης [</a:t>
            </a:r>
            <a:r>
              <a:rPr lang="en-US" sz="1400" dirty="0"/>
              <a:t>MSc</a:t>
            </a:r>
            <a:r>
              <a:rPr lang="el-GR" sz="1400" dirty="0"/>
              <a:t>] «Κράτος και Δημόσια Πολιτική» του Εθνικού και Καποδιστριακού </a:t>
            </a:r>
            <a:r>
              <a:rPr lang="el-GR" sz="1400" dirty="0" smtClean="0"/>
              <a:t>Πανεπιστημίου, απόφοιτος </a:t>
            </a:r>
            <a:r>
              <a:rPr lang="el-GR" sz="1400" dirty="0"/>
              <a:t>Μακροχρόνιου Μεταπτυχιακού Προγράμματος Κατάρτισης «Φορολογικού Δικαίου» στο Οικονομικό Πανεπιστήμιο Αθηνών. </a:t>
            </a:r>
            <a:r>
              <a:rPr lang="el-GR" sz="1400" dirty="0" smtClean="0"/>
              <a:t>Διετέλεσε Τακτικό </a:t>
            </a:r>
            <a:r>
              <a:rPr lang="el-GR" sz="1400" dirty="0"/>
              <a:t>Μέλος της Επιτροπής Ανταγωνισμού </a:t>
            </a:r>
            <a:r>
              <a:rPr lang="el-GR" sz="1400" dirty="0" smtClean="0"/>
              <a:t>(2008-2009). </a:t>
            </a:r>
            <a:r>
              <a:rPr lang="el-GR" sz="1400" dirty="0"/>
              <a:t>Ως μάχιμος Δικηγόρος έχει χειριστεί πληθώρα υποθέσεων Φορολογικού Δικαίου, ενώπιον των Δικαστηρίων όλων των βαθμών δικαιοδοσίας, καθώς και υποθέσεις που αφορούν ζητήματα των Ο.Τ.Α. Είναι έγγαμος, και έχει 1 κόρη. </a:t>
            </a:r>
            <a:endParaRPr lang="el-GR" sz="1400" dirty="0">
              <a:effectLst/>
            </a:endParaRPr>
          </a:p>
        </p:txBody>
      </p:sp>
    </p:spTree>
    <p:extLst>
      <p:ext uri="{BB962C8B-B14F-4D97-AF65-F5344CB8AC3E}">
        <p14:creationId xmlns:p14="http://schemas.microsoft.com/office/powerpoint/2010/main" xmlns="" val="30800625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Παναγιώτης Καραχάλιος</a:t>
            </a:r>
            <a:br>
              <a:rPr lang="el-GR" b="1" cap="none" dirty="0" smtClean="0">
                <a:latin typeface="Arial" panose="020B0604020202020204" pitchFamily="34" charset="0"/>
                <a:cs typeface="Arial" panose="020B0604020202020204" pitchFamily="34" charset="0"/>
              </a:rPr>
            </a:b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2893100"/>
          </a:xfrm>
          <a:prstGeom prst="rect">
            <a:avLst/>
          </a:prstGeom>
          <a:noFill/>
        </p:spPr>
        <p:txBody>
          <a:bodyPr wrap="square" rtlCol="0">
            <a:spAutoFit/>
          </a:bodyPr>
          <a:lstStyle/>
          <a:p>
            <a:r>
              <a:rPr lang="el-GR" sz="1400" dirty="0" smtClean="0"/>
              <a:t>Γεννήθηκε  </a:t>
            </a:r>
            <a:r>
              <a:rPr lang="el-GR" sz="1400" dirty="0"/>
              <a:t>το 1969 στήν Αθήνα, από γονείς ιατρούς, με ιδιαίτερη επιστημονική και φιλανθρωπική δράση. Φοίτησε στο Κολλέγιο Αθηνών και σπούδασε στο Λονδίνο πληροφορική και φυσικές επιστήμες. Λόγω της επαγγελματικής του κατάρτησης, των τυπικών αλλά και ουσιαστικών προσόντων του, διετέλεσε ως Διευθυντικό στέλεχος σε πολυεθνικές εταιρείες υψηλής τεχνολογίας. Η συνεχής παρακολούθηση σεμιναρίων, το πλήθος των επαγγελματικών ταξιδίων, αλλά και η επικοινωνια και διαπραγμάτευση με οικονομικά και πολιτικά στελέχη, εμπλούτισαν τις γνώσεις του και  προσδίδουν μία περαιτέρω εμπειρία πάνω σε  διοικητικά και  κοινωνικά θέματα. Η αγάπη  για τον τόπο του, τον οδήγησε τα τελευταία τρία έτη στην επιτυχημένη ενασχόληση με τα κοινά, μέσω του Δήμου Σικυωνίων όπου σήμερα είναι πρόεδρος του Λιμενικού Ταμείου Σικυωνίων. Ιδιαίτερα επικοινωνιακός με πλούσια εθελοντική δράση ,συμμετέχει και στο Κοινωνικό Φροντιστήριο Κιάτου παραδίδοντας μαθήματα Φυσικής. Η έως τώρα πορεία του, η πίστη του στις αξίες και η διάθεση του για αποτελεσματική δουλειά,εγγυώνται την σημαντική παρουσία του για το δημόσιο όφελος.</a:t>
            </a:r>
          </a:p>
          <a:p>
            <a:endParaRPr lang="el-GR" sz="1400" dirty="0">
              <a:effectLst/>
            </a:endParaRPr>
          </a:p>
        </p:txBody>
      </p:sp>
    </p:spTree>
    <p:extLst>
      <p:ext uri="{BB962C8B-B14F-4D97-AF65-F5344CB8AC3E}">
        <p14:creationId xmlns:p14="http://schemas.microsoft.com/office/powerpoint/2010/main" xmlns="" val="25279444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24</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Προκόπης Μπίλης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1815882"/>
          </a:xfrm>
          <a:prstGeom prst="rect">
            <a:avLst/>
          </a:prstGeom>
          <a:noFill/>
        </p:spPr>
        <p:txBody>
          <a:bodyPr wrap="square" rtlCol="0">
            <a:spAutoFit/>
          </a:bodyPr>
          <a:lstStyle/>
          <a:p>
            <a:r>
              <a:rPr lang="el-GR" sz="1400" dirty="0" smtClean="0"/>
              <a:t>Γεννήθηκε</a:t>
            </a:r>
            <a:r>
              <a:rPr lang="en-US" sz="1400" dirty="0" smtClean="0"/>
              <a:t> </a:t>
            </a:r>
            <a:r>
              <a:rPr lang="el-GR" sz="1400" dirty="0" smtClean="0"/>
              <a:t> στηνΝάουσα Ημαθίας,  το 1974</a:t>
            </a:r>
            <a:r>
              <a:rPr lang="el-GR" sz="1400" dirty="0"/>
              <a:t>. </a:t>
            </a:r>
            <a:r>
              <a:rPr lang="el-GR" sz="1400" dirty="0" smtClean="0"/>
              <a:t>Αποφοίτησε από την Νομική Σχολήςτου </a:t>
            </a:r>
            <a:r>
              <a:rPr lang="el-GR" sz="1400" dirty="0"/>
              <a:t>Δημοκρίτειου Πανεπιστημίου Θράκης, όπου και </a:t>
            </a:r>
            <a:r>
              <a:rPr lang="el-GR" sz="1400" dirty="0" smtClean="0"/>
              <a:t>συνέχισε </a:t>
            </a:r>
            <a:r>
              <a:rPr lang="el-GR" sz="1400" dirty="0"/>
              <a:t>με </a:t>
            </a:r>
            <a:r>
              <a:rPr lang="el-GR" sz="1400" dirty="0" smtClean="0"/>
              <a:t>μεταπτυχιακές </a:t>
            </a:r>
            <a:r>
              <a:rPr lang="el-GR" sz="1400" dirty="0"/>
              <a:t>σπουδές στον τομέα Δημοσίου Δικαίου και Πολιτικών Επιστημών, με κατεύθυνση το Διοικητικό Δίκαιο. Από το </a:t>
            </a:r>
            <a:r>
              <a:rPr lang="el-GR" sz="1400" dirty="0" smtClean="0"/>
              <a:t>2002, ασκεί δικηγορία </a:t>
            </a:r>
            <a:r>
              <a:rPr lang="el-GR" sz="1400" dirty="0"/>
              <a:t>με γραφείο στη Νάουσα. </a:t>
            </a:r>
            <a:r>
              <a:rPr lang="el-GR" sz="1400" dirty="0" smtClean="0"/>
              <a:t>Παράλληλα είναι εξωτερικός </a:t>
            </a:r>
            <a:r>
              <a:rPr lang="el-GR" sz="1400" dirty="0"/>
              <a:t>συνεργάτης – νομικός σύμβουλος της </a:t>
            </a:r>
            <a:r>
              <a:rPr lang="en-US" sz="1400" dirty="0"/>
              <a:t>ALPHA BANK</a:t>
            </a:r>
            <a:r>
              <a:rPr lang="el-GR" sz="1400" dirty="0"/>
              <a:t> (πρώην Εμπορικής). </a:t>
            </a:r>
            <a:r>
              <a:rPr lang="el-GR" sz="1400" dirty="0" smtClean="0"/>
              <a:t>Υπήρξε </a:t>
            </a:r>
            <a:r>
              <a:rPr lang="el-GR" sz="1400" dirty="0"/>
              <a:t>καθηγητής της Σχολής Αστυφυλάκων Νάουσας (2005-2012), με αντικείμενο διδασκαλίας το Συνταγματικό Δίκαιο και το Διοικητικό Δίκαιο. </a:t>
            </a:r>
            <a:r>
              <a:rPr lang="el-GR" sz="1400" dirty="0" smtClean="0"/>
              <a:t>Είναι μέλος </a:t>
            </a:r>
            <a:r>
              <a:rPr lang="el-GR" sz="1400" dirty="0"/>
              <a:t>Δ.Σ. διαφόρων συλλόγων της Νάουσας. </a:t>
            </a:r>
            <a:r>
              <a:rPr lang="el-GR" sz="1400" dirty="0" smtClean="0"/>
              <a:t>Είναι έγγαμος, και πατέρας </a:t>
            </a:r>
            <a:r>
              <a:rPr lang="el-GR" sz="1400" dirty="0"/>
              <a:t>δύο παιδιών, ηλικίας 9 και 11 ετών. </a:t>
            </a:r>
          </a:p>
          <a:p>
            <a:endParaRPr lang="el-GR" sz="1400" dirty="0">
              <a:effectLst/>
            </a:endParaRPr>
          </a:p>
        </p:txBody>
      </p:sp>
    </p:spTree>
    <p:extLst>
      <p:ext uri="{BB962C8B-B14F-4D97-AF65-F5344CB8AC3E}">
        <p14:creationId xmlns:p14="http://schemas.microsoft.com/office/powerpoint/2010/main" xmlns="" val="17381895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25</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Κωνσταντίνος Μουράτης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2" y="1145519"/>
            <a:ext cx="9142600" cy="2893100"/>
          </a:xfrm>
          <a:prstGeom prst="rect">
            <a:avLst/>
          </a:prstGeom>
          <a:noFill/>
        </p:spPr>
        <p:txBody>
          <a:bodyPr wrap="square" rtlCol="0">
            <a:spAutoFit/>
          </a:bodyPr>
          <a:lstStyle/>
          <a:p>
            <a:r>
              <a:rPr lang="el-GR" sz="1400" dirty="0" smtClean="0"/>
              <a:t>Γεννήθηκε  </a:t>
            </a:r>
            <a:r>
              <a:rPr lang="en-GB" sz="1400" dirty="0" err="1" smtClean="0"/>
              <a:t>στην</a:t>
            </a:r>
            <a:r>
              <a:rPr lang="en-GB" sz="1400" dirty="0" smtClean="0"/>
              <a:t> </a:t>
            </a:r>
            <a:r>
              <a:rPr lang="en-GB" sz="1400" dirty="0"/>
              <a:t>Θεσσαλονίκη το 1989. Απ</a:t>
            </a:r>
            <a:r>
              <a:rPr lang="en-GB" sz="1400" dirty="0" err="1"/>
              <a:t>οφοίτησε</a:t>
            </a:r>
            <a:r>
              <a:rPr lang="el-GR" sz="1400" dirty="0"/>
              <a:t> το 2007 </a:t>
            </a:r>
            <a:r>
              <a:rPr lang="en-GB" sz="1400" dirty="0"/>
              <a:t>π</a:t>
            </a:r>
            <a:r>
              <a:rPr lang="en-GB" sz="1400" dirty="0" err="1"/>
              <a:t>ρώτος</a:t>
            </a:r>
            <a:r>
              <a:rPr lang="en-GB" sz="1400" dirty="0"/>
              <a:t> </a:t>
            </a:r>
            <a:r>
              <a:rPr lang="en-GB" sz="1400" dirty="0" err="1"/>
              <a:t>στην</a:t>
            </a:r>
            <a:r>
              <a:rPr lang="en-GB" sz="1400" dirty="0"/>
              <a:t> </a:t>
            </a:r>
            <a:r>
              <a:rPr lang="en-GB" sz="1400" dirty="0" err="1"/>
              <a:t>τάξη</a:t>
            </a:r>
            <a:r>
              <a:rPr lang="en-GB" sz="1400" dirty="0"/>
              <a:t> </a:t>
            </a:r>
            <a:r>
              <a:rPr lang="en-GB" sz="1400" dirty="0" err="1"/>
              <a:t>του</a:t>
            </a:r>
            <a:r>
              <a:rPr lang="en-GB" sz="1400" dirty="0"/>
              <a:t> και </a:t>
            </a:r>
            <a:r>
              <a:rPr lang="en-GB" sz="1400" dirty="0" err="1"/>
              <a:t>τιμήθηκε</a:t>
            </a:r>
            <a:r>
              <a:rPr lang="en-GB" sz="1400" dirty="0"/>
              <a:t> </a:t>
            </a:r>
            <a:r>
              <a:rPr lang="en-GB" sz="1400" dirty="0" err="1"/>
              <a:t>με</a:t>
            </a:r>
            <a:r>
              <a:rPr lang="en-GB" sz="1400" dirty="0"/>
              <a:t> </a:t>
            </a:r>
            <a:r>
              <a:rPr lang="en-GB" sz="1400" dirty="0" err="1"/>
              <a:t>το</a:t>
            </a:r>
            <a:r>
              <a:rPr lang="en-GB" sz="1400" dirty="0"/>
              <a:t> βραβ</a:t>
            </a:r>
            <a:r>
              <a:rPr lang="en-GB" sz="1400" dirty="0" err="1"/>
              <a:t>είο</a:t>
            </a:r>
            <a:r>
              <a:rPr lang="en-GB" sz="1400" dirty="0"/>
              <a:t> Μα</a:t>
            </a:r>
            <a:r>
              <a:rPr lang="en-GB" sz="1400" dirty="0" err="1"/>
              <a:t>θητές</a:t>
            </a:r>
            <a:r>
              <a:rPr lang="en-GB" sz="1400" dirty="0"/>
              <a:t> </a:t>
            </a:r>
            <a:r>
              <a:rPr lang="en-GB" sz="1400" dirty="0" err="1"/>
              <a:t>της</a:t>
            </a:r>
            <a:r>
              <a:rPr lang="en-GB" sz="1400" dirty="0"/>
              <a:t> </a:t>
            </a:r>
            <a:r>
              <a:rPr lang="en-GB" sz="1400" dirty="0" err="1"/>
              <a:t>Χρονιάς</a:t>
            </a:r>
            <a:r>
              <a:rPr lang="en-GB" sz="1400" dirty="0"/>
              <a:t> Eurobank E.F.G. </a:t>
            </a:r>
            <a:r>
              <a:rPr lang="el-GR" sz="1400" dirty="0"/>
              <a:t>Κατέχει </a:t>
            </a:r>
            <a:r>
              <a:rPr lang="en-GB" sz="1400" dirty="0"/>
              <a:t>π</a:t>
            </a:r>
            <a:r>
              <a:rPr lang="en-GB" sz="1400" dirty="0" err="1"/>
              <a:t>ρο</a:t>
            </a:r>
            <a:r>
              <a:rPr lang="en-GB" sz="1400" dirty="0"/>
              <a:t>πτυχιακό στις Οικονομικές Επιστήμες, ενώ πραγματοποιεί Μεταπτυχιακές σπουδές στην “Υπολογιστική Νοημοσύνη και Ψηφιακά Μέσα”. </a:t>
            </a:r>
            <a:r>
              <a:rPr lang="en-GB" sz="1400" dirty="0" err="1"/>
              <a:t>Μιλάει</a:t>
            </a:r>
            <a:r>
              <a:rPr lang="en-GB" sz="1400" dirty="0"/>
              <a:t> </a:t>
            </a:r>
            <a:r>
              <a:rPr lang="en-GB" sz="1400" dirty="0" err="1"/>
              <a:t>Αγγλικά</a:t>
            </a:r>
            <a:r>
              <a:rPr lang="en-GB" sz="1400" dirty="0"/>
              <a:t>, Γα</a:t>
            </a:r>
            <a:r>
              <a:rPr lang="en-GB" sz="1400" dirty="0" err="1"/>
              <a:t>λλικά</a:t>
            </a:r>
            <a:r>
              <a:rPr lang="en-GB" sz="1400" dirty="0"/>
              <a:t>, </a:t>
            </a:r>
            <a:r>
              <a:rPr lang="en-GB" sz="1400" dirty="0" err="1"/>
              <a:t>Γερμ</a:t>
            </a:r>
            <a:r>
              <a:rPr lang="en-GB" sz="1400" dirty="0"/>
              <a:t>ανικά και μαθαίνει την Ρωσική.  </a:t>
            </a:r>
            <a:endParaRPr lang="el-GR" sz="1400" dirty="0"/>
          </a:p>
          <a:p>
            <a:r>
              <a:rPr lang="en-GB" sz="1400" dirty="0" err="1"/>
              <a:t>Είν</a:t>
            </a:r>
            <a:r>
              <a:rPr lang="en-GB" sz="1400" dirty="0"/>
              <a:t>αι επιχειρηματίας με συμμετοχή στην </a:t>
            </a:r>
            <a:r>
              <a:rPr lang="en-US" sz="1400" b="1" dirty="0" err="1"/>
              <a:t>OnarTech</a:t>
            </a:r>
            <a:r>
              <a:rPr lang="en-US" sz="1400" b="1" dirty="0"/>
              <a:t> </a:t>
            </a:r>
            <a:r>
              <a:rPr lang="en-US" sz="1400" b="1" dirty="0" err="1"/>
              <a:t>L.t.d</a:t>
            </a:r>
            <a:r>
              <a:rPr lang="en-US" sz="1400" b="1" dirty="0"/>
              <a:t>.</a:t>
            </a:r>
            <a:r>
              <a:rPr lang="en-US" sz="1400" dirty="0"/>
              <a:t> </a:t>
            </a:r>
            <a:r>
              <a:rPr lang="el-GR" sz="1400" dirty="0"/>
              <a:t>με αντικείμενο τον </a:t>
            </a:r>
            <a:r>
              <a:rPr lang="el-GR" sz="1400" b="1" dirty="0"/>
              <a:t>Σχεδιασμό, Ανάπτυξη, Παραγωγή και Εμπορία Συστημάτων Υψηλής Τεχνολογίας</a:t>
            </a:r>
            <a:r>
              <a:rPr lang="el-GR" sz="1400" dirty="0"/>
              <a:t> και στην </a:t>
            </a:r>
            <a:r>
              <a:rPr lang="en-US" sz="1400" b="1" dirty="0" err="1"/>
              <a:t>Thesan</a:t>
            </a:r>
            <a:r>
              <a:rPr lang="en-US" sz="1400" b="1" dirty="0"/>
              <a:t> Ventures</a:t>
            </a:r>
            <a:r>
              <a:rPr lang="en-US" sz="1400" dirty="0"/>
              <a:t> </a:t>
            </a:r>
            <a:r>
              <a:rPr lang="el-GR" sz="1400" dirty="0"/>
              <a:t>με αντικείμενο την </a:t>
            </a:r>
            <a:r>
              <a:rPr lang="el-GR" sz="1400" b="1" dirty="0"/>
              <a:t>Επενδυτική</a:t>
            </a:r>
            <a:r>
              <a:rPr lang="el-GR" sz="1400" dirty="0"/>
              <a:t> και την </a:t>
            </a:r>
            <a:r>
              <a:rPr lang="el-GR" sz="1400" b="1" dirty="0"/>
              <a:t>Συμβουλευτική</a:t>
            </a:r>
            <a:r>
              <a:rPr lang="el-GR" sz="1400" dirty="0"/>
              <a:t>.  </a:t>
            </a:r>
            <a:endParaRPr lang="en-US" sz="1400" dirty="0" smtClean="0"/>
          </a:p>
          <a:p>
            <a:r>
              <a:rPr lang="el-GR" sz="1400" dirty="0" smtClean="0"/>
              <a:t>Κατά </a:t>
            </a:r>
            <a:r>
              <a:rPr lang="el-GR" sz="1400" dirty="0"/>
              <a:t>καιρούς αναλαμβάνει το </a:t>
            </a:r>
            <a:r>
              <a:rPr lang="en-US" sz="1400" dirty="0"/>
              <a:t>Mentoring </a:t>
            </a:r>
            <a:r>
              <a:rPr lang="el-GR" sz="1400" dirty="0"/>
              <a:t>καινοτόμων </a:t>
            </a:r>
            <a:r>
              <a:rPr lang="en-US" sz="1400" dirty="0"/>
              <a:t>Startup </a:t>
            </a:r>
            <a:r>
              <a:rPr lang="el-GR" sz="1400" dirty="0"/>
              <a:t>και </a:t>
            </a:r>
            <a:r>
              <a:rPr lang="en-US" sz="1400" dirty="0"/>
              <a:t>Scale-up </a:t>
            </a:r>
            <a:r>
              <a:rPr lang="en-US" sz="1400" dirty="0" err="1"/>
              <a:t>ετ</a:t>
            </a:r>
            <a:r>
              <a:rPr lang="en-US" sz="1400" dirty="0"/>
              <a:t>αιρειών, ενώ είναι δραστήριο μέλος της Ευρωπαϊκής και Ελληνικής κοινότητας νεοφυών επιχειρήσεων</a:t>
            </a:r>
            <a:r>
              <a:rPr lang="el-GR" sz="1400" dirty="0"/>
              <a:t>. Στο παρελθόν έχει διατελέσει Πρόεδρος του παραρτήματος της </a:t>
            </a:r>
            <a:r>
              <a:rPr lang="en-US" sz="1400" dirty="0"/>
              <a:t>JADE (</a:t>
            </a:r>
            <a:r>
              <a:rPr lang="en-US" sz="1400" dirty="0" err="1"/>
              <a:t>Ευρω</a:t>
            </a:r>
            <a:r>
              <a:rPr lang="en-US" sz="1400" dirty="0"/>
              <a:t>παϊκή Συνομοσπονδία Νεανικών Επιχειρήσεων) </a:t>
            </a:r>
            <a:r>
              <a:rPr lang="el-GR" sz="1400" dirty="0"/>
              <a:t>στην Θεσσαλονίκη, ενώ εργάστηκε ως Οικονομικός Σύμβουλος στα Κεντρικά Γραφεία της αντίστοιχης οργάνωσης στις Βρυξέλλες. </a:t>
            </a:r>
          </a:p>
          <a:p>
            <a:endParaRPr lang="el-GR" sz="1400" dirty="0"/>
          </a:p>
        </p:txBody>
      </p:sp>
    </p:spTree>
    <p:extLst>
      <p:ext uri="{BB962C8B-B14F-4D97-AF65-F5344CB8AC3E}">
        <p14:creationId xmlns:p14="http://schemas.microsoft.com/office/powerpoint/2010/main" xmlns="" val="2381026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Στέλλα Αυγερίκου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815882"/>
          </a:xfrm>
          <a:prstGeom prst="rect">
            <a:avLst/>
          </a:prstGeom>
          <a:noFill/>
        </p:spPr>
        <p:txBody>
          <a:bodyPr wrap="square" rtlCol="0">
            <a:spAutoFit/>
          </a:bodyPr>
          <a:lstStyle/>
          <a:p>
            <a:r>
              <a:rPr lang="el-GR" sz="1400" dirty="0" smtClean="0"/>
              <a:t>Γεννήθηκε  το 1967. Σπούδασε Αρχιτέκτων </a:t>
            </a:r>
            <a:r>
              <a:rPr lang="el-GR" sz="1400" dirty="0"/>
              <a:t>Μηχανικός </a:t>
            </a:r>
            <a:r>
              <a:rPr lang="el-GR" sz="1400" dirty="0" smtClean="0"/>
              <a:t> στο Ε.Μ.Π</a:t>
            </a:r>
            <a:r>
              <a:rPr lang="el-GR" sz="1400" dirty="0"/>
              <a:t>. </a:t>
            </a:r>
            <a:r>
              <a:rPr lang="el-GR" sz="1400" dirty="0" smtClean="0"/>
              <a:t>και είναι πιστοποιημένη </a:t>
            </a:r>
            <a:r>
              <a:rPr lang="el-GR" sz="1400" dirty="0"/>
              <a:t>ε</a:t>
            </a:r>
            <a:r>
              <a:rPr lang="el-GR" sz="1400" dirty="0" smtClean="0"/>
              <a:t>κτιμήτρια </a:t>
            </a:r>
            <a:r>
              <a:rPr lang="el-GR" sz="1400" dirty="0"/>
              <a:t>α</a:t>
            </a:r>
            <a:r>
              <a:rPr lang="el-GR" sz="1400" dirty="0" smtClean="0"/>
              <a:t>κινήτων </a:t>
            </a:r>
            <a:r>
              <a:rPr lang="en-US" sz="1400" dirty="0"/>
              <a:t>REV </a:t>
            </a:r>
            <a:r>
              <a:rPr lang="el-GR" sz="1400" dirty="0"/>
              <a:t>(</a:t>
            </a:r>
            <a:r>
              <a:rPr lang="en-US" sz="1400" dirty="0"/>
              <a:t>Expert </a:t>
            </a:r>
            <a:r>
              <a:rPr lang="en-US" sz="1400" dirty="0" err="1"/>
              <a:t>Valuer</a:t>
            </a:r>
            <a:r>
              <a:rPr lang="en-US" sz="1400" dirty="0"/>
              <a:t> in Real Estate Property</a:t>
            </a:r>
            <a:r>
              <a:rPr lang="el-GR" sz="1400" dirty="0" smtClean="0"/>
              <a:t>).</a:t>
            </a:r>
          </a:p>
          <a:p>
            <a:r>
              <a:rPr lang="el-GR" sz="1400" dirty="0" smtClean="0"/>
              <a:t>Είναι ελεύθερη </a:t>
            </a:r>
            <a:r>
              <a:rPr lang="el-GR" sz="1400" dirty="0"/>
              <a:t>επαγγελματίας από το 1993 έως σήμερα, με πλήθος ιδιωτικών-δημοσίων έργων και συνεργασία με μεγάλα τεχνικά γραφεία της χώρας.  </a:t>
            </a:r>
            <a:r>
              <a:rPr lang="el-GR" sz="1400" dirty="0" smtClean="0"/>
              <a:t>Εχει συνεργαστεί με το Σώμα </a:t>
            </a:r>
            <a:r>
              <a:rPr lang="el-GR" sz="1400" dirty="0"/>
              <a:t>Ορκωτών Εκτιμητών (Σ.Ο.Ε.) με εκπόνηση εκατοντάδων εκτιμήσεων πάσης φύσεως απλών και σύνθετων ακινήτων εταιρειών, επιχειρήσεων και οργανισμών του Δημοσίου και Ιδιωτικού τομέα. </a:t>
            </a:r>
            <a:r>
              <a:rPr lang="el-GR" sz="1400" dirty="0" smtClean="0"/>
              <a:t> Είναι μέλος </a:t>
            </a:r>
            <a:r>
              <a:rPr lang="el-GR" sz="1400" dirty="0"/>
              <a:t>σε αρχιτεκτονικά συμβούλια και </a:t>
            </a:r>
            <a:r>
              <a:rPr lang="el-GR" sz="1400" dirty="0" smtClean="0"/>
              <a:t>σε επιστημονικές </a:t>
            </a:r>
            <a:r>
              <a:rPr lang="el-GR" sz="1400" dirty="0"/>
              <a:t>ομάδες εργασίας του ΤΕΕ, σχετικά με την εφαρμογή της αρχιτεκτονικής και την εκτίμηση αξιών ακινήτων.</a:t>
            </a:r>
            <a:r>
              <a:rPr lang="el-GR" sz="1400" dirty="0" smtClean="0"/>
              <a:t>  Είναι παντρεμένη και μητέρα δύο παιδιών.</a:t>
            </a:r>
            <a:endParaRPr lang="el-GR" sz="1400" dirty="0"/>
          </a:p>
        </p:txBody>
      </p:sp>
    </p:spTree>
    <p:extLst>
      <p:ext uri="{BB962C8B-B14F-4D97-AF65-F5344CB8AC3E}">
        <p14:creationId xmlns:p14="http://schemas.microsoft.com/office/powerpoint/2010/main" xmlns="" val="26811481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Βασιλική Καλοδήμου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2" y="1145519"/>
            <a:ext cx="9101656" cy="4616648"/>
          </a:xfrm>
          <a:prstGeom prst="rect">
            <a:avLst/>
          </a:prstGeom>
          <a:noFill/>
        </p:spPr>
        <p:txBody>
          <a:bodyPr wrap="square" rtlCol="0">
            <a:spAutoFit/>
          </a:bodyPr>
          <a:lstStyle/>
          <a:p>
            <a:r>
              <a:rPr lang="el-GR" sz="1400" dirty="0" smtClean="0"/>
              <a:t>Γεννήθηκε  το 1973 στο Ναύπλιο. Είναι  </a:t>
            </a:r>
            <a:r>
              <a:rPr lang="el-GR" sz="1400" dirty="0"/>
              <a:t>Μοριακή </a:t>
            </a:r>
            <a:r>
              <a:rPr lang="el-GR" sz="1400" dirty="0" smtClean="0"/>
              <a:t>Γενετίστρια,και Διευθύντρια </a:t>
            </a:r>
            <a:r>
              <a:rPr lang="el-GR" sz="1400" dirty="0"/>
              <a:t>στο τμήμα Κυτταρομετρίας Ροής-Έρευνας και Αναγεννητικής Ιατρικής του Νοσοκομείου ΙΑΣΩ στην Αθήνα.</a:t>
            </a:r>
          </a:p>
          <a:p>
            <a:r>
              <a:rPr lang="el-GR" sz="1400" dirty="0"/>
              <a:t>Από το 2006 ασχολείται με τα βλαστικά κύτταρα και τις εφαρμογές τους στην αναγεννητική ιατρική και την κυτταρομετρία ροής. Εκτός από τη συνεργασία με κρατικά πανεπιστήμια και φαρμακευτικές εταιρείες σε ερευνητικά προγράμματα, η Δρ. Καλοδήμου δημοσιεύει συχνά τα ευρήματά της, (31 δημοσιεύσεις, 6 βιβλία, 2 πατέντες και  10 επιστημονικές συνεργασίες). Επίσης είναι στην συντακτική επιτροπή πολλών διεθνών επιστημονικών περιοδικών.</a:t>
            </a:r>
          </a:p>
          <a:p>
            <a:r>
              <a:rPr lang="el-GR" sz="1400" dirty="0"/>
              <a:t>Η ελληνική έκδοση του πρώτου βιβλίου της το 2015 τοποθετήθηκε ως υλικό αναφοράς στο Αλεξάνδρειο( ATEI )Θεσσαλονίκη , ενώ η αγγλική έκδοση του βιβλίου της (</a:t>
            </a:r>
            <a:r>
              <a:rPr lang="en-US" sz="1400" dirty="0"/>
              <a:t>best seller</a:t>
            </a:r>
            <a:r>
              <a:rPr lang="el-GR" sz="1400" dirty="0"/>
              <a:t>) είναι υλικό αναφοράς φοιτητών ιατρικής στη βιβλιοθήκη του πανεπιστημίου του Στάνφορντ  ΗΠΑ, ενώ αποτελεί και  βιβλίο αναφοράς στο Πανεπιστήμιο Bharathiar της Ινδίας για μεταπτυχιακό δίπλωμα μοριακής ιατρικής. Τα δύο βιβλία είναι τα μόνα βιβλία στον τομέα της κυτταρομετρίας ροής. </a:t>
            </a:r>
          </a:p>
          <a:p>
            <a:r>
              <a:rPr lang="el-GR" sz="1400" dirty="0"/>
              <a:t>Η ίδια κατέχει στον Αμερικανικό Οργανισμό </a:t>
            </a:r>
            <a:r>
              <a:rPr lang="el-GR" sz="1400" dirty="0" smtClean="0"/>
              <a:t>ΑΑΒΒ</a:t>
            </a:r>
            <a:r>
              <a:rPr lang="el-GR" sz="1400" dirty="0"/>
              <a:t> </a:t>
            </a:r>
            <a:r>
              <a:rPr lang="el-GR" sz="1400" dirty="0" smtClean="0"/>
              <a:t>τις </a:t>
            </a:r>
            <a:r>
              <a:rPr lang="el-GR" sz="1400" dirty="0"/>
              <a:t>εξής θέσεις</a:t>
            </a:r>
            <a:r>
              <a:rPr lang="en-US" sz="1400" dirty="0"/>
              <a:t>: AABB Lead/Sole  assessor, a board member at the AABB Cellular Therapy Accreditation Program Unit for worldwide standards development and accreditation, the Leader at AABB CT Subsection: CT Product Manufacturing and Testing, placed to serve (2017-2018) as a Mentor for Cellular Therapy, Professional Engagement Program (PEP), and also a member of two subsections of the AABB Cellular Therapies Section</a:t>
            </a:r>
            <a:endParaRPr lang="el-GR" sz="1400" dirty="0"/>
          </a:p>
          <a:p>
            <a:r>
              <a:rPr lang="el-GR" sz="1400" dirty="0"/>
              <a:t>Η βιογραφία της έχει συμπεριληφθεί</a:t>
            </a:r>
            <a:r>
              <a:rPr lang="en-US" sz="1400" dirty="0"/>
              <a:t>  </a:t>
            </a:r>
            <a:r>
              <a:rPr lang="el-GR" sz="1400" dirty="0"/>
              <a:t>στο</a:t>
            </a:r>
            <a:r>
              <a:rPr lang="en-US" sz="1400" dirty="0"/>
              <a:t> Who's Who </a:t>
            </a:r>
            <a:r>
              <a:rPr lang="el-GR" sz="1400" dirty="0"/>
              <a:t>του κόσμου για τα έτη</a:t>
            </a:r>
            <a:r>
              <a:rPr lang="en-US" sz="1400" dirty="0"/>
              <a:t> 2014 </a:t>
            </a:r>
            <a:r>
              <a:rPr lang="el-GR" sz="1400" dirty="0"/>
              <a:t>και</a:t>
            </a:r>
            <a:r>
              <a:rPr lang="en-US" sz="1400" dirty="0"/>
              <a:t> 2015, 2016 &amp; 2017 </a:t>
            </a:r>
            <a:r>
              <a:rPr lang="el-GR" sz="1400" dirty="0"/>
              <a:t>και φέτος της απονεμήθηκε το βραβείο</a:t>
            </a:r>
            <a:r>
              <a:rPr lang="en-US" sz="1400" dirty="0"/>
              <a:t> Who is Who’ (Marquis) 2017 Albert Nelson Marquis Lifetime Achievement Award.</a:t>
            </a:r>
            <a:endParaRPr lang="el-GR" sz="1400" dirty="0"/>
          </a:p>
          <a:p>
            <a:r>
              <a:rPr lang="el-GR" sz="1400" dirty="0" smtClean="0"/>
              <a:t>   </a:t>
            </a:r>
            <a:endParaRPr lang="el-GR" sz="1400" dirty="0"/>
          </a:p>
        </p:txBody>
      </p:sp>
    </p:spTree>
    <p:extLst>
      <p:ext uri="{BB962C8B-B14F-4D97-AF65-F5344CB8AC3E}">
        <p14:creationId xmlns:p14="http://schemas.microsoft.com/office/powerpoint/2010/main" xmlns="" val="26811481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28</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Σωτήρης Μποταϊτης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2" y="1145519"/>
            <a:ext cx="9101656" cy="2893100"/>
          </a:xfrm>
          <a:prstGeom prst="rect">
            <a:avLst/>
          </a:prstGeom>
          <a:noFill/>
        </p:spPr>
        <p:txBody>
          <a:bodyPr wrap="square" rtlCol="0">
            <a:spAutoFit/>
          </a:bodyPr>
          <a:lstStyle/>
          <a:p>
            <a:r>
              <a:rPr lang="el-GR" sz="1400" dirty="0" smtClean="0"/>
              <a:t>Γεννήθηκε  το 1967 </a:t>
            </a:r>
            <a:r>
              <a:rPr lang="el-GR" sz="1400" dirty="0"/>
              <a:t>στην Κατερίνη και </a:t>
            </a:r>
            <a:r>
              <a:rPr lang="el-GR" sz="1400" dirty="0" smtClean="0"/>
              <a:t>αποφοίτησε </a:t>
            </a:r>
            <a:r>
              <a:rPr lang="el-GR" sz="1400" dirty="0"/>
              <a:t>από το 1</a:t>
            </a:r>
            <a:r>
              <a:rPr lang="el-GR" sz="1400" baseline="30000" dirty="0"/>
              <a:t>ο</a:t>
            </a:r>
            <a:r>
              <a:rPr lang="el-GR" sz="1400" dirty="0"/>
              <a:t> Λύκειο Κατερίνης το 1985</a:t>
            </a:r>
            <a:r>
              <a:rPr lang="el-GR" sz="1400" dirty="0" smtClean="0"/>
              <a:t>.  Σπούδασε στην  Ιατρική Σχολή </a:t>
            </a:r>
            <a:r>
              <a:rPr lang="el-GR" sz="1400" dirty="0"/>
              <a:t>του Δημοκρίτειου Πανεπιστημίου </a:t>
            </a:r>
            <a:r>
              <a:rPr lang="el-GR" sz="1400" dirty="0" smtClean="0"/>
              <a:t>Θράκης και το 1993  απέκτησε την άδεια </a:t>
            </a:r>
            <a:r>
              <a:rPr lang="el-GR" sz="1400" dirty="0"/>
              <a:t>ασκήσεως του ιατρικού επαγγέλματος</a:t>
            </a:r>
            <a:r>
              <a:rPr lang="el-GR" sz="1400" dirty="0" smtClean="0"/>
              <a:t>. Το </a:t>
            </a:r>
            <a:r>
              <a:rPr lang="el-GR" sz="1400" dirty="0"/>
              <a:t>2004 </a:t>
            </a:r>
            <a:r>
              <a:rPr lang="el-GR" sz="1400" dirty="0" smtClean="0"/>
              <a:t>ορκίστηκε διδάκτορας της </a:t>
            </a:r>
            <a:r>
              <a:rPr lang="el-GR" sz="1400" dirty="0"/>
              <a:t>Ιατρικής Σχολής του Δημοκρίτειου Πανεπιστημίου </a:t>
            </a:r>
            <a:r>
              <a:rPr lang="el-GR" sz="1400" dirty="0" smtClean="0"/>
              <a:t>Θράκης,. Από τον Μάρτίο του </a:t>
            </a:r>
            <a:r>
              <a:rPr lang="el-GR" sz="1400" dirty="0"/>
              <a:t>2006 </a:t>
            </a:r>
            <a:r>
              <a:rPr lang="el-GR" sz="1400" dirty="0" smtClean="0"/>
              <a:t>ανέλαβε </a:t>
            </a:r>
            <a:r>
              <a:rPr lang="el-GR" sz="1400" dirty="0"/>
              <a:t>καθήκοντα σε θέση ΔΕΠ του </a:t>
            </a:r>
            <a:r>
              <a:rPr lang="el-GR" sz="1400" dirty="0" smtClean="0"/>
              <a:t>ΔΠΘ, </a:t>
            </a:r>
            <a:r>
              <a:rPr lang="el-GR" sz="1400" dirty="0"/>
              <a:t>θέση που </a:t>
            </a:r>
            <a:r>
              <a:rPr lang="el-GR" sz="1400" dirty="0" smtClean="0"/>
              <a:t>διατηρεί  μέχρικαι </a:t>
            </a:r>
            <a:r>
              <a:rPr lang="el-GR" sz="1400" dirty="0"/>
              <a:t>σήμερα</a:t>
            </a:r>
            <a:r>
              <a:rPr lang="el-GR" sz="1400" dirty="0" smtClean="0"/>
              <a:t>. Το </a:t>
            </a:r>
            <a:r>
              <a:rPr lang="el-GR" sz="1400" dirty="0"/>
              <a:t>2005 </a:t>
            </a:r>
            <a:r>
              <a:rPr lang="el-GR" sz="1400" dirty="0" smtClean="0"/>
              <a:t>μετεκπαιδεύτηκε στο </a:t>
            </a:r>
            <a:r>
              <a:rPr lang="el-GR" sz="1400" dirty="0"/>
              <a:t>Κέντρο Πειραματικής Χειρουργικής, του Ινστιτούτου Ιατρικών και Βιολογικών Ερευνών της Ακαδημίας Αθηνών (ΙΙΒΕΑΑ</a:t>
            </a:r>
            <a:r>
              <a:rPr lang="el-GR" sz="1400" dirty="0" smtClean="0"/>
              <a:t>), ενώ το </a:t>
            </a:r>
            <a:r>
              <a:rPr lang="en-US" sz="1400" dirty="0" smtClean="0"/>
              <a:t>2010</a:t>
            </a:r>
            <a:r>
              <a:rPr lang="el-GR" sz="1400" dirty="0" smtClean="0"/>
              <a:t> ολοκλήρωσε την μετεκπαιδευσή του στο</a:t>
            </a:r>
            <a:r>
              <a:rPr lang="en-US" sz="1400" dirty="0" smtClean="0"/>
              <a:t> </a:t>
            </a:r>
            <a:r>
              <a:rPr lang="en-US" sz="1400" dirty="0"/>
              <a:t>UPMC Liver Cancer Center, University of Pittsburgh, School of Medicine, Thomas E. </a:t>
            </a:r>
            <a:r>
              <a:rPr lang="en-US" sz="1400" dirty="0" err="1"/>
              <a:t>Starzl</a:t>
            </a:r>
            <a:r>
              <a:rPr lang="en-US" sz="1400" dirty="0"/>
              <a:t> Transplantation Institute (</a:t>
            </a:r>
            <a:r>
              <a:rPr lang="el-GR" sz="1400" dirty="0"/>
              <a:t>Υπεύθυνος καθηγητής</a:t>
            </a:r>
            <a:r>
              <a:rPr lang="en-US" sz="1400" dirty="0"/>
              <a:t> David Geller).</a:t>
            </a:r>
            <a:endParaRPr lang="el-GR" sz="1400" dirty="0"/>
          </a:p>
          <a:p>
            <a:r>
              <a:rPr lang="el-GR" sz="1400" dirty="0" smtClean="0"/>
              <a:t>Από το 2014, είναι  Πρόεδρος </a:t>
            </a:r>
            <a:r>
              <a:rPr lang="el-GR" sz="1400" dirty="0"/>
              <a:t>στο Κέντρο Πρόληψης &amp; Ενημέρωσης κατά των Ναρκωτικών της ΠΕ </a:t>
            </a:r>
            <a:r>
              <a:rPr lang="el-GR" sz="1400" dirty="0" smtClean="0"/>
              <a:t>ΕΒΡΟΥ. Είναι τακτικό </a:t>
            </a:r>
            <a:r>
              <a:rPr lang="el-GR" sz="1400" dirty="0"/>
              <a:t>μέλος του Διοικητικού Συμβουλίου ΣΤΑΥΡΙΔΕΙΟ ΕΚΚΛΗΣΙΑΣΤΙΚΟ ΙΔΡΥΜΑ ΧΡΟΝΙΩΣ ΠΑΣΧΟΝΤΩΝ Ο ΑΓΙΟΣ ΚΥΠΡΙΑΝΟΣ στην Αλεξανδρούπολη</a:t>
            </a:r>
            <a:r>
              <a:rPr lang="el-GR" sz="1400" dirty="0" smtClean="0"/>
              <a:t>.  Είναι </a:t>
            </a:r>
            <a:r>
              <a:rPr lang="el-GR" sz="1400" dirty="0"/>
              <a:t>έγγαμος και </a:t>
            </a:r>
            <a:r>
              <a:rPr lang="el-GR" sz="1400" dirty="0" smtClean="0"/>
              <a:t>πατέρας 2 παιδιών.</a:t>
            </a:r>
            <a:endParaRPr lang="el-GR" sz="1400" dirty="0"/>
          </a:p>
          <a:p>
            <a:endParaRPr lang="el-GR" sz="1400" dirty="0"/>
          </a:p>
          <a:p>
            <a:endParaRPr lang="el-GR" sz="1400" dirty="0"/>
          </a:p>
        </p:txBody>
      </p:sp>
    </p:spTree>
    <p:extLst>
      <p:ext uri="{BB962C8B-B14F-4D97-AF65-F5344CB8AC3E}">
        <p14:creationId xmlns:p14="http://schemas.microsoft.com/office/powerpoint/2010/main" xmlns="" val="35864612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Λάμπρος Καούδης</a:t>
            </a:r>
            <a:br>
              <a:rPr lang="el-GR" b="1" cap="none" dirty="0" smtClean="0">
                <a:latin typeface="Arial" panose="020B0604020202020204" pitchFamily="34" charset="0"/>
                <a:cs typeface="Arial" panose="020B0604020202020204" pitchFamily="34" charset="0"/>
              </a:rPr>
            </a:br>
            <a:r>
              <a:rPr lang="el-GR" sz="1800" b="1" i="1" cap="none" dirty="0" smtClean="0">
                <a:latin typeface="Arial" panose="020B0604020202020204" pitchFamily="34" charset="0"/>
                <a:cs typeface="Arial" panose="020B0604020202020204" pitchFamily="34" charset="0"/>
              </a:rPr>
              <a:t> </a:t>
            </a: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031325"/>
          </a:xfrm>
          <a:prstGeom prst="rect">
            <a:avLst/>
          </a:prstGeom>
          <a:noFill/>
        </p:spPr>
        <p:txBody>
          <a:bodyPr wrap="square" rtlCol="0">
            <a:spAutoFit/>
          </a:bodyPr>
          <a:lstStyle/>
          <a:p>
            <a:r>
              <a:rPr lang="el-GR" sz="1400" dirty="0" smtClean="0"/>
              <a:t>Γεννήθηκε </a:t>
            </a:r>
            <a:r>
              <a:rPr lang="el-GR" sz="1400" dirty="0"/>
              <a:t> </a:t>
            </a:r>
            <a:r>
              <a:rPr lang="el-GR" sz="1400" dirty="0" smtClean="0"/>
              <a:t>το 1973 και </a:t>
            </a:r>
            <a:r>
              <a:rPr lang="el-GR" sz="1400" dirty="0"/>
              <a:t>μεγάλωσε στη Θεσσαλονίκη. Σπούδασε </a:t>
            </a:r>
            <a:r>
              <a:rPr lang="en-US" sz="1400" dirty="0"/>
              <a:t>Marketing</a:t>
            </a:r>
            <a:r>
              <a:rPr lang="el-GR" sz="1400" dirty="0"/>
              <a:t> &amp; </a:t>
            </a:r>
            <a:r>
              <a:rPr lang="en-US" sz="1400" dirty="0"/>
              <a:t>Economics </a:t>
            </a:r>
            <a:r>
              <a:rPr lang="el-GR" sz="1400" dirty="0"/>
              <a:t>,στο </a:t>
            </a:r>
            <a:r>
              <a:rPr lang="en-US" sz="1400" dirty="0"/>
              <a:t>The Strathclyde University </a:t>
            </a:r>
            <a:r>
              <a:rPr lang="el-GR" sz="1400" dirty="0"/>
              <a:t>στη Γλασκώβη και στο </a:t>
            </a:r>
            <a:r>
              <a:rPr lang="en-US" sz="1400" dirty="0" err="1"/>
              <a:t>Universita</a:t>
            </a:r>
            <a:r>
              <a:rPr lang="en-US" sz="1400" dirty="0"/>
              <a:t> </a:t>
            </a:r>
            <a:r>
              <a:rPr lang="en-US" sz="1400" dirty="0" err="1"/>
              <a:t>degli</a:t>
            </a:r>
            <a:r>
              <a:rPr lang="en-US" sz="1400" dirty="0"/>
              <a:t> </a:t>
            </a:r>
            <a:r>
              <a:rPr lang="en-US" sz="1400" dirty="0" err="1"/>
              <a:t>studi</a:t>
            </a:r>
            <a:r>
              <a:rPr lang="en-US" sz="1400" dirty="0"/>
              <a:t> di </a:t>
            </a:r>
            <a:r>
              <a:rPr lang="en-US" sz="1400" dirty="0" smtClean="0"/>
              <a:t>Modena</a:t>
            </a:r>
            <a:r>
              <a:rPr lang="el-GR" sz="1400" dirty="0"/>
              <a:t> </a:t>
            </a:r>
            <a:r>
              <a:rPr lang="el-GR" sz="1400" dirty="0" smtClean="0"/>
              <a:t>στη Μοδένα. Απέκτησε </a:t>
            </a:r>
            <a:r>
              <a:rPr lang="el-GR" sz="1400" dirty="0"/>
              <a:t>το </a:t>
            </a:r>
            <a:r>
              <a:rPr lang="en-US" sz="1400" dirty="0"/>
              <a:t>Master of Science </a:t>
            </a:r>
            <a:r>
              <a:rPr lang="el-GR" sz="1400" dirty="0"/>
              <a:t>σε </a:t>
            </a:r>
            <a:r>
              <a:rPr lang="en-US" sz="1400" dirty="0"/>
              <a:t>Business Finance </a:t>
            </a:r>
            <a:r>
              <a:rPr lang="el-GR" sz="1400" dirty="0"/>
              <a:t>από το </a:t>
            </a:r>
            <a:r>
              <a:rPr lang="en-US" sz="1400" dirty="0"/>
              <a:t>Brunel University </a:t>
            </a:r>
            <a:r>
              <a:rPr lang="el-GR" sz="1400" dirty="0"/>
              <a:t>στο Λονδίνο με έμφαση στην ανάλυση επενδύσεων. Εργάστηκε στο Τραπεζικό και Συμβουλευτικό χώρο στην </a:t>
            </a:r>
            <a:r>
              <a:rPr lang="en-US" sz="1400" dirty="0"/>
              <a:t>EFG EUROBANK SA </a:t>
            </a:r>
            <a:r>
              <a:rPr lang="el-GR" sz="1400" dirty="0"/>
              <a:t>στην Ελλάδα, στην </a:t>
            </a:r>
            <a:r>
              <a:rPr lang="en-US" sz="1400" dirty="0"/>
              <a:t>EFG BANQUE PRIVEE </a:t>
            </a:r>
            <a:r>
              <a:rPr lang="el-GR" sz="1400" dirty="0"/>
              <a:t>στο Λουξεμβούργο, στην </a:t>
            </a:r>
            <a:r>
              <a:rPr lang="en-US" sz="1400" dirty="0"/>
              <a:t>ICAP</a:t>
            </a:r>
            <a:r>
              <a:rPr lang="el-GR" sz="1400" dirty="0"/>
              <a:t>  </a:t>
            </a:r>
            <a:r>
              <a:rPr lang="en-US" sz="1400" dirty="0"/>
              <a:t>SA</a:t>
            </a:r>
            <a:r>
              <a:rPr lang="el-GR" sz="1400" dirty="0"/>
              <a:t> ( </a:t>
            </a:r>
            <a:r>
              <a:rPr lang="en-US" sz="1400" dirty="0"/>
              <a:t>ALPHA BANK </a:t>
            </a:r>
            <a:r>
              <a:rPr lang="en-US" sz="1400" dirty="0" smtClean="0"/>
              <a:t>GROUP</a:t>
            </a:r>
            <a:r>
              <a:rPr lang="el-GR" sz="1400" dirty="0" smtClean="0"/>
              <a:t>) </a:t>
            </a:r>
            <a:r>
              <a:rPr lang="el-GR" sz="1400" dirty="0"/>
              <a:t>και συνεργάστηκε </a:t>
            </a:r>
            <a:r>
              <a:rPr lang="el-GR" sz="1400" dirty="0" smtClean="0"/>
              <a:t>με την </a:t>
            </a:r>
            <a:r>
              <a:rPr lang="en-US" sz="1400" dirty="0"/>
              <a:t>BOUTIQUE FINANCE NON BANKING LENDING INSTITUTION </a:t>
            </a:r>
            <a:r>
              <a:rPr lang="el-GR" sz="1400" dirty="0"/>
              <a:t>στην Μελβούρνη στην Βικτώρια .Ομιλεί άπταιστα Αγγλικά ,Γαλλικά και Ιταλικά .Είναι ελεύθερος επαγγελματίας .Ασχολείται με άντληση και διαχείριση  πόρων .Παρακολουθεί την χρηματοροή  και τα επενδυτικά σχέδια επιχειρήσεων σε Ελλάδα και εξωτερικό.</a:t>
            </a:r>
          </a:p>
          <a:p>
            <a:endParaRPr lang="el-GR" sz="1400" dirty="0"/>
          </a:p>
        </p:txBody>
      </p:sp>
    </p:spTree>
    <p:extLst>
      <p:ext uri="{BB962C8B-B14F-4D97-AF65-F5344CB8AC3E}">
        <p14:creationId xmlns:p14="http://schemas.microsoft.com/office/powerpoint/2010/main" xmlns="" val="3971702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Θωμαϊς Οικονόμου</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031325"/>
          </a:xfrm>
          <a:prstGeom prst="rect">
            <a:avLst/>
          </a:prstGeom>
          <a:noFill/>
        </p:spPr>
        <p:txBody>
          <a:bodyPr wrap="square" rtlCol="0">
            <a:spAutoFit/>
          </a:bodyPr>
          <a:lstStyle/>
          <a:p>
            <a:r>
              <a:rPr lang="el-GR" sz="1400" dirty="0" smtClean="0"/>
              <a:t>Γεννήθηκε στην </a:t>
            </a:r>
            <a:r>
              <a:rPr lang="el-GR" sz="1400" dirty="0"/>
              <a:t>Αθήνα το 1960 </a:t>
            </a:r>
            <a:r>
              <a:rPr lang="el-GR" sz="1400" dirty="0" smtClean="0"/>
              <a:t>, με καταγωγή </a:t>
            </a:r>
            <a:r>
              <a:rPr lang="el-GR" sz="1400" dirty="0"/>
              <a:t>από την Ευρυτανία. </a:t>
            </a:r>
            <a:r>
              <a:rPr lang="el-GR" sz="1400" dirty="0" smtClean="0"/>
              <a:t>Αποφοίτησε </a:t>
            </a:r>
            <a:r>
              <a:rPr lang="el-GR" sz="1400" dirty="0"/>
              <a:t>από την Ιατρική Σχολή του Πανεπιστημίου Αθηνών το 1984 και </a:t>
            </a:r>
            <a:r>
              <a:rPr lang="el-GR" sz="1400" dirty="0" smtClean="0"/>
              <a:t>είναι </a:t>
            </a:r>
            <a:r>
              <a:rPr lang="el-GR" sz="1400" dirty="0"/>
              <a:t>διδάκτωρ του Πανεπιστημίου Θεσσαλονίκης από το 1994. </a:t>
            </a:r>
            <a:r>
              <a:rPr lang="el-GR" sz="1400" dirty="0" smtClean="0"/>
              <a:t>Έλαβε </a:t>
            </a:r>
            <a:r>
              <a:rPr lang="el-GR" sz="1400" dirty="0"/>
              <a:t>την ειδικότητα της Πλαστικής Χειρουργικής το 1997.  </a:t>
            </a:r>
            <a:r>
              <a:rPr lang="el-GR" sz="1400" dirty="0" smtClean="0"/>
              <a:t>Μετεκπαιδεύτηκε </a:t>
            </a:r>
            <a:r>
              <a:rPr lang="el-GR" sz="1400" dirty="0"/>
              <a:t>στο Πανεπιστήμιο του Τορόντο, στον Καναδά και </a:t>
            </a:r>
            <a:r>
              <a:rPr lang="el-GR" sz="1400" dirty="0" smtClean="0"/>
              <a:t>κατέχει το Ευρωπαϊκό </a:t>
            </a:r>
            <a:r>
              <a:rPr lang="el-GR" sz="1400" dirty="0"/>
              <a:t>Δίπλωμα Πλαστικής Χειρουργικής. </a:t>
            </a:r>
            <a:endParaRPr lang="el-GR" sz="1400" dirty="0" smtClean="0"/>
          </a:p>
          <a:p>
            <a:r>
              <a:rPr lang="el-GR" sz="1400" dirty="0" smtClean="0"/>
              <a:t>Εργάστηκε </a:t>
            </a:r>
            <a:r>
              <a:rPr lang="el-GR" sz="1400" dirty="0"/>
              <a:t>στο Εθνικό Σύστημα Υγείας ως Επιμελήτρια Πλαστικής Χειρουργικής μέχρι το 2009  και έκτοτε ως ιδιώτης.  </a:t>
            </a:r>
            <a:r>
              <a:rPr lang="el-GR" sz="1400" dirty="0" smtClean="0"/>
              <a:t>Έχει δημοσιεύσει  </a:t>
            </a:r>
            <a:r>
              <a:rPr lang="el-GR" sz="1400" dirty="0"/>
              <a:t>εργασίες σε  ελληνικά και διεθνή επιστημονικά περιοδικά και </a:t>
            </a:r>
            <a:r>
              <a:rPr lang="el-GR" sz="1400" dirty="0" smtClean="0"/>
              <a:t>έχει </a:t>
            </a:r>
            <a:r>
              <a:rPr lang="el-GR" sz="1400" dirty="0"/>
              <a:t>δώσει διαλέξεις σε Ελληνικά και διεθνή Ιατρικά  Συνέδρια και σε κοινωνικές </a:t>
            </a:r>
            <a:r>
              <a:rPr lang="el-GR" sz="1400" dirty="0" smtClean="0"/>
              <a:t>εκδηλώσεις. Μιλάει  </a:t>
            </a:r>
            <a:r>
              <a:rPr lang="el-GR" sz="1400" dirty="0"/>
              <a:t>άπταιστα Αγγλικά και Γαλλικά. </a:t>
            </a:r>
            <a:r>
              <a:rPr lang="el-GR" sz="1400" dirty="0" smtClean="0"/>
              <a:t>Είναι </a:t>
            </a:r>
            <a:r>
              <a:rPr lang="el-GR" sz="1400" dirty="0"/>
              <a:t>παντρεμένη και μητέρα δύο παιδιών.</a:t>
            </a:r>
          </a:p>
          <a:p>
            <a:endParaRPr lang="el-GR" sz="1400" dirty="0"/>
          </a:p>
        </p:txBody>
      </p:sp>
    </p:spTree>
    <p:extLst>
      <p:ext uri="{BB962C8B-B14F-4D97-AF65-F5344CB8AC3E}">
        <p14:creationId xmlns:p14="http://schemas.microsoft.com/office/powerpoint/2010/main" xmlns="" val="14961519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30</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Γιάννης Πρωτογερόπουλος</a:t>
            </a:r>
            <a:br>
              <a:rPr lang="el-GR" b="1" cap="none" dirty="0" smtClean="0">
                <a:latin typeface="Arial" panose="020B0604020202020204" pitchFamily="34" charset="0"/>
                <a:cs typeface="Arial" panose="020B0604020202020204" pitchFamily="34" charset="0"/>
              </a:rPr>
            </a:br>
            <a:r>
              <a:rPr lang="el-GR" sz="1800" b="1" i="1" cap="none" dirty="0" smtClean="0">
                <a:latin typeface="Arial" panose="020B0604020202020204" pitchFamily="34" charset="0"/>
                <a:cs typeface="Arial" panose="020B0604020202020204" pitchFamily="34" charset="0"/>
              </a:rPr>
              <a:t> </a:t>
            </a: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677656"/>
          </a:xfrm>
          <a:prstGeom prst="rect">
            <a:avLst/>
          </a:prstGeom>
          <a:noFill/>
        </p:spPr>
        <p:txBody>
          <a:bodyPr wrap="square" rtlCol="0">
            <a:spAutoFit/>
          </a:bodyPr>
          <a:lstStyle/>
          <a:p>
            <a:r>
              <a:rPr lang="el-GR" sz="1400" dirty="0" smtClean="0"/>
              <a:t>Γεννήθηκε  το 1962 και είναι Μηχανολόγος </a:t>
            </a:r>
            <a:r>
              <a:rPr lang="el-GR" sz="1400" dirty="0"/>
              <a:t>Μηχανικός ΕΜΠ (</a:t>
            </a:r>
            <a:r>
              <a:rPr lang="el-GR" sz="1400" dirty="0" smtClean="0"/>
              <a:t>1987) και </a:t>
            </a:r>
            <a:r>
              <a:rPr lang="el-GR" sz="1400" dirty="0"/>
              <a:t>κάτοχος Διδακτορικού Διπλώματος από το </a:t>
            </a:r>
            <a:r>
              <a:rPr lang="en-US" sz="1400" dirty="0"/>
              <a:t>University of Wales College of Cardiff</a:t>
            </a:r>
            <a:r>
              <a:rPr lang="el-GR" sz="1400" dirty="0"/>
              <a:t> (1993), με εξειδίκευση στις Ανανεώσιμες Πηγές Ενέργειας (ΑΠΕ). </a:t>
            </a:r>
            <a:r>
              <a:rPr lang="el-GR" sz="1400" dirty="0" smtClean="0"/>
              <a:t> Η κύρια </a:t>
            </a:r>
            <a:r>
              <a:rPr lang="el-GR" sz="1400" dirty="0"/>
              <a:t>ε</a:t>
            </a:r>
            <a:r>
              <a:rPr lang="el-GR" sz="1400" dirty="0" smtClean="0"/>
              <a:t>ργασιακή εμπειρία του είναι στα ΚΑΠΕ </a:t>
            </a:r>
            <a:r>
              <a:rPr lang="el-GR" sz="1400" dirty="0"/>
              <a:t>– Κέντρο Ανανεώσιμων Πηγών Ενέργειας ως Υπεύθυνος του Τμήματος Φωτοβολταϊκών (Φ/Β) Συστημάτων (</a:t>
            </a:r>
            <a:r>
              <a:rPr lang="el-GR" sz="1400" dirty="0" smtClean="0"/>
              <a:t>1993-2007), σε </a:t>
            </a:r>
            <a:r>
              <a:rPr lang="el-GR" sz="1400" dirty="0"/>
              <a:t>β</a:t>
            </a:r>
            <a:r>
              <a:rPr lang="el-GR" sz="1400" dirty="0" smtClean="0"/>
              <a:t>ιομηχανία </a:t>
            </a:r>
            <a:r>
              <a:rPr lang="el-GR" sz="1400" dirty="0"/>
              <a:t>Φ/Β Συστημάτων </a:t>
            </a:r>
            <a:r>
              <a:rPr lang="en-US" sz="1400" dirty="0"/>
              <a:t>Solar Cells</a:t>
            </a:r>
            <a:r>
              <a:rPr lang="el-GR" sz="1400" dirty="0"/>
              <a:t> (</a:t>
            </a:r>
            <a:r>
              <a:rPr lang="el-GR" sz="1400" dirty="0" smtClean="0"/>
              <a:t>2007-2008) και στην </a:t>
            </a:r>
            <a:r>
              <a:rPr lang="en-US" sz="1400" dirty="0" smtClean="0"/>
              <a:t>Phoenix </a:t>
            </a:r>
            <a:r>
              <a:rPr lang="en-US" sz="1400" dirty="0"/>
              <a:t>Solar </a:t>
            </a:r>
            <a:r>
              <a:rPr lang="el-GR" sz="1400" dirty="0"/>
              <a:t>(2008-2016) ως Γενικός Διευθυντής. </a:t>
            </a:r>
            <a:r>
              <a:rPr lang="el-GR" sz="1400" dirty="0" smtClean="0"/>
              <a:t> Εχει συνολικά πάνω από 30 </a:t>
            </a:r>
            <a:r>
              <a:rPr lang="el-GR" sz="1400" dirty="0"/>
              <a:t>χρόνια εμπειρία σε Ερευνητικά και Επιδεικτικά έργα της ΕΕ και της </a:t>
            </a:r>
            <a:r>
              <a:rPr lang="el-GR" sz="1400" dirty="0" smtClean="0"/>
              <a:t>βιομηχανίας, έχει ασχοληθεί με βασική </a:t>
            </a:r>
            <a:r>
              <a:rPr lang="el-GR" sz="1400" dirty="0"/>
              <a:t>έρευνα και ανάπτυξη εξειδικευμένων εργαστηρίων για </a:t>
            </a:r>
            <a:r>
              <a:rPr lang="el-GR" sz="1400" dirty="0" smtClean="0"/>
              <a:t>Φ/Β και έχει συμμετάσχει </a:t>
            </a:r>
            <a:r>
              <a:rPr lang="el-GR" sz="1400" dirty="0"/>
              <a:t>σε περισσότερα από 60 εθνικά και ευρωπαϊκά έργα </a:t>
            </a:r>
            <a:r>
              <a:rPr lang="el-GR" sz="1400" dirty="0" smtClean="0"/>
              <a:t>ΑΠΕ, και ανάπτυξη </a:t>
            </a:r>
            <a:r>
              <a:rPr lang="el-GR" sz="1400" dirty="0"/>
              <a:t>στρατηγικής για την εθνική και ευρωπαϊκή πολιτική στις </a:t>
            </a:r>
            <a:r>
              <a:rPr lang="el-GR" sz="1400" dirty="0" smtClean="0"/>
              <a:t>ΑΠΕ. Εχει υπάρξει  </a:t>
            </a:r>
            <a:r>
              <a:rPr lang="el-GR" sz="1400" dirty="0"/>
              <a:t>σύμβουλος και αξιολογητής της ΕΕ για αναπτυξιακές προτάσεις από το 1996, μέλος της Τεχνολογικής Πλατφόρμας για τα Φ/Β από το </a:t>
            </a:r>
            <a:r>
              <a:rPr lang="el-GR" sz="1400" dirty="0" smtClean="0"/>
              <a:t>2007 και </a:t>
            </a:r>
            <a:r>
              <a:rPr lang="el-GR" sz="1400" dirty="0"/>
              <a:t>μόνιμο μέλος της Επιστημονικής Επιτροπής του Ευρωπαϊκού Συνεδρίου για τα Φ/Β. </a:t>
            </a:r>
          </a:p>
          <a:p>
            <a:endParaRPr lang="el-GR" sz="1400" dirty="0"/>
          </a:p>
        </p:txBody>
      </p:sp>
    </p:spTree>
    <p:extLst>
      <p:ext uri="{BB962C8B-B14F-4D97-AF65-F5344CB8AC3E}">
        <p14:creationId xmlns:p14="http://schemas.microsoft.com/office/powerpoint/2010/main" xmlns="" val="34586358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31</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Ελένη Κασαμπαλίδου</a:t>
            </a:r>
            <a:br>
              <a:rPr lang="el-GR" b="1" cap="none" dirty="0" smtClean="0">
                <a:latin typeface="Arial" panose="020B0604020202020204" pitchFamily="34" charset="0"/>
                <a:cs typeface="Arial" panose="020B0604020202020204" pitchFamily="34" charset="0"/>
              </a:rPr>
            </a:br>
            <a:r>
              <a:rPr lang="el-GR" sz="1800" b="1" i="1" cap="none" dirty="0" smtClean="0">
                <a:latin typeface="Arial" panose="020B0604020202020204" pitchFamily="34" charset="0"/>
                <a:cs typeface="Arial" panose="020B0604020202020204" pitchFamily="34" charset="0"/>
              </a:rPr>
              <a:t> </a:t>
            </a:r>
            <a:r>
              <a:rPr lang="el-GR" b="1" cap="none" dirty="0" smtClean="0">
                <a:latin typeface="Arial" panose="020B0604020202020204" pitchFamily="34" charset="0"/>
                <a:cs typeface="Arial" panose="020B0604020202020204" pitchFamily="34" charset="0"/>
              </a:rPr>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312749" cy="2677656"/>
          </a:xfrm>
          <a:prstGeom prst="rect">
            <a:avLst/>
          </a:prstGeom>
          <a:noFill/>
        </p:spPr>
        <p:txBody>
          <a:bodyPr wrap="square" rtlCol="0">
            <a:spAutoFit/>
          </a:bodyPr>
          <a:lstStyle/>
          <a:p>
            <a:r>
              <a:rPr lang="el-GR" sz="1400" dirty="0" smtClean="0"/>
              <a:t>Γεννήθηκε</a:t>
            </a:r>
            <a:r>
              <a:rPr lang="en-US" sz="1400" dirty="0" smtClean="0"/>
              <a:t>  </a:t>
            </a:r>
            <a:r>
              <a:rPr lang="el-GR" sz="1400" dirty="0" smtClean="0"/>
              <a:t>στη </a:t>
            </a:r>
            <a:r>
              <a:rPr lang="el-GR" sz="1400" dirty="0"/>
              <a:t>Θεσσαλονίκη, </a:t>
            </a:r>
            <a:r>
              <a:rPr lang="el-GR" sz="1400" dirty="0" smtClean="0"/>
              <a:t>πέρασ</a:t>
            </a:r>
            <a:r>
              <a:rPr lang="en-US" sz="1400" dirty="0" smtClean="0"/>
              <a:t>e</a:t>
            </a:r>
            <a:r>
              <a:rPr lang="el-GR" sz="1400" dirty="0" smtClean="0"/>
              <a:t> </a:t>
            </a:r>
            <a:r>
              <a:rPr lang="el-GR" sz="1400" dirty="0"/>
              <a:t>όμως τα πιο σημαντικά παιδικά </a:t>
            </a:r>
            <a:r>
              <a:rPr lang="el-GR" sz="1400" dirty="0" smtClean="0"/>
              <a:t>της χρόνια </a:t>
            </a:r>
            <a:r>
              <a:rPr lang="el-GR" sz="1400" dirty="0"/>
              <a:t>στην Πτολεμαϊδα, την οποία </a:t>
            </a:r>
            <a:r>
              <a:rPr lang="el-GR" sz="1400" dirty="0" smtClean="0"/>
              <a:t>αισθάνεται </a:t>
            </a:r>
            <a:r>
              <a:rPr lang="el-GR" sz="1400" dirty="0"/>
              <a:t>και ιδιαίτερη πατρίδα </a:t>
            </a:r>
            <a:r>
              <a:rPr lang="el-GR" sz="1400" dirty="0" smtClean="0"/>
              <a:t>της. Σπούδασε επολιτικός </a:t>
            </a:r>
            <a:r>
              <a:rPr lang="el-GR" sz="1400" dirty="0"/>
              <a:t>μηχανικός στο ΑΠΘ. Στη διάρκεια των σπουδών </a:t>
            </a:r>
            <a:r>
              <a:rPr lang="el-GR" sz="1400" dirty="0" smtClean="0"/>
              <a:t>της επισκέφτηκε το </a:t>
            </a:r>
            <a:r>
              <a:rPr lang="el-GR" sz="1400" dirty="0"/>
              <a:t>Imperial College του Λονδίνου για την εκπόνηση της διπλωματικής </a:t>
            </a:r>
            <a:r>
              <a:rPr lang="el-GR" sz="1400" dirty="0" smtClean="0"/>
              <a:t>της </a:t>
            </a:r>
            <a:r>
              <a:rPr lang="el-GR" sz="1400" dirty="0"/>
              <a:t>εργασίας. Ως μηχανικός </a:t>
            </a:r>
            <a:r>
              <a:rPr lang="el-GR" sz="1400" dirty="0" smtClean="0"/>
              <a:t>ασχολήθηκε </a:t>
            </a:r>
            <a:r>
              <a:rPr lang="el-GR" sz="1400" dirty="0"/>
              <a:t>τόσο με ιδιωτικά όσο και με δημόσια έργα στον τομέα της κατασκευής. Παράλληλα </a:t>
            </a:r>
            <a:r>
              <a:rPr lang="el-GR" sz="1400" dirty="0" smtClean="0"/>
              <a:t>εκπαιδεύτηκε </a:t>
            </a:r>
            <a:r>
              <a:rPr lang="el-GR" sz="1400" dirty="0"/>
              <a:t>στο Business Management και στο PR Management. Τα τελευταία χρόνια </a:t>
            </a:r>
            <a:r>
              <a:rPr lang="el-GR" sz="1400" dirty="0" smtClean="0"/>
              <a:t>εργάστηκε σε </a:t>
            </a:r>
            <a:r>
              <a:rPr lang="el-GR" sz="1400" dirty="0"/>
              <a:t>τεχνική εμπορική εταιρεία όπου λόγω της θέσης </a:t>
            </a:r>
            <a:r>
              <a:rPr lang="el-GR" sz="1400" dirty="0" smtClean="0"/>
              <a:t>της απέκτησε πολύτιμη </a:t>
            </a:r>
            <a:r>
              <a:rPr lang="el-GR" sz="1400" dirty="0"/>
              <a:t>εμπειρία στην επικοινωνία και στις δημόσιες σχέσεις. Πρόσφατα </a:t>
            </a:r>
            <a:r>
              <a:rPr lang="el-GR" sz="1400" dirty="0" smtClean="0"/>
              <a:t>τελείωσε </a:t>
            </a:r>
            <a:r>
              <a:rPr lang="el-GR" sz="1400" dirty="0"/>
              <a:t>το μεταπτυχιακό </a:t>
            </a:r>
            <a:r>
              <a:rPr lang="el-GR" sz="1400" dirty="0" smtClean="0"/>
              <a:t>της </a:t>
            </a:r>
            <a:r>
              <a:rPr lang="el-GR" sz="1400" dirty="0"/>
              <a:t>στο ΕΑΠ, στην αντισεισμική τεχνολογία. </a:t>
            </a:r>
            <a:r>
              <a:rPr lang="el-GR" sz="1400" dirty="0" smtClean="0"/>
              <a:t>Αγαπά τις </a:t>
            </a:r>
            <a:r>
              <a:rPr lang="el-GR" sz="1400" dirty="0"/>
              <a:t>ξένες γλώσσες. </a:t>
            </a:r>
            <a:r>
              <a:rPr lang="el-GR" sz="1400" dirty="0" smtClean="0"/>
              <a:t>Μιλά </a:t>
            </a:r>
            <a:r>
              <a:rPr lang="el-GR" sz="1400" dirty="0"/>
              <a:t>άπταιστα αγγλικά και γαλλικά, ενώ </a:t>
            </a:r>
            <a:r>
              <a:rPr lang="el-GR" sz="1400" dirty="0" smtClean="0"/>
              <a:t>ασχολείται με </a:t>
            </a:r>
            <a:r>
              <a:rPr lang="el-GR" sz="1400" dirty="0"/>
              <a:t>τα ισπανικά και τα ρωσικά. Είμαι παντρεμένη και </a:t>
            </a:r>
            <a:r>
              <a:rPr lang="el-GR" sz="1400" dirty="0" smtClean="0"/>
              <a:t>έχει </a:t>
            </a:r>
            <a:r>
              <a:rPr lang="el-GR" sz="1400" dirty="0"/>
              <a:t>δυο παιδιά, τα οποία είναι για </a:t>
            </a:r>
            <a:r>
              <a:rPr lang="el-GR" sz="1400" dirty="0" smtClean="0"/>
              <a:t>εκείνη το </a:t>
            </a:r>
            <a:r>
              <a:rPr lang="el-GR" sz="1400" dirty="0"/>
              <a:t>πραγματικό νόημα της ζωής! Είναι κι ο λόγος που αυτή τη στιγμή </a:t>
            </a:r>
            <a:r>
              <a:rPr lang="el-GR" sz="1400" dirty="0" smtClean="0"/>
              <a:t>ετοιμάζεται </a:t>
            </a:r>
            <a:r>
              <a:rPr lang="el-GR" sz="1400" dirty="0"/>
              <a:t>να </a:t>
            </a:r>
            <a:r>
              <a:rPr lang="el-GR" sz="1400" dirty="0" smtClean="0"/>
              <a:t>ξεκινήσει τη </a:t>
            </a:r>
            <a:r>
              <a:rPr lang="el-GR" sz="1400" dirty="0"/>
              <a:t>δική </a:t>
            </a:r>
            <a:r>
              <a:rPr lang="el-GR" sz="1400" dirty="0" smtClean="0"/>
              <a:t>της </a:t>
            </a:r>
            <a:r>
              <a:rPr lang="el-GR" sz="1400" dirty="0"/>
              <a:t>προσωπική επιχείρηση με επίκεντρο τα παιδιά!</a:t>
            </a:r>
          </a:p>
          <a:p>
            <a:endParaRPr lang="el-GR" sz="1400" dirty="0"/>
          </a:p>
        </p:txBody>
      </p:sp>
    </p:spTree>
    <p:extLst>
      <p:ext uri="{BB962C8B-B14F-4D97-AF65-F5344CB8AC3E}">
        <p14:creationId xmlns:p14="http://schemas.microsoft.com/office/powerpoint/2010/main" xmlns="" val="33894538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32</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Ηρακλής Στυλιάρας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2893100"/>
          </a:xfrm>
          <a:prstGeom prst="rect">
            <a:avLst/>
          </a:prstGeom>
          <a:noFill/>
        </p:spPr>
        <p:txBody>
          <a:bodyPr wrap="square" rtlCol="0">
            <a:spAutoFit/>
          </a:bodyPr>
          <a:lstStyle/>
          <a:p>
            <a:r>
              <a:rPr lang="el-GR" sz="1400" dirty="0" smtClean="0"/>
              <a:t>Γεννήθηκε  το 1974  στην Αθήνα.  Είναι </a:t>
            </a:r>
            <a:r>
              <a:rPr lang="el-GR" sz="1400" dirty="0"/>
              <a:t>Μηχανολόγος Μηχανικός του Εθνικού Μετσόβιου </a:t>
            </a:r>
            <a:r>
              <a:rPr lang="el-GR" sz="1400" dirty="0" smtClean="0"/>
              <a:t>Πολυτεχνείου και κάτοχος </a:t>
            </a:r>
            <a:r>
              <a:rPr lang="el-GR" sz="1400" dirty="0"/>
              <a:t>μεταπτυχιακού τίτλου από το </a:t>
            </a:r>
            <a:r>
              <a:rPr lang="en-US" sz="1400" dirty="0"/>
              <a:t>Bath University</a:t>
            </a:r>
            <a:r>
              <a:rPr lang="el-GR" sz="1400" dirty="0"/>
              <a:t> του Ηνωμένου Βασιλείου και </a:t>
            </a:r>
            <a:r>
              <a:rPr lang="en-US" sz="1400" dirty="0"/>
              <a:t>MBA</a:t>
            </a:r>
            <a:r>
              <a:rPr lang="el-GR" sz="1400" dirty="0"/>
              <a:t> (Μεταπτυχιακό στη Διοίκηση Επιχειρήσεων) από το </a:t>
            </a:r>
            <a:r>
              <a:rPr lang="en-US" sz="1400" dirty="0"/>
              <a:t>ALBA Graduate Business School</a:t>
            </a:r>
            <a:r>
              <a:rPr lang="el-GR" sz="1400" dirty="0" smtClean="0"/>
              <a:t>.  Εδώ </a:t>
            </a:r>
            <a:r>
              <a:rPr lang="el-GR" sz="1400" dirty="0"/>
              <a:t>και περισσότερα από 15 χρόνια, ο Ηρακλής εργάζεται σε θέσεις ευθύνης στον ιδιωτικό τομέα με εξειδίκευση στο βαρύ εξοπλισμό του εξορυκτικού και λατομικού κλάδου. Εκπόνηση ολοκληρωμένων μελετών και ανάπτυξη νέων έργων (</a:t>
            </a:r>
            <a:r>
              <a:rPr lang="en-US" sz="1400" dirty="0"/>
              <a:t>Business Development</a:t>
            </a:r>
            <a:r>
              <a:rPr lang="el-GR" sz="1400" dirty="0"/>
              <a:t>), Διοίκηση Ανθρώπινου Δυναμικού, Ανάπτυξη μηχανισμών ελαχιστοποίησης του κόστους λειτουργίας και Ανάλυση Ρίσκου Νέων Επενδύσεων είναι τα βασικά πεδία δραστηριοποίησής του. Παράλληλα, διαθέτει σε βάθος γνώση της ευρωπαϊκής και παγκόσμιας αγοράς, των τάσεων που διαμορφώνονται και του αντίκτυπου σε όλες τις εκφάνσεις της οικονομικής δραστηριότητας σε εθνικό επίπεδο. </a:t>
            </a:r>
            <a:r>
              <a:rPr lang="el-GR" sz="1400" dirty="0" smtClean="0"/>
              <a:t> Το </a:t>
            </a:r>
            <a:r>
              <a:rPr lang="el-GR" sz="1400" dirty="0"/>
              <a:t>ομαδικό πνεύμα, η άριστη επιστημονική κατάρτιση και η αφοσίωση στην άρτια υλοποίηση κάθε έργου που του ανατίθεται, αποτελούν οδηγό σε κάθε δραστηριότητά του. </a:t>
            </a:r>
            <a:r>
              <a:rPr lang="el-GR" sz="1400" dirty="0" smtClean="0"/>
              <a:t> </a:t>
            </a:r>
            <a:r>
              <a:rPr lang="el-GR" sz="1400" b="1" i="1" dirty="0" smtClean="0"/>
              <a:t>Ο </a:t>
            </a:r>
            <a:r>
              <a:rPr lang="el-GR" sz="1400" b="1" i="1" dirty="0"/>
              <a:t>Ηρακλής αναζητά προβλήματα. Για να τα λύσει.</a:t>
            </a:r>
            <a:endParaRPr lang="el-GR" sz="1400" dirty="0"/>
          </a:p>
          <a:p>
            <a:endParaRPr lang="el-GR" sz="1400" dirty="0">
              <a:effectLst/>
            </a:endParaRPr>
          </a:p>
        </p:txBody>
      </p:sp>
    </p:spTree>
    <p:extLst>
      <p:ext uri="{BB962C8B-B14F-4D97-AF65-F5344CB8AC3E}">
        <p14:creationId xmlns:p14="http://schemas.microsoft.com/office/powerpoint/2010/main" xmlns="" val="4654056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33</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Νικόλαος Κατσίμπρας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2677656"/>
          </a:xfrm>
          <a:prstGeom prst="rect">
            <a:avLst/>
          </a:prstGeom>
          <a:noFill/>
        </p:spPr>
        <p:txBody>
          <a:bodyPr wrap="square" rtlCol="0">
            <a:spAutoFit/>
          </a:bodyPr>
          <a:lstStyle/>
          <a:p>
            <a:r>
              <a:rPr lang="el-GR" sz="1400" dirty="0" smtClean="0"/>
              <a:t>Γεννήθηκε</a:t>
            </a:r>
            <a:r>
              <a:rPr lang="en-US" sz="1400" dirty="0" smtClean="0"/>
              <a:t>  to 1981</a:t>
            </a:r>
            <a:r>
              <a:rPr lang="el-GR" sz="1400" dirty="0"/>
              <a:t>.</a:t>
            </a:r>
            <a:r>
              <a:rPr lang="en-US" sz="1400" dirty="0" smtClean="0"/>
              <a:t> </a:t>
            </a:r>
            <a:r>
              <a:rPr lang="el-GR" sz="1400" dirty="0" err="1" smtClean="0"/>
              <a:t>Π</a:t>
            </a:r>
            <a:r>
              <a:rPr lang="en-US" sz="1400" dirty="0" err="1" smtClean="0"/>
              <a:t>ρώην</a:t>
            </a:r>
            <a:r>
              <a:rPr lang="en-US" sz="1400" dirty="0" smtClean="0"/>
              <a:t> </a:t>
            </a:r>
            <a:r>
              <a:rPr lang="en-US" sz="1400" dirty="0"/>
              <a:t>αξιωματικός του Πολεμικού </a:t>
            </a:r>
            <a:r>
              <a:rPr lang="en-US" sz="1400" dirty="0" smtClean="0"/>
              <a:t>Ναυτικού. </a:t>
            </a:r>
            <a:r>
              <a:rPr lang="en-US" sz="1400" dirty="0"/>
              <a:t>A</a:t>
            </a:r>
            <a:r>
              <a:rPr lang="en-US" sz="1400" dirty="0" smtClean="0"/>
              <a:t>πό </a:t>
            </a:r>
            <a:r>
              <a:rPr lang="en-US" sz="1400" dirty="0" err="1"/>
              <a:t>το</a:t>
            </a:r>
            <a:r>
              <a:rPr lang="en-US" sz="1400" dirty="0"/>
              <a:t> 2014 </a:t>
            </a:r>
            <a:r>
              <a:rPr lang="en-US" sz="1400" dirty="0" err="1"/>
              <a:t>διδάσκει</a:t>
            </a:r>
            <a:r>
              <a:rPr lang="en-US" sz="1400" dirty="0"/>
              <a:t> </a:t>
            </a:r>
            <a:r>
              <a:rPr lang="en-US" sz="1400" dirty="0" err="1"/>
              <a:t>ως</a:t>
            </a:r>
            <a:r>
              <a:rPr lang="en-US" sz="1400" dirty="0"/>
              <a:t> </a:t>
            </a:r>
            <a:r>
              <a:rPr lang="en-US" sz="1400" dirty="0" err="1"/>
              <a:t>λέκτορ</a:t>
            </a:r>
            <a:r>
              <a:rPr lang="en-US" sz="1400" dirty="0"/>
              <a:t>ας στο μεταπτυχιακό επίλυσης συγκρούσεων του πανεπιστημίου Κολούμπια και ως επικουρικός βοηθός καθηγητής στο Κέντρο Επίλυσης Συγκρούσεων του Πανεπιστημίου της Νέας Υόρκης. </a:t>
            </a:r>
            <a:endParaRPr lang="en-US" sz="1400" dirty="0" smtClean="0"/>
          </a:p>
          <a:p>
            <a:r>
              <a:rPr lang="en-US" sz="1400" dirty="0" err="1" smtClean="0"/>
              <a:t>Ως</a:t>
            </a:r>
            <a:r>
              <a:rPr lang="en-US" sz="1400" dirty="0" smtClean="0"/>
              <a:t> </a:t>
            </a:r>
            <a:r>
              <a:rPr lang="en-US" sz="1400" dirty="0" err="1"/>
              <a:t>σύμ</a:t>
            </a:r>
            <a:r>
              <a:rPr lang="en-US" sz="1400" dirty="0"/>
              <a:t>βουλος, ειδικεύεται στην ανάλυση συγκρούσεων και τον στρατηγικό σχεδιασμό. </a:t>
            </a:r>
            <a:r>
              <a:rPr lang="en-US" sz="1400" dirty="0" err="1"/>
              <a:t>Είν</a:t>
            </a:r>
            <a:r>
              <a:rPr lang="en-US" sz="1400" dirty="0"/>
              <a:t>αι απόφοιτος της Σχολής Ναυτικών Δοκίμων, με μεταπτυχιακές σπουδές στην επίλυση συγκρούσεων στο πανεπιστήμιο Κολούμπια, το οποίο τον βράβευσε για το ερευνητικό του έργο στην Μιανμάρ τo 2012. </a:t>
            </a:r>
            <a:r>
              <a:rPr lang="en-US" sz="1400" dirty="0" err="1"/>
              <a:t>Είν</a:t>
            </a:r>
            <a:r>
              <a:rPr lang="en-US" sz="1400" dirty="0"/>
              <a:t>αι μέλος του προγράμματος ανερχόμενων ηγετών του Ατλαντικού Συμβουλίου, το οποίο τον έχει βραβεύσει για το συγγραφικό του έργο σχετικά με τις συγκρούσεις του μέλλοντος. </a:t>
            </a:r>
            <a:r>
              <a:rPr lang="en-US" sz="1400" dirty="0" err="1"/>
              <a:t>Την</a:t>
            </a:r>
            <a:r>
              <a:rPr lang="en-US" sz="1400" dirty="0"/>
              <a:t> </a:t>
            </a:r>
            <a:r>
              <a:rPr lang="en-US" sz="1400" dirty="0" err="1"/>
              <a:t>διετί</a:t>
            </a:r>
            <a:r>
              <a:rPr lang="en-US" sz="1400" dirty="0"/>
              <a:t>α 2015-2017, διετέλεσε Senior Fellow του Συμβουλίου Ελληνοαμερικανικής Ηγεσίας. </a:t>
            </a:r>
            <a:r>
              <a:rPr lang="en-US" sz="1400" dirty="0" err="1"/>
              <a:t>Δι</a:t>
            </a:r>
            <a:r>
              <a:rPr lang="en-US" sz="1400" dirty="0"/>
              <a:t>αμένει στην Νέα Υόρκη από το 2010 και χρειάστηκε μια υπερατλαντική μετακόμιση για να καταλάβει ότι είναι αθεράπευτα ερωτευμένος με την Ελλάδα.</a:t>
            </a:r>
            <a:endParaRPr lang="el-GR" sz="1400" dirty="0"/>
          </a:p>
          <a:p>
            <a:endParaRPr lang="el-GR" sz="1400" dirty="0">
              <a:effectLst/>
            </a:endParaRPr>
          </a:p>
        </p:txBody>
      </p:sp>
    </p:spTree>
    <p:extLst>
      <p:ext uri="{BB962C8B-B14F-4D97-AF65-F5344CB8AC3E}">
        <p14:creationId xmlns:p14="http://schemas.microsoft.com/office/powerpoint/2010/main" xmlns="" val="30972860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34</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Μαρία Βουρβουχάκη</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2677656"/>
          </a:xfrm>
          <a:prstGeom prst="rect">
            <a:avLst/>
          </a:prstGeom>
          <a:noFill/>
        </p:spPr>
        <p:txBody>
          <a:bodyPr wrap="square" rtlCol="0">
            <a:spAutoFit/>
          </a:bodyPr>
          <a:lstStyle/>
          <a:p>
            <a:r>
              <a:rPr lang="el-GR" sz="1400" dirty="0" smtClean="0"/>
              <a:t>Γεννήθηκε στην Αθήνα το  1977.  Είναι </a:t>
            </a:r>
            <a:r>
              <a:rPr lang="el-GR" sz="1400" dirty="0"/>
              <a:t>Γενετίστρια με </a:t>
            </a:r>
            <a:r>
              <a:rPr lang="en-GB" sz="1400" dirty="0"/>
              <a:t>M</a:t>
            </a:r>
            <a:r>
              <a:rPr lang="el-GR" sz="1400" dirty="0"/>
              <a:t>.</a:t>
            </a:r>
            <a:r>
              <a:rPr lang="en-GB" sz="1400" dirty="0" err="1"/>
              <a:t>Sc</a:t>
            </a:r>
            <a:r>
              <a:rPr lang="el-GR" sz="1400" dirty="0"/>
              <a:t>. στη Μοριακή Γενετική από το </a:t>
            </a:r>
            <a:r>
              <a:rPr lang="en-GB" sz="1400" dirty="0"/>
              <a:t>Imperial College </a:t>
            </a:r>
            <a:r>
              <a:rPr lang="el-GR" sz="1400" dirty="0"/>
              <a:t>του Λονδίνου και διδάκτωρ του Πανεπιστημίου του </a:t>
            </a:r>
            <a:r>
              <a:rPr lang="en-GB" sz="1400" dirty="0"/>
              <a:t>Cambridge</a:t>
            </a:r>
            <a:r>
              <a:rPr lang="el-GR" sz="1400" dirty="0"/>
              <a:t>.  Το ακαδημαϊκό και ερευνητικό έργο της αναφέρεται στη μοριακή ογκολογία και την αγγειογένεση.  </a:t>
            </a:r>
            <a:r>
              <a:rPr lang="el-GR" sz="1400" dirty="0" smtClean="0"/>
              <a:t>Έλαβε </a:t>
            </a:r>
            <a:r>
              <a:rPr lang="el-GR" sz="1400" dirty="0"/>
              <a:t>υποτροφία από το Κοινοφελές Ίδρυμα Αλέξανδρος Ωνάσης η οποία χορηγήθηκε για την εκπόνηση της διδακτορικής της διατριβής στο University of Cambridge, όπου και τιμήθηκε με το Cambridge European Trust Award το 2001. Διετέλεσε μεταδιδακτορικός συνεργάτης στο Ελληνικό Ινστιτούτο Παστέρ όπου μελέτησε την ανοσολογία του καρκίνου και </a:t>
            </a:r>
            <a:r>
              <a:rPr lang="en-GB" sz="1400" dirty="0"/>
              <a:t>Associate Lecturer</a:t>
            </a:r>
            <a:r>
              <a:rPr lang="el-GR" sz="1400" dirty="0"/>
              <a:t> στο Χαροκόπειο Πανεπιστήμιο, στο μάθημα της Μοριακής Βιολογίας.  Εργάζεται στη Ζυρίχη σε πολυεθνική φαρμακοβιομηχανία ως </a:t>
            </a:r>
            <a:r>
              <a:rPr lang="en-GB" sz="1400" dirty="0"/>
              <a:t>Senior Manager </a:t>
            </a:r>
            <a:r>
              <a:rPr lang="el-GR" sz="1400" dirty="0"/>
              <a:t>στον τομέα της Καρδιολογίας και Νεφρολογίας.  Η Κατερίνα ως ιδρυτικό μέλος της </a:t>
            </a:r>
            <a:r>
              <a:rPr lang="en-US" sz="1400" dirty="0"/>
              <a:t>Athens Wellness Retreats</a:t>
            </a:r>
            <a:r>
              <a:rPr lang="el-GR" sz="1400" dirty="0"/>
              <a:t> Co., ασχολείται με τη μεσογειακή διατροφή και την βελτίωση της κουλτούρας γύρω από τον τρόπο διατροφής και ευεξίας. </a:t>
            </a:r>
          </a:p>
          <a:p>
            <a:endParaRPr lang="el-GR" sz="1400" dirty="0">
              <a:effectLst/>
            </a:endParaRPr>
          </a:p>
        </p:txBody>
      </p:sp>
    </p:spTree>
    <p:extLst>
      <p:ext uri="{BB962C8B-B14F-4D97-AF65-F5344CB8AC3E}">
        <p14:creationId xmlns:p14="http://schemas.microsoft.com/office/powerpoint/2010/main" xmlns="" val="30306080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35</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Γιώργος Σακελλαράκης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1600438"/>
          </a:xfrm>
          <a:prstGeom prst="rect">
            <a:avLst/>
          </a:prstGeom>
          <a:noFill/>
        </p:spPr>
        <p:txBody>
          <a:bodyPr wrap="square" rtlCol="0">
            <a:spAutoFit/>
          </a:bodyPr>
          <a:lstStyle/>
          <a:p>
            <a:r>
              <a:rPr lang="el-GR" sz="1400" dirty="0" smtClean="0"/>
              <a:t>Γεννήθηκε  </a:t>
            </a:r>
            <a:r>
              <a:rPr lang="el-GR" sz="1400" dirty="0"/>
              <a:t>τ</a:t>
            </a:r>
            <a:r>
              <a:rPr lang="el-GR" sz="1400" dirty="0" smtClean="0"/>
              <a:t>ο </a:t>
            </a:r>
            <a:r>
              <a:rPr lang="el-GR" sz="1400" dirty="0"/>
              <a:t>1977 στην Αθήνα. </a:t>
            </a:r>
            <a:r>
              <a:rPr lang="el-GR" sz="1400" dirty="0" smtClean="0"/>
              <a:t>Αποφοίτησε το </a:t>
            </a:r>
            <a:r>
              <a:rPr lang="el-GR" sz="1400" dirty="0"/>
              <a:t>1995 από την Ελληνογαλλική Σχολή "Άγιος Ιωσήφ". Ειμαι κάτοχος πτυχίου Bachelor in Business Administration και μεταπτυχιακού τίτλου Master in European Management. Μιλάω Αγγλικά και Γαλλικά.</a:t>
            </a:r>
          </a:p>
          <a:p>
            <a:r>
              <a:rPr lang="el-GR" sz="1400" dirty="0"/>
              <a:t>Επαγγελματικά </a:t>
            </a:r>
            <a:r>
              <a:rPr lang="el-GR" sz="1400" dirty="0" smtClean="0"/>
              <a:t>δραστηριοποιείται </a:t>
            </a:r>
            <a:r>
              <a:rPr lang="el-GR" sz="1400" dirty="0"/>
              <a:t>στο χώρο της υγείας από το 2001 μέχρι και σήμερα σε εταιρείες που εμπορεύονται και διακινούν ιατροτεχνολογικό υλικό στην Ελληνική επικράτεια και κυρίως σε </a:t>
            </a:r>
            <a:r>
              <a:rPr lang="el-GR" sz="1400" dirty="0" smtClean="0"/>
              <a:t>νοσοκομεία </a:t>
            </a:r>
            <a:r>
              <a:rPr lang="el-GR" sz="1400" dirty="0"/>
              <a:t>και ιδιωτικές κλινικές. </a:t>
            </a:r>
            <a:r>
              <a:rPr lang="el-GR" sz="1400" dirty="0" smtClean="0"/>
              <a:t> Είμαι </a:t>
            </a:r>
            <a:r>
              <a:rPr lang="el-GR" sz="1400" dirty="0"/>
              <a:t>έγγαμος και πατέρας ενός αγοριού 9 ετών.</a:t>
            </a:r>
          </a:p>
          <a:p>
            <a:endParaRPr lang="el-GR" sz="1400" dirty="0">
              <a:effectLst/>
            </a:endParaRPr>
          </a:p>
        </p:txBody>
      </p:sp>
    </p:spTree>
    <p:extLst>
      <p:ext uri="{BB962C8B-B14F-4D97-AF65-F5344CB8AC3E}">
        <p14:creationId xmlns:p14="http://schemas.microsoft.com/office/powerpoint/2010/main" xmlns="" val="1800007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36</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Λίζα Βαρδακάρη</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8937883" cy="3108543"/>
          </a:xfrm>
          <a:prstGeom prst="rect">
            <a:avLst/>
          </a:prstGeom>
          <a:noFill/>
        </p:spPr>
        <p:txBody>
          <a:bodyPr wrap="square" rtlCol="0">
            <a:spAutoFit/>
          </a:bodyPr>
          <a:lstStyle/>
          <a:p>
            <a:r>
              <a:rPr lang="el-GR" sz="1400" dirty="0" smtClean="0"/>
              <a:t>Γεννήθηκε  ΤΟ 1962. Αποφοίτησε </a:t>
            </a:r>
            <a:r>
              <a:rPr lang="el-GR" sz="1400" dirty="0"/>
              <a:t>από την Μαράσλειο Πρότυπο Σχολή και </a:t>
            </a:r>
            <a:r>
              <a:rPr lang="el-GR" sz="1400" dirty="0" smtClean="0"/>
              <a:t> είναι κάτοχος </a:t>
            </a:r>
            <a:r>
              <a:rPr lang="el-GR" sz="1400" dirty="0"/>
              <a:t>πτυχίου Οικονομικών Σπουδών</a:t>
            </a:r>
            <a:r>
              <a:rPr lang="el-GR" sz="1400" dirty="0" smtClean="0"/>
              <a:t>, από το </a:t>
            </a:r>
            <a:r>
              <a:rPr lang="el-GR" sz="1400" dirty="0"/>
              <a:t>Τμήμα Οργάνωσης και Διοίκησης </a:t>
            </a:r>
            <a:r>
              <a:rPr lang="el-GR" sz="1400" dirty="0" smtClean="0"/>
              <a:t>Επιχειρήσεων, της Ανωτάτης Βιομηχανικής Σχολής </a:t>
            </a:r>
            <a:r>
              <a:rPr lang="el-GR" sz="1400" dirty="0"/>
              <a:t>Πειραιά. Κατέχει τίτλο μεταπτυχιακών σπουδών σε Επιχειρησιακό Σχεδιασμό και Στρατηγική  από την Ecole des Haute Etudes en Sciences Sociales (Grande Ecole) στο Παρισι.</a:t>
            </a:r>
            <a:br>
              <a:rPr lang="el-GR" sz="1400" dirty="0"/>
            </a:br>
            <a:r>
              <a:rPr lang="el-GR" sz="1400" dirty="0" smtClean="0"/>
              <a:t>Η </a:t>
            </a:r>
            <a:r>
              <a:rPr lang="el-GR" sz="1400" dirty="0"/>
              <a:t>22χρονη επαγγελματική της πορεία στον χώρο της ιδιωτικής ασφάλισης περιλαμβάνει θέσεις ευθύνης στον τομέα σχεδιασμού και ανάπτυξης ασφαλιστικών - επενδυτικών προϊόντων και υπηρεσιών υγείας, ανάπτυξη - εκπαίδευση δικτύων, στρατηγική ανάπτυξης και επικοινωνίας μεγάλων ασφαλιστικών ιδιωτικών ομίλων. (INTERAMERICAN, ΑΣΠΙΣ ΠΡΟΝΟΙΑ)</a:t>
            </a:r>
          </a:p>
          <a:p>
            <a:r>
              <a:rPr lang="el-GR" sz="1400" dirty="0"/>
              <a:t>Έχει διατελέσει Διευθύνουσα Σύμβουλος σε θυγατρική  μεγάλου τραπεζικού οργανισμού  της χώρας για ανάπτυξη τραπεζοασφαλιστικών υπηρεσιών </a:t>
            </a:r>
            <a:r>
              <a:rPr lang="el-GR" sz="1400" dirty="0" smtClean="0"/>
              <a:t>και </a:t>
            </a:r>
            <a:r>
              <a:rPr lang="el-GR" sz="1400" dirty="0"/>
              <a:t>Σύμβουλος Στρατηγικής-Επιχειρηματικής Ανάπτυξης σε ιδιωτικά νοσηλευτικά </a:t>
            </a:r>
            <a:r>
              <a:rPr lang="el-GR" sz="1400" dirty="0" smtClean="0"/>
              <a:t>ιδρύματα.</a:t>
            </a:r>
            <a:r>
              <a:rPr lang="el-GR" sz="1400" dirty="0"/>
              <a:t/>
            </a:r>
            <a:br>
              <a:rPr lang="el-GR" sz="1400" dirty="0"/>
            </a:br>
            <a:r>
              <a:rPr lang="el-GR" sz="1400" dirty="0" smtClean="0"/>
              <a:t>Σήμερα </a:t>
            </a:r>
            <a:r>
              <a:rPr lang="el-GR" sz="1400" dirty="0"/>
              <a:t>δραστηριοποιείται στο χώρο της ανάπτυξης υπηρεσιών πρωτοβάθμιας φροντίδας.</a:t>
            </a:r>
            <a:br>
              <a:rPr lang="el-GR" sz="1400" dirty="0"/>
            </a:br>
            <a:r>
              <a:rPr lang="el-GR" sz="1400" dirty="0" smtClean="0"/>
              <a:t>Μιλάει </a:t>
            </a:r>
            <a:r>
              <a:rPr lang="el-GR" sz="1400" dirty="0"/>
              <a:t>Γαλλικά, Αγγλικά.</a:t>
            </a:r>
          </a:p>
          <a:p>
            <a:endParaRPr lang="el-GR" sz="1400" dirty="0">
              <a:effectLst/>
            </a:endParaRPr>
          </a:p>
        </p:txBody>
      </p:sp>
    </p:spTree>
    <p:extLst>
      <p:ext uri="{BB962C8B-B14F-4D97-AF65-F5344CB8AC3E}">
        <p14:creationId xmlns:p14="http://schemas.microsoft.com/office/powerpoint/2010/main" xmlns="" val="3479022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Διαμαντής Γκολιδάκης</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815882"/>
          </a:xfrm>
          <a:prstGeom prst="rect">
            <a:avLst/>
          </a:prstGeom>
          <a:noFill/>
        </p:spPr>
        <p:txBody>
          <a:bodyPr wrap="square" rtlCol="0">
            <a:spAutoFit/>
          </a:bodyPr>
          <a:lstStyle/>
          <a:p>
            <a:r>
              <a:rPr lang="el-GR" sz="1400" dirty="0" smtClean="0"/>
              <a:t>Γεννήθηκε το  1977,μεγάλωσε </a:t>
            </a:r>
            <a:r>
              <a:rPr lang="el-GR" sz="1400" dirty="0"/>
              <a:t>και </a:t>
            </a:r>
            <a:r>
              <a:rPr lang="el-GR" sz="1400" dirty="0" smtClean="0"/>
              <a:t>κατοικεί στην </a:t>
            </a:r>
            <a:r>
              <a:rPr lang="el-GR" sz="1400" dirty="0"/>
              <a:t>Καλαμαριά Θεσσαλονίκης. </a:t>
            </a:r>
            <a:r>
              <a:rPr lang="el-GR" sz="1400" dirty="0" smtClean="0"/>
              <a:t>Αποφοίτησε από  </a:t>
            </a:r>
            <a:r>
              <a:rPr lang="el-GR" sz="1400" dirty="0"/>
              <a:t>το 21ο Γενικό Λύκειο της πόλης </a:t>
            </a:r>
            <a:r>
              <a:rPr lang="el-GR" sz="1400" dirty="0" smtClean="0"/>
              <a:t>του </a:t>
            </a:r>
            <a:r>
              <a:rPr lang="el-GR" sz="1400" dirty="0"/>
              <a:t>και στην συνέχεια </a:t>
            </a:r>
            <a:r>
              <a:rPr lang="el-GR" sz="1400" dirty="0" smtClean="0"/>
              <a:t>φοίτησε </a:t>
            </a:r>
            <a:r>
              <a:rPr lang="el-GR" sz="1400" dirty="0"/>
              <a:t>στο τμήμα Ιατρικής του </a:t>
            </a:r>
            <a:r>
              <a:rPr lang="el-GR" sz="1400" dirty="0" smtClean="0"/>
              <a:t>Α.Π.Θ. Μετά </a:t>
            </a:r>
            <a:r>
              <a:rPr lang="el-GR" sz="1400" dirty="0"/>
              <a:t>την αποφοίτησή </a:t>
            </a:r>
            <a:r>
              <a:rPr lang="el-GR" sz="1400" dirty="0" smtClean="0"/>
              <a:t>του, εργάστηκε </a:t>
            </a:r>
            <a:r>
              <a:rPr lang="el-GR" sz="1400" dirty="0"/>
              <a:t>ως ιατρός υπηρεσίας υπαίθρου στο νομό Κοζάνης, ενώ στην συνέχεια </a:t>
            </a:r>
            <a:r>
              <a:rPr lang="el-GR" sz="1400" dirty="0" smtClean="0"/>
              <a:t>διορίστηκε </a:t>
            </a:r>
            <a:r>
              <a:rPr lang="el-GR" sz="1400" dirty="0"/>
              <a:t>στα πλαίσια της ειδικότητάς </a:t>
            </a:r>
            <a:r>
              <a:rPr lang="el-GR" sz="1400" dirty="0" smtClean="0"/>
              <a:t>του</a:t>
            </a:r>
            <a:r>
              <a:rPr lang="el-GR" sz="1400" dirty="0"/>
              <a:t>, ειδικευόμενος παθολογίας και στην συνέχεια καρδιολογίας, πρώτα στο νοσοκομείο Πολυγύρου Χαλκιδικής και μετέπειτα σε διάφορα νοσοκομεία της Θεσσαλονίκης, όπου </a:t>
            </a:r>
            <a:r>
              <a:rPr lang="el-GR" sz="1400" dirty="0" smtClean="0"/>
              <a:t>υπήρξε </a:t>
            </a:r>
            <a:r>
              <a:rPr lang="el-GR" sz="1400" dirty="0"/>
              <a:t>αιρετό μέλος των επιστημονικών συμβουλίων και των νοσοκομειακών </a:t>
            </a:r>
            <a:r>
              <a:rPr lang="el-GR" sz="1400" dirty="0" smtClean="0"/>
              <a:t>επιτροπών. Παράλληλα εργαζόταν </a:t>
            </a:r>
            <a:r>
              <a:rPr lang="el-GR" sz="1400" dirty="0"/>
              <a:t>και στην έρευνα της διδακτορικής </a:t>
            </a:r>
            <a:r>
              <a:rPr lang="el-GR" sz="1400" dirty="0" smtClean="0"/>
              <a:t>του </a:t>
            </a:r>
            <a:r>
              <a:rPr lang="el-GR" sz="1400" dirty="0"/>
              <a:t>διατριβής, στο πανεπιστήμιο </a:t>
            </a:r>
            <a:r>
              <a:rPr lang="el-GR" sz="1400" dirty="0" smtClean="0"/>
              <a:t>Ιωαννίνων. Εδώ </a:t>
            </a:r>
            <a:r>
              <a:rPr lang="el-GR" sz="1400" dirty="0"/>
              <a:t>και μερικά </a:t>
            </a:r>
            <a:r>
              <a:rPr lang="el-GR" sz="1400" dirty="0" smtClean="0"/>
              <a:t>χρόνια, διατηρεί </a:t>
            </a:r>
            <a:r>
              <a:rPr lang="el-GR" sz="1400" dirty="0"/>
              <a:t>ιδιωτικό ιατρείο στην Καλαμαριά </a:t>
            </a:r>
            <a:r>
              <a:rPr lang="el-GR" sz="1400" dirty="0" smtClean="0"/>
              <a:t>και είναι </a:t>
            </a:r>
            <a:r>
              <a:rPr lang="el-GR" sz="1400" dirty="0"/>
              <a:t>ενεργό μέλος διάφορων κοινωνικών, αθλητικών και πολιτιστικών συλλόγων .</a:t>
            </a:r>
          </a:p>
        </p:txBody>
      </p:sp>
    </p:spTree>
    <p:extLst>
      <p:ext uri="{BB962C8B-B14F-4D97-AF65-F5344CB8AC3E}">
        <p14:creationId xmlns:p14="http://schemas.microsoft.com/office/powerpoint/2010/main" xmlns="" val="2201661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Χρ</a:t>
            </a:r>
            <a:r>
              <a:rPr lang="el-GR" b="1" cap="none" dirty="0">
                <a:latin typeface="Arial" panose="020B0604020202020204" pitchFamily="34" charset="0"/>
                <a:cs typeface="Arial" panose="020B0604020202020204" pitchFamily="34" charset="0"/>
              </a:rPr>
              <a:t>ή</a:t>
            </a:r>
            <a:r>
              <a:rPr lang="el-GR" b="1" cap="none" dirty="0" smtClean="0">
                <a:latin typeface="Arial" panose="020B0604020202020204" pitchFamily="34" charset="0"/>
                <a:cs typeface="Arial" panose="020B0604020202020204" pitchFamily="34" charset="0"/>
              </a:rPr>
              <a:t>στος Λιάπης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047065" cy="1384995"/>
          </a:xfrm>
          <a:prstGeom prst="rect">
            <a:avLst/>
          </a:prstGeom>
          <a:noFill/>
        </p:spPr>
        <p:txBody>
          <a:bodyPr wrap="square" rtlCol="0">
            <a:spAutoFit/>
          </a:bodyPr>
          <a:lstStyle/>
          <a:p>
            <a:r>
              <a:rPr lang="el-GR" sz="1400" dirty="0" smtClean="0"/>
              <a:t>Γεννήθηκε  το 1979 στα Τρίκαλα. Είναι </a:t>
            </a:r>
            <a:r>
              <a:rPr lang="el-GR" sz="1400" dirty="0"/>
              <a:t>Ψυχίατρος – Διδάκτωρ του Πανεπιστημίου Αθηνών, με μεταπτυχιακές σπουδές στα Οικονομικά της Υγείας, στην Ελλάδα και στις Ηνωμένες Πολιτείες, καθώς και στη Διεθνή Ιατρική και τη Διαχείριση Κρίσεων Υγείας, εκπαιδευθείς στο Ιατρικό Κέντρο του Πανεπιστημίου του </a:t>
            </a:r>
            <a:r>
              <a:rPr lang="en-US" sz="1400" dirty="0"/>
              <a:t>Tufts</a:t>
            </a:r>
            <a:r>
              <a:rPr lang="el-GR" sz="1400" dirty="0"/>
              <a:t> της Βοστώνης. Έχει συμμετάσχει στις δραστηριότητες των Γιατρών του Κόσμου στην Τανζανία και έχει δημοσιεύσει σε επιστημονικά περιοδικά και βιβλία.</a:t>
            </a:r>
          </a:p>
          <a:p>
            <a:r>
              <a:rPr lang="el-GR" sz="1400" dirty="0" smtClean="0"/>
              <a:t> </a:t>
            </a:r>
            <a:endParaRPr lang="el-GR" sz="1400" dirty="0"/>
          </a:p>
        </p:txBody>
      </p:sp>
    </p:spTree>
    <p:extLst>
      <p:ext uri="{BB962C8B-B14F-4D97-AF65-F5344CB8AC3E}">
        <p14:creationId xmlns:p14="http://schemas.microsoft.com/office/powerpoint/2010/main" xmlns="" val="3404490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Κωνσταντίνος Ντούνας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600438"/>
          </a:xfrm>
          <a:prstGeom prst="rect">
            <a:avLst/>
          </a:prstGeom>
          <a:noFill/>
        </p:spPr>
        <p:txBody>
          <a:bodyPr wrap="square" rtlCol="0">
            <a:spAutoFit/>
          </a:bodyPr>
          <a:lstStyle/>
          <a:p>
            <a:r>
              <a:rPr lang="el-GR" sz="1400" dirty="0" smtClean="0"/>
              <a:t>Γεννήθηκε  το </a:t>
            </a:r>
            <a:r>
              <a:rPr lang="el-GR" sz="1400" dirty="0"/>
              <a:t>1979 και </a:t>
            </a:r>
            <a:r>
              <a:rPr lang="el-GR" sz="1400" dirty="0" smtClean="0"/>
              <a:t>μεγάλωσε </a:t>
            </a:r>
            <a:r>
              <a:rPr lang="el-GR" sz="1400" dirty="0"/>
              <a:t>στη Χαλκίδα. </a:t>
            </a:r>
            <a:r>
              <a:rPr lang="el-GR" sz="1400" dirty="0" smtClean="0"/>
              <a:t>Είναι </a:t>
            </a:r>
            <a:r>
              <a:rPr lang="el-GR" sz="1400" dirty="0"/>
              <a:t>κάτοχος πτυχίου Μαθηματικών (Πανεπιστήμιο Πατρών) και μ</a:t>
            </a:r>
            <a:r>
              <a:rPr lang="el-GR" sz="1400" dirty="0" smtClean="0"/>
              <a:t>εταπτυχιακού </a:t>
            </a:r>
            <a:r>
              <a:rPr lang="el-GR" sz="1400" dirty="0"/>
              <a:t>στα Χρηματοοικονομικά (</a:t>
            </a:r>
            <a:r>
              <a:rPr lang="en-US" sz="1400" dirty="0"/>
              <a:t>Warwick Business School</a:t>
            </a:r>
            <a:r>
              <a:rPr lang="el-GR" sz="1400" dirty="0"/>
              <a:t>). </a:t>
            </a:r>
            <a:r>
              <a:rPr lang="el-GR" sz="1400" dirty="0" smtClean="0"/>
              <a:t>Έχει </a:t>
            </a:r>
            <a:r>
              <a:rPr lang="el-GR" sz="1400" dirty="0"/>
              <a:t>άριστη γνώση </a:t>
            </a:r>
            <a:r>
              <a:rPr lang="el-GR" sz="1400" dirty="0" smtClean="0"/>
              <a:t>Αγγλικών. Εχει 15 </a:t>
            </a:r>
            <a:r>
              <a:rPr lang="el-GR" sz="1400" dirty="0"/>
              <a:t>έτη σταδιοδρομίας στον χρηματοπιστωτικό κλάδο, εκ των οποίων 2 στο Λονδίνο, 9 σε κορυφαία χρηματιστηριακή εταιρεία της Ελλάδας και τα τελευταία 4</a:t>
            </a:r>
            <a:r>
              <a:rPr lang="el-GR" sz="1400" dirty="0" smtClean="0"/>
              <a:t> </a:t>
            </a:r>
            <a:r>
              <a:rPr lang="el-GR" sz="1400" dirty="0"/>
              <a:t>έτη στο τμήμα Επενδυτικής Στρατηγικής μεγάλου τραπεζικού </a:t>
            </a:r>
            <a:r>
              <a:rPr lang="el-GR" sz="1400" dirty="0" smtClean="0"/>
              <a:t>οργανισμού. Διαθέτει επαγγελματική πιστοποίηση χρηματοοικονομικού αναλυτή σε Μ. Βρετανία και Ελλάδα. Είναι έγγαμος και έχει </a:t>
            </a:r>
            <a:r>
              <a:rPr lang="el-GR" sz="1400" dirty="0"/>
              <a:t>μια κόρη τριών ετών</a:t>
            </a:r>
            <a:r>
              <a:rPr lang="en-US" sz="1400" dirty="0"/>
              <a:t>.</a:t>
            </a:r>
            <a:endParaRPr lang="el-GR" sz="1400" dirty="0"/>
          </a:p>
          <a:p>
            <a:r>
              <a:rPr lang="el-GR" sz="1400" dirty="0" smtClean="0"/>
              <a:t>   </a:t>
            </a:r>
            <a:endParaRPr lang="el-GR" sz="1400" dirty="0"/>
          </a:p>
        </p:txBody>
      </p:sp>
    </p:spTree>
    <p:extLst>
      <p:ext uri="{BB962C8B-B14F-4D97-AF65-F5344CB8AC3E}">
        <p14:creationId xmlns:p14="http://schemas.microsoft.com/office/powerpoint/2010/main" xmlns="" val="1128174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Γιάννης Γιαννακάκης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815882"/>
          </a:xfrm>
          <a:prstGeom prst="rect">
            <a:avLst/>
          </a:prstGeom>
          <a:noFill/>
        </p:spPr>
        <p:txBody>
          <a:bodyPr wrap="square" rtlCol="0">
            <a:spAutoFit/>
          </a:bodyPr>
          <a:lstStyle/>
          <a:p>
            <a:r>
              <a:rPr lang="el-GR" sz="1400" dirty="0" smtClean="0"/>
              <a:t>Γεννήθηκε  στη </a:t>
            </a:r>
            <a:r>
              <a:rPr lang="el-GR" sz="1400" dirty="0"/>
              <a:t>Ρόδο το 1965, </a:t>
            </a:r>
            <a:r>
              <a:rPr lang="el-GR" sz="1400" dirty="0" smtClean="0"/>
              <a:t>αλλά ζει </a:t>
            </a:r>
            <a:r>
              <a:rPr lang="el-GR" sz="1400" dirty="0"/>
              <a:t>και δραστηριοποιείται εργασιακά, κοινωνικά και πολιτικά στην πόλη των Ιωαννίνων από τα μέσα της δεκαετίας του ‘80. Η εκπαίδευσή του περιλαμβάνει, Πτυχίο Ιατρικής, Διδακτορικό Δίπλωμα στην Κλινική Επιδημιολογία, Ειδικότητα Παθολογίας, Πιστοποιημένη Εξειδίκευση στην Οργάνωση και Διοίκηση Υπηρεσιών Υγείας και δημοσιευμένο ερευνητικό έργο στη Διεθνή Ιατρική Βιβλιογραφία. </a:t>
            </a:r>
            <a:endParaRPr lang="el-GR" sz="1400" dirty="0" smtClean="0"/>
          </a:p>
          <a:p>
            <a:r>
              <a:rPr lang="el-GR" sz="1400" dirty="0" smtClean="0"/>
              <a:t>Από </a:t>
            </a:r>
            <a:r>
              <a:rPr lang="el-GR" sz="1400" dirty="0"/>
              <a:t>το 1999 διατηρεί ιδιωτικό Ιατρείο και έχει επίσης απασχοληθεί ως μόνιμος υπάλληλος σε Οργανισμό Δημόσιας Ασφάλισης. Έχει, τέλος, διατελέσει Δημοτικός και Περιφερειακός Σύμβουλος της πόλης των Ιωαννίνων και της Περιφέρειας Ηπείρου αντίστοιχα.   </a:t>
            </a:r>
          </a:p>
          <a:p>
            <a:r>
              <a:rPr lang="el-GR" sz="1400" dirty="0" smtClean="0"/>
              <a:t>  </a:t>
            </a:r>
            <a:endParaRPr lang="el-GR" sz="1400" dirty="0"/>
          </a:p>
        </p:txBody>
      </p:sp>
    </p:spTree>
    <p:extLst>
      <p:ext uri="{BB962C8B-B14F-4D97-AF65-F5344CB8AC3E}">
        <p14:creationId xmlns:p14="http://schemas.microsoft.com/office/powerpoint/2010/main" xmlns="" val="529132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Αθηνά Σιαφαρίκα </a:t>
            </a:r>
            <a:br>
              <a:rPr lang="el-GR" b="1" cap="none" dirty="0" smtClean="0">
                <a:latin typeface="Arial" panose="020B0604020202020204" pitchFamily="34" charset="0"/>
                <a:cs typeface="Arial" panose="020B0604020202020204" pitchFamily="34" charset="0"/>
              </a:rPr>
            </a:b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2031325"/>
          </a:xfrm>
          <a:prstGeom prst="rect">
            <a:avLst/>
          </a:prstGeom>
          <a:noFill/>
        </p:spPr>
        <p:txBody>
          <a:bodyPr wrap="square" rtlCol="0">
            <a:spAutoFit/>
          </a:bodyPr>
          <a:lstStyle/>
          <a:p>
            <a:r>
              <a:rPr lang="el-GR" sz="1400" dirty="0" smtClean="0"/>
              <a:t>Γεννήθηκε</a:t>
            </a:r>
            <a:r>
              <a:rPr lang="en-US" sz="1400" dirty="0" smtClean="0"/>
              <a:t>  </a:t>
            </a:r>
            <a:r>
              <a:rPr lang="el-GR" sz="1400" dirty="0" smtClean="0"/>
              <a:t>το</a:t>
            </a:r>
            <a:r>
              <a:rPr lang="en-US" sz="1400" dirty="0" smtClean="0"/>
              <a:t>1988 </a:t>
            </a:r>
            <a:r>
              <a:rPr lang="el-GR" sz="1400" dirty="0" smtClean="0"/>
              <a:t>και </a:t>
            </a:r>
            <a:r>
              <a:rPr lang="el-GR" sz="1400" dirty="0"/>
              <a:t>μεγάλωσε στον Τύρναβο Λάρισας. Αποφοίτησε 1</a:t>
            </a:r>
            <a:r>
              <a:rPr lang="el-GR" sz="1400" baseline="30000" dirty="0"/>
              <a:t>η</a:t>
            </a:r>
            <a:r>
              <a:rPr lang="el-GR" sz="1400" dirty="0"/>
              <a:t> από το Ενιαίο Λύκειο Τυρνάβου. Είναι αριστούχος απόφοιτος της Νομικής Αθηνών, με υποτροφίες επίδοσης από το ΙΚΥ και το Κληροδότημα Παπαδάκη. Ολοκλήρωσε τις μεταπτυχιακές της σπουδές στην Νομική Αθηνών και στο Πανεπιστήμιο της Οξφόρδης ως υπότροφος του Ιδρύματος Ωνάση, ενώ στη συνέχεια εργάσθηκε στην Ευρωπαϊκή Επιτροπή και σε διεθνή δικηγορική εταιρία στις Βρυξέλλες. Σήμερα είναι μέλος του Δικηγορικού Συλλόγου Αθηνών και εργάζεται ως δικηγόρος σε μεγάλη δικηγορική εταιρία στο Μαρούσι.  Ειδικεύεται στο εμπορικό, εταιρικό και χρηματοπιστωτικό δίκαιο. Αρθρογραφεί τακτικά σε θέματα νομικού, αλλά και πολιτικού ενδιαφέροντος, στον αθηναϊκό αλλά και στον τοπικό τύπο της Λάρισας.  </a:t>
            </a:r>
          </a:p>
          <a:p>
            <a:r>
              <a:rPr lang="el-GR" sz="1400" dirty="0" smtClean="0"/>
              <a:t>   </a:t>
            </a:r>
            <a:endParaRPr lang="el-GR" sz="1400" dirty="0"/>
          </a:p>
        </p:txBody>
      </p:sp>
    </p:spTree>
    <p:extLst>
      <p:ext uri="{BB962C8B-B14F-4D97-AF65-F5344CB8AC3E}">
        <p14:creationId xmlns:p14="http://schemas.microsoft.com/office/powerpoint/2010/main" xmlns="" val="3595760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
        <p:nvSpPr>
          <p:cNvPr id="8" name="Title 1"/>
          <p:cNvSpPr>
            <a:spLocks noGrp="1"/>
          </p:cNvSpPr>
          <p:nvPr>
            <p:ph type="title"/>
          </p:nvPr>
        </p:nvSpPr>
        <p:spPr>
          <a:xfrm>
            <a:off x="123472" y="243186"/>
            <a:ext cx="10788884" cy="619453"/>
          </a:xfrm>
        </p:spPr>
        <p:txBody>
          <a:bodyPr>
            <a:noAutofit/>
          </a:bodyPr>
          <a:lstStyle/>
          <a:p>
            <a:r>
              <a:rPr lang="el-GR" b="1" cap="none" dirty="0" smtClean="0">
                <a:latin typeface="Arial" panose="020B0604020202020204" pitchFamily="34" charset="0"/>
                <a:cs typeface="Arial" panose="020B0604020202020204" pitchFamily="34" charset="0"/>
              </a:rPr>
              <a:t>Μαρία Τσιακίρογλου</a:t>
            </a:r>
            <a:endParaRPr lang="el-GR" sz="1800" b="1" i="1" cap="none" dirty="0">
              <a:latin typeface="Arial" panose="020B0604020202020204" pitchFamily="34" charset="0"/>
              <a:cs typeface="Arial" panose="020B0604020202020204" pitchFamily="34" charset="0"/>
            </a:endParaRPr>
          </a:p>
        </p:txBody>
      </p:sp>
      <p:sp>
        <p:nvSpPr>
          <p:cNvPr id="9" name="TextBox 8"/>
          <p:cNvSpPr txBox="1"/>
          <p:nvPr/>
        </p:nvSpPr>
        <p:spPr>
          <a:xfrm>
            <a:off x="301651" y="1145519"/>
            <a:ext cx="9865931" cy="1600438"/>
          </a:xfrm>
          <a:prstGeom prst="rect">
            <a:avLst/>
          </a:prstGeom>
          <a:noFill/>
        </p:spPr>
        <p:txBody>
          <a:bodyPr wrap="square" rtlCol="0">
            <a:spAutoFit/>
          </a:bodyPr>
          <a:lstStyle/>
          <a:p>
            <a:r>
              <a:rPr lang="el-GR" sz="1400" dirty="0" smtClean="0"/>
              <a:t>Γεννήθηκε</a:t>
            </a:r>
            <a:r>
              <a:rPr lang="en-US" sz="1400" dirty="0" smtClean="0"/>
              <a:t>  </a:t>
            </a:r>
            <a:r>
              <a:rPr lang="el-GR" sz="1400" dirty="0" smtClean="0"/>
              <a:t>το 1986 </a:t>
            </a:r>
            <a:r>
              <a:rPr lang="el-GR" sz="1400" dirty="0"/>
              <a:t>και </a:t>
            </a:r>
            <a:r>
              <a:rPr lang="el-GR" sz="1400" dirty="0" smtClean="0"/>
              <a:t>μεγάλωσε </a:t>
            </a:r>
            <a:r>
              <a:rPr lang="el-GR" sz="1400" dirty="0"/>
              <a:t>στην Ξάνθη</a:t>
            </a:r>
            <a:r>
              <a:rPr lang="el-GR" sz="1400" dirty="0" smtClean="0"/>
              <a:t>. Το </a:t>
            </a:r>
            <a:r>
              <a:rPr lang="el-GR" sz="1400" dirty="0"/>
              <a:t>2004 </a:t>
            </a:r>
            <a:r>
              <a:rPr lang="el-GR" sz="1400" dirty="0" smtClean="0"/>
              <a:t>εισήχθη </a:t>
            </a:r>
            <a:r>
              <a:rPr lang="el-GR" sz="1400" dirty="0"/>
              <a:t>στο Πάντειο </a:t>
            </a:r>
            <a:r>
              <a:rPr lang="el-GR" sz="1400" dirty="0" smtClean="0"/>
              <a:t>Πανεπιστήμιο, στο </a:t>
            </a:r>
            <a:r>
              <a:rPr lang="el-GR" sz="1400" dirty="0"/>
              <a:t>τμήμα Κοινωνικής </a:t>
            </a:r>
            <a:r>
              <a:rPr lang="el-GR" sz="1400" dirty="0" smtClean="0"/>
              <a:t>Πολιτικής </a:t>
            </a:r>
            <a:r>
              <a:rPr lang="el-GR" sz="1400" dirty="0"/>
              <a:t>απο το οποίο </a:t>
            </a:r>
            <a:r>
              <a:rPr lang="el-GR" sz="1400" dirty="0" smtClean="0"/>
              <a:t>αποφοίτησε </a:t>
            </a:r>
            <a:r>
              <a:rPr lang="el-GR" sz="1400" dirty="0"/>
              <a:t>το 2010</a:t>
            </a:r>
            <a:r>
              <a:rPr lang="el-GR" sz="1400" dirty="0" smtClean="0"/>
              <a:t>. Με </a:t>
            </a:r>
            <a:r>
              <a:rPr lang="el-GR" sz="1400" dirty="0"/>
              <a:t>την επιστροφή </a:t>
            </a:r>
            <a:r>
              <a:rPr lang="el-GR" sz="1400" dirty="0" smtClean="0"/>
              <a:t>της </a:t>
            </a:r>
            <a:r>
              <a:rPr lang="el-GR" sz="1400" dirty="0"/>
              <a:t>στην </a:t>
            </a:r>
            <a:r>
              <a:rPr lang="el-GR" sz="1400" dirty="0" smtClean="0"/>
              <a:t>Ξάνθη, ανέλαβε  την οικογενειακή επιχείρηση, εστιατόριο </a:t>
            </a:r>
            <a:r>
              <a:rPr lang="el-GR" sz="1400" dirty="0"/>
              <a:t>στον πιο κεντρικό δρόμο της Ξάνθης </a:t>
            </a:r>
            <a:r>
              <a:rPr lang="el-GR" sz="1400" dirty="0" smtClean="0"/>
              <a:t>,το </a:t>
            </a:r>
            <a:r>
              <a:rPr lang="el-GR" sz="1400" dirty="0"/>
              <a:t>οποίο λειτουργεί επιτυχώς απο το </a:t>
            </a:r>
            <a:r>
              <a:rPr lang="el-GR" sz="1400" dirty="0" smtClean="0"/>
              <a:t>1949.Είναι </a:t>
            </a:r>
            <a:r>
              <a:rPr lang="el-GR" sz="1400" dirty="0"/>
              <a:t>Π</a:t>
            </a:r>
            <a:r>
              <a:rPr lang="el-GR" sz="1400" dirty="0" smtClean="0"/>
              <a:t>ρόεδρος </a:t>
            </a:r>
            <a:r>
              <a:rPr lang="el-GR" sz="1400" dirty="0"/>
              <a:t>στο Σωματείο </a:t>
            </a:r>
            <a:r>
              <a:rPr lang="el-GR" sz="1400" dirty="0" smtClean="0"/>
              <a:t>Εστιατορών </a:t>
            </a:r>
            <a:r>
              <a:rPr lang="el-GR" sz="1400" dirty="0"/>
              <a:t>Ν.Ξάνθης</a:t>
            </a:r>
            <a:r>
              <a:rPr lang="el-GR" sz="1400" dirty="0" smtClean="0"/>
              <a:t>, Πρόεδρος </a:t>
            </a:r>
            <a:r>
              <a:rPr lang="el-GR" sz="1400" dirty="0"/>
              <a:t>στην Ομοσπονδία Επαγγελματιών Βιοτεχνών Εμπόρων </a:t>
            </a:r>
            <a:r>
              <a:rPr lang="el-GR" sz="1400" dirty="0" smtClean="0"/>
              <a:t>Ν.Ξάνθης,μέλος </a:t>
            </a:r>
            <a:r>
              <a:rPr lang="el-GR" sz="1400" dirty="0"/>
              <a:t>στο ΔΣ κέντρου πολιτισμού ν.Ξάνθης, μέλος στο ΔΣ της </a:t>
            </a:r>
            <a:r>
              <a:rPr lang="el-GR" sz="1400" dirty="0" smtClean="0"/>
              <a:t>Εργοανάπτυξης ΠΕ.Καβάλας και αντιπρόσωπος </a:t>
            </a:r>
            <a:r>
              <a:rPr lang="el-GR" sz="1400" dirty="0"/>
              <a:t>στη ΓΣ της ΓΣΕΒΕΕ</a:t>
            </a:r>
            <a:r>
              <a:rPr lang="el-GR" sz="1400" dirty="0" smtClean="0"/>
              <a:t>.  Μιλάει άπταιστα </a:t>
            </a:r>
            <a:r>
              <a:rPr lang="el-GR" sz="1400" dirty="0"/>
              <a:t>αγγλικά </a:t>
            </a:r>
            <a:r>
              <a:rPr lang="el-GR" sz="1400" dirty="0" smtClean="0"/>
              <a:t>και </a:t>
            </a:r>
            <a:r>
              <a:rPr lang="el-GR" sz="1400" dirty="0"/>
              <a:t>σε πολύ καλό </a:t>
            </a:r>
            <a:r>
              <a:rPr lang="el-GR" sz="1400" dirty="0" smtClean="0"/>
              <a:t>επίπεδο, Τουρκικά. </a:t>
            </a:r>
            <a:endParaRPr lang="el-GR" sz="1400" dirty="0"/>
          </a:p>
          <a:p>
            <a:r>
              <a:rPr lang="el-GR" sz="1400" dirty="0" smtClean="0"/>
              <a:t>   </a:t>
            </a:r>
            <a:endParaRPr lang="el-GR" sz="1400" dirty="0"/>
          </a:p>
        </p:txBody>
      </p:sp>
    </p:spTree>
    <p:extLst>
      <p:ext uri="{BB962C8B-B14F-4D97-AF65-F5344CB8AC3E}">
        <p14:creationId xmlns:p14="http://schemas.microsoft.com/office/powerpoint/2010/main" xmlns="" val="3544175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3897</TotalTime>
  <Words>4008</Words>
  <Application>Microsoft Office PowerPoint</Application>
  <PresentationFormat>Προσαρμογή</PresentationFormat>
  <Paragraphs>128</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Slice</vt:lpstr>
      <vt:lpstr>Μητρώο Πολιτικών Στελεχών Οκτώβριος 2017   </vt:lpstr>
      <vt:lpstr>Δέσποινα Μπαλοθιάρη </vt:lpstr>
      <vt:lpstr>Θωμαϊς Οικονόμου </vt:lpstr>
      <vt:lpstr>Διαμαντής Γκολιδάκης </vt:lpstr>
      <vt:lpstr>Χρήστος Λιάπης  </vt:lpstr>
      <vt:lpstr>Κωνσταντίνος Ντούνας  </vt:lpstr>
      <vt:lpstr>Γιάννης Γιαννακάκης  </vt:lpstr>
      <vt:lpstr>Αθηνά Σιαφαρίκα  </vt:lpstr>
      <vt:lpstr>Μαρία Τσιακίρογλου</vt:lpstr>
      <vt:lpstr>Μανώλης Τσαλαμανιός  </vt:lpstr>
      <vt:lpstr>Φανή Πατρή Πιερία</vt:lpstr>
      <vt:lpstr>Νίκος Γαβαλάς </vt:lpstr>
      <vt:lpstr>Σοφία Νικολάου </vt:lpstr>
      <vt:lpstr>Κωνσταντίνος Ευθυμίου </vt:lpstr>
      <vt:lpstr>Δημήτρης Αναστασόπουλος </vt:lpstr>
      <vt:lpstr>Νίκος Θεοδωρόπουλος </vt:lpstr>
      <vt:lpstr>Δημήτρης Λούμπας </vt:lpstr>
      <vt:lpstr>Κωνσταντίνος Χατζημιχαή</vt:lpstr>
      <vt:lpstr>Λεωνίδας Βλαχόπουλος </vt:lpstr>
      <vt:lpstr>Θεόδωρος Σιδηρόπουλος  </vt:lpstr>
      <vt:lpstr>Αντώνης Ασπράς  </vt:lpstr>
      <vt:lpstr>Γιάννης Σαμέλης  </vt:lpstr>
      <vt:lpstr>Παναγιώτης Καραχάλιος  </vt:lpstr>
      <vt:lpstr>Προκόπης Μπίλης </vt:lpstr>
      <vt:lpstr>Κωνσταντίνος Μουράτης </vt:lpstr>
      <vt:lpstr>Στέλλα Αυγερίκου  </vt:lpstr>
      <vt:lpstr>Βασιλική Καλοδήμου  </vt:lpstr>
      <vt:lpstr>Σωτήρης Μποταϊτης </vt:lpstr>
      <vt:lpstr>Λάμπρος Καούδης   </vt:lpstr>
      <vt:lpstr>Γιάννης Πρωτογερόπουλος   </vt:lpstr>
      <vt:lpstr>Ελένη Κασαμπαλίδου   </vt:lpstr>
      <vt:lpstr>Ηρακλής Στυλιάρας </vt:lpstr>
      <vt:lpstr>Νικόλαος Κατσίμπρας </vt:lpstr>
      <vt:lpstr>Μαρία Βουρβουχάκη </vt:lpstr>
      <vt:lpstr>Γιώργος Σακελλαράκης </vt:lpstr>
      <vt:lpstr>Λίζα Βαρδακάρη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Δομές / Ρόλοι / Συστήματα</dc:title>
  <dc:creator>Dimitris Bakouris</dc:creator>
  <cp:lastModifiedBy>userX</cp:lastModifiedBy>
  <cp:revision>387</cp:revision>
  <cp:lastPrinted>2016-06-23T06:46:11Z</cp:lastPrinted>
  <dcterms:created xsi:type="dcterms:W3CDTF">2016-06-14T04:19:49Z</dcterms:created>
  <dcterms:modified xsi:type="dcterms:W3CDTF">2017-10-24T11:36:27Z</dcterms:modified>
</cp:coreProperties>
</file>