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437" r:id="rId3"/>
    <p:sldId id="441" r:id="rId4"/>
    <p:sldId id="257" r:id="rId5"/>
    <p:sldId id="259" r:id="rId6"/>
    <p:sldId id="311" r:id="rId7"/>
    <p:sldId id="312" r:id="rId8"/>
    <p:sldId id="313" r:id="rId9"/>
    <p:sldId id="314" r:id="rId10"/>
    <p:sldId id="315" r:id="rId11"/>
    <p:sldId id="262" r:id="rId12"/>
    <p:sldId id="265" r:id="rId13"/>
    <p:sldId id="266" r:id="rId14"/>
    <p:sldId id="271" r:id="rId15"/>
    <p:sldId id="272" r:id="rId16"/>
    <p:sldId id="277" r:id="rId17"/>
    <p:sldId id="278" r:id="rId18"/>
    <p:sldId id="280" r:id="rId19"/>
    <p:sldId id="281" r:id="rId20"/>
    <p:sldId id="283" r:id="rId21"/>
    <p:sldId id="284" r:id="rId22"/>
    <p:sldId id="286" r:id="rId23"/>
    <p:sldId id="287" r:id="rId24"/>
    <p:sldId id="288" r:id="rId25"/>
    <p:sldId id="290" r:id="rId26"/>
    <p:sldId id="291" r:id="rId27"/>
    <p:sldId id="293" r:id="rId28"/>
    <p:sldId id="294" r:id="rId29"/>
    <p:sldId id="296" r:id="rId30"/>
    <p:sldId id="297" r:id="rId31"/>
    <p:sldId id="299" r:id="rId32"/>
    <p:sldId id="300" r:id="rId33"/>
    <p:sldId id="302" r:id="rId34"/>
    <p:sldId id="303" r:id="rId35"/>
    <p:sldId id="304" r:id="rId36"/>
    <p:sldId id="309" r:id="rId37"/>
    <p:sldId id="306" r:id="rId38"/>
    <p:sldId id="310" r:id="rId39"/>
    <p:sldId id="279" r:id="rId40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500" y="-90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Sheet1!$B$3:$B$7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Sheet1!$E$3:$E$7</c:f>
              <c:numCache>
                <c:formatCode>0.0</c:formatCode>
                <c:ptCount val="5"/>
                <c:pt idx="0">
                  <c:v>24.5</c:v>
                </c:pt>
                <c:pt idx="1">
                  <c:v>24.2</c:v>
                </c:pt>
                <c:pt idx="2">
                  <c:v>17.034604151711495</c:v>
                </c:pt>
                <c:pt idx="3">
                  <c:v>31.6</c:v>
                </c:pt>
                <c:pt idx="4">
                  <c:v>2.629482855260437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27-43C5-94F4-6A85396FB650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Sheet1!$B$78:$B$82</c:f>
              <c:strCache>
                <c:ptCount val="5"/>
                <c:pt idx="0">
                  <c:v>Υπέρ</c:v>
                </c:pt>
                <c:pt idx="1">
                  <c:v>Μάλλον υπέρ</c:v>
                </c:pt>
                <c:pt idx="2">
                  <c:v>Μάλλον κατά</c:v>
                </c:pt>
                <c:pt idx="3">
                  <c:v>Κατά</c:v>
                </c:pt>
                <c:pt idx="4">
                  <c:v>ΔΓ/ΔΑ</c:v>
                </c:pt>
              </c:strCache>
            </c:strRef>
          </c:cat>
          <c:val>
            <c:numRef>
              <c:f>Sheet1!$E$78:$E$82</c:f>
              <c:numCache>
                <c:formatCode>0.0</c:formatCode>
                <c:ptCount val="5"/>
                <c:pt idx="0">
                  <c:v>67.748559979964824</c:v>
                </c:pt>
                <c:pt idx="1">
                  <c:v>8.6972201352367016</c:v>
                </c:pt>
                <c:pt idx="2">
                  <c:v>5.0227898822940364</c:v>
                </c:pt>
                <c:pt idx="3">
                  <c:v>11.710493363385973</c:v>
                </c:pt>
                <c:pt idx="4">
                  <c:v>6.820936639118484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AD-44FB-BE9C-3CE2F58FE259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Sheet1!$E$89:$E$93</c:f>
              <c:numCache>
                <c:formatCode>0.0</c:formatCode>
                <c:ptCount val="5"/>
                <c:pt idx="0">
                  <c:v>12.886939414622407</c:v>
                </c:pt>
                <c:pt idx="1">
                  <c:v>18.04412414180754</c:v>
                </c:pt>
                <c:pt idx="2">
                  <c:v>9.6077407957602201</c:v>
                </c:pt>
                <c:pt idx="3">
                  <c:v>22.449512185329365</c:v>
                </c:pt>
                <c:pt idx="4">
                  <c:v>37.011683462480441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3-4A65-862E-7504DA79966C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Sheet1!$B$100:$B$104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Sheet1!$E$100:$E$104</c:f>
              <c:numCache>
                <c:formatCode>0.0</c:formatCode>
                <c:ptCount val="5"/>
                <c:pt idx="0">
                  <c:v>14.923498859766365</c:v>
                </c:pt>
                <c:pt idx="1">
                  <c:v>25.166514300639953</c:v>
                </c:pt>
                <c:pt idx="2">
                  <c:v>19.953586964165488</c:v>
                </c:pt>
                <c:pt idx="3">
                  <c:v>32.380627078289308</c:v>
                </c:pt>
                <c:pt idx="4">
                  <c:v>7.5757727971388666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3A-428F-8FA3-8C1066ABB460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Sheet1!$B$120</c:f>
              <c:strCache>
                <c:ptCount val="1"/>
                <c:pt idx="0">
                  <c:v>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Sheet1!$B$121:$B$129</c:f>
              <c:numCache>
                <c:formatCode>0.0</c:formatCode>
                <c:ptCount val="9"/>
                <c:pt idx="0">
                  <c:v>6.7286241634237278</c:v>
                </c:pt>
                <c:pt idx="1">
                  <c:v>7.9681674217215246</c:v>
                </c:pt>
                <c:pt idx="2">
                  <c:v>8.0552266661315279</c:v>
                </c:pt>
                <c:pt idx="3">
                  <c:v>8.692081993971625</c:v>
                </c:pt>
                <c:pt idx="4">
                  <c:v>10.303625665340173</c:v>
                </c:pt>
                <c:pt idx="5">
                  <c:v>13.4</c:v>
                </c:pt>
                <c:pt idx="6">
                  <c:v>14.893808585348324</c:v>
                </c:pt>
                <c:pt idx="7">
                  <c:v>23.4</c:v>
                </c:pt>
                <c:pt idx="8">
                  <c:v>30.231297434044127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EA-40B9-BED2-868CCC09763B}"/>
            </c:ext>
          </c:extLst>
        </c:ser>
        <c:ser>
          <c:idx val="1"/>
          <c:order val="1"/>
          <c:tx>
            <c:strRef>
              <c:f>Sheet1!$C$120</c:f>
              <c:strCache>
                <c:ptCount val="1"/>
                <c:pt idx="0">
                  <c:v>αρκετά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Sheet1!$C$121:$C$129</c:f>
              <c:numCache>
                <c:formatCode>0.0</c:formatCode>
                <c:ptCount val="9"/>
                <c:pt idx="0">
                  <c:v>24.514560678664711</c:v>
                </c:pt>
                <c:pt idx="1">
                  <c:v>29.61953253417796</c:v>
                </c:pt>
                <c:pt idx="2">
                  <c:v>24.384419337360313</c:v>
                </c:pt>
                <c:pt idx="3">
                  <c:v>29.46095072150294</c:v>
                </c:pt>
                <c:pt idx="4">
                  <c:v>25.934984613225634</c:v>
                </c:pt>
                <c:pt idx="5">
                  <c:v>31.854423225057833</c:v>
                </c:pt>
                <c:pt idx="6">
                  <c:v>32.875821570412491</c:v>
                </c:pt>
                <c:pt idx="7">
                  <c:v>32.411720510894092</c:v>
                </c:pt>
                <c:pt idx="8">
                  <c:v>36.447415973979055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EA-40B9-BED2-868CCC09763B}"/>
            </c:ext>
          </c:extLst>
        </c:ser>
        <c:ser>
          <c:idx val="2"/>
          <c:order val="2"/>
          <c:tx>
            <c:strRef>
              <c:f>Sheet1!$D$120</c:f>
              <c:strCache>
                <c:ptCount val="1"/>
                <c:pt idx="0">
                  <c:v>λίγο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Sheet1!$D$121:$D$129</c:f>
              <c:numCache>
                <c:formatCode>0.0</c:formatCode>
                <c:ptCount val="9"/>
                <c:pt idx="0">
                  <c:v>27.258630866037748</c:v>
                </c:pt>
                <c:pt idx="1">
                  <c:v>30.012428336607464</c:v>
                </c:pt>
                <c:pt idx="2">
                  <c:v>23.819509943609383</c:v>
                </c:pt>
                <c:pt idx="3">
                  <c:v>29.989685663071651</c:v>
                </c:pt>
                <c:pt idx="4">
                  <c:v>25.864816912420654</c:v>
                </c:pt>
                <c:pt idx="5">
                  <c:v>26.1</c:v>
                </c:pt>
                <c:pt idx="6">
                  <c:v>23.981352727563706</c:v>
                </c:pt>
                <c:pt idx="7">
                  <c:v>21.9</c:v>
                </c:pt>
                <c:pt idx="8">
                  <c:v>16.470907119624123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EA-40B9-BED2-868CCC09763B}"/>
            </c:ext>
          </c:extLst>
        </c:ser>
        <c:ser>
          <c:idx val="3"/>
          <c:order val="3"/>
          <c:tx>
            <c:strRef>
              <c:f>Sheet1!$E$120</c:f>
              <c:strCache>
                <c:ptCount val="1"/>
                <c:pt idx="0">
                  <c:v>καθόλου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Sheet1!$E$121:$E$129</c:f>
              <c:numCache>
                <c:formatCode>0.0</c:formatCode>
                <c:ptCount val="9"/>
                <c:pt idx="0">
                  <c:v>28.515120897149856</c:v>
                </c:pt>
                <c:pt idx="1">
                  <c:v>30.839313635087962</c:v>
                </c:pt>
                <c:pt idx="2">
                  <c:v>36.249523389054993</c:v>
                </c:pt>
                <c:pt idx="3">
                  <c:v>22.940887834089338</c:v>
                </c:pt>
                <c:pt idx="4">
                  <c:v>32.836479185252742</c:v>
                </c:pt>
                <c:pt idx="5">
                  <c:v>26.6</c:v>
                </c:pt>
                <c:pt idx="6">
                  <c:v>27.248626964516106</c:v>
                </c:pt>
                <c:pt idx="7">
                  <c:v>17.7</c:v>
                </c:pt>
                <c:pt idx="8">
                  <c:v>9.4044894189454986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AEA-40B9-BED2-868CCC09763B}"/>
            </c:ext>
          </c:extLst>
        </c:ser>
        <c:ser>
          <c:idx val="4"/>
          <c:order val="4"/>
          <c:tx>
            <c:strRef>
              <c:f>Sheet1!$F$120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Sheet1!$F$121:$F$129</c:f>
              <c:numCache>
                <c:formatCode>0.0</c:formatCode>
                <c:ptCount val="9"/>
                <c:pt idx="0">
                  <c:v>12.983063394723951</c:v>
                </c:pt>
                <c:pt idx="1">
                  <c:v>1.5605580724050814</c:v>
                </c:pt>
                <c:pt idx="2">
                  <c:v>7.491320663843787</c:v>
                </c:pt>
                <c:pt idx="3">
                  <c:v>8.9163937873644343</c:v>
                </c:pt>
                <c:pt idx="4">
                  <c:v>5.0600936237607828</c:v>
                </c:pt>
                <c:pt idx="5">
                  <c:v>2.0858134672522257</c:v>
                </c:pt>
                <c:pt idx="6">
                  <c:v>1.0003901521593406</c:v>
                </c:pt>
                <c:pt idx="7">
                  <c:v>4.5659904833458507</c:v>
                </c:pt>
                <c:pt idx="8">
                  <c:v>7.445890053407215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AEA-40B9-BED2-868CCC09763B}"/>
            </c:ext>
          </c:extLst>
        </c:ser>
        <c:dLbls>
          <c:showVal val="1"/>
        </c:dLbls>
        <c:gapWidth val="95"/>
        <c:gapDepth val="95"/>
        <c:shape val="box"/>
        <c:axId val="260965504"/>
        <c:axId val="260967040"/>
        <c:axId val="0"/>
      </c:bar3DChart>
      <c:catAx>
        <c:axId val="260965504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en-US" b="1"/>
            </a:pPr>
            <a:endParaRPr lang="el-GR"/>
          </a:p>
        </c:txPr>
        <c:crossAx val="260967040"/>
        <c:crosses val="autoZero"/>
        <c:auto val="1"/>
        <c:lblAlgn val="ctr"/>
        <c:lblOffset val="100"/>
      </c:catAx>
      <c:valAx>
        <c:axId val="260967040"/>
        <c:scaling>
          <c:orientation val="minMax"/>
        </c:scaling>
        <c:delete val="1"/>
        <c:axPos val="b"/>
        <c:numFmt formatCode="0%" sourceLinked="1"/>
        <c:tickLblPos val="nextTo"/>
        <c:crossAx val="2609655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 sz="1200" b="1"/>
          </a:pPr>
          <a:endParaRPr lang="el-GR"/>
        </a:p>
      </c:txPr>
    </c:legend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Sheet1!$B$136:$B$140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Sheet1!$E$136:$E$140</c:f>
              <c:numCache>
                <c:formatCode>0.0</c:formatCode>
                <c:ptCount val="5"/>
                <c:pt idx="0">
                  <c:v>14.6</c:v>
                </c:pt>
                <c:pt idx="1">
                  <c:v>33.800000000000011</c:v>
                </c:pt>
                <c:pt idx="2">
                  <c:v>26.8</c:v>
                </c:pt>
                <c:pt idx="3">
                  <c:v>24.4</c:v>
                </c:pt>
                <c:pt idx="4">
                  <c:v>0.36868944927013481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C9-400C-B237-295B6CF661F9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Sheet1!$B$148:$B$152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Sheet1!$E$148:$E$152</c:f>
              <c:numCache>
                <c:formatCode>0.0</c:formatCode>
                <c:ptCount val="5"/>
                <c:pt idx="0">
                  <c:v>2.2671513403631036</c:v>
                </c:pt>
                <c:pt idx="1">
                  <c:v>10.53864872172319</c:v>
                </c:pt>
                <c:pt idx="2">
                  <c:v>31.083205655861637</c:v>
                </c:pt>
                <c:pt idx="3">
                  <c:v>53.254023092098031</c:v>
                </c:pt>
                <c:pt idx="4">
                  <c:v>2.8569711899540335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19-4BF5-8EB3-ECE3435C32EB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/>
          </a:pPr>
          <a:endParaRPr lang="el-GR"/>
        </a:p>
      </c:txPr>
    </c:legend>
    <c:plotVisOnly val="1"/>
    <c:dispBlanksAs val="zero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Sheet1!$B$159:$B$163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Sheet1!$E$159:$E$163</c:f>
              <c:numCache>
                <c:formatCode>0.0</c:formatCode>
                <c:ptCount val="5"/>
                <c:pt idx="0">
                  <c:v>8.8864657216314402</c:v>
                </c:pt>
                <c:pt idx="1">
                  <c:v>11.782595212132733</c:v>
                </c:pt>
                <c:pt idx="2">
                  <c:v>15.953221756485039</c:v>
                </c:pt>
                <c:pt idx="3">
                  <c:v>56.566060763697813</c:v>
                </c:pt>
                <c:pt idx="4">
                  <c:v>6.8116565460529621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25-47DA-B614-545E5C378DBE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Sheet1!$B$170:$B$174</c:f>
              <c:strCache>
                <c:ptCount val="5"/>
                <c:pt idx="0">
                  <c:v>Θετική</c:v>
                </c:pt>
                <c:pt idx="1">
                  <c:v>Μάλλον θετική</c:v>
                </c:pt>
                <c:pt idx="2">
                  <c:v>Μάλλον αρνητική</c:v>
                </c:pt>
                <c:pt idx="3">
                  <c:v>Αρνητική</c:v>
                </c:pt>
                <c:pt idx="4">
                  <c:v>ΔΓ/ΔΑ</c:v>
                </c:pt>
              </c:strCache>
            </c:strRef>
          </c:cat>
          <c:val>
            <c:numRef>
              <c:f>Sheet1!$E$170:$E$174</c:f>
              <c:numCache>
                <c:formatCode>0.0</c:formatCode>
                <c:ptCount val="5"/>
                <c:pt idx="0">
                  <c:v>33.1</c:v>
                </c:pt>
                <c:pt idx="1">
                  <c:v>23.9</c:v>
                </c:pt>
                <c:pt idx="2">
                  <c:v>12.8</c:v>
                </c:pt>
                <c:pt idx="3">
                  <c:v>28.5</c:v>
                </c:pt>
                <c:pt idx="4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9F-4BDB-9CB7-3AC5D8475472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Sheet1!$B$181:$B$185</c:f>
              <c:strCache>
                <c:ptCount val="5"/>
                <c:pt idx="0">
                  <c:v>Θετική</c:v>
                </c:pt>
                <c:pt idx="1">
                  <c:v>Μάλλον θετική</c:v>
                </c:pt>
                <c:pt idx="2">
                  <c:v>Μάλλον αρνητική</c:v>
                </c:pt>
                <c:pt idx="3">
                  <c:v>Αρνητική</c:v>
                </c:pt>
                <c:pt idx="4">
                  <c:v>ΔΓ/ΔΑ</c:v>
                </c:pt>
              </c:strCache>
            </c:strRef>
          </c:cat>
          <c:val>
            <c:numRef>
              <c:f>Sheet1!$E$181:$E$185</c:f>
              <c:numCache>
                <c:formatCode>0.0</c:formatCode>
                <c:ptCount val="5"/>
                <c:pt idx="0">
                  <c:v>9.356010931696904</c:v>
                </c:pt>
                <c:pt idx="1">
                  <c:v>18.044307408927502</c:v>
                </c:pt>
                <c:pt idx="2">
                  <c:v>21.860390617961208</c:v>
                </c:pt>
                <c:pt idx="3">
                  <c:v>47.598930856016011</c:v>
                </c:pt>
                <c:pt idx="4">
                  <c:v>3.1403601853983707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0A-41AB-91B9-F4FCD4D5691F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Sheet1!$B$199</c:f>
              <c:strCache>
                <c:ptCount val="1"/>
                <c:pt idx="0">
                  <c:v>Τον Κυριάκο Μητσοτάκη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Sheet1!$B$200:$B$203</c:f>
              <c:numCache>
                <c:formatCode>0.0</c:formatCode>
                <c:ptCount val="4"/>
                <c:pt idx="0">
                  <c:v>42.340512799992112</c:v>
                </c:pt>
                <c:pt idx="1">
                  <c:v>44.799471793999764</c:v>
                </c:pt>
                <c:pt idx="2">
                  <c:v>49.747401486579868</c:v>
                </c:pt>
                <c:pt idx="3">
                  <c:v>51.117573326648376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79-4145-B360-B81BA3CB3DEA}"/>
            </c:ext>
          </c:extLst>
        </c:ser>
        <c:ser>
          <c:idx val="1"/>
          <c:order val="1"/>
          <c:tx>
            <c:strRef>
              <c:f>Sheet1!$C$199</c:f>
              <c:strCache>
                <c:ptCount val="1"/>
                <c:pt idx="0">
                  <c:v>Τον Αλέξη Τσίπρα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Sheet1!$C$200:$C$203</c:f>
              <c:numCache>
                <c:formatCode>0.0</c:formatCode>
                <c:ptCount val="4"/>
                <c:pt idx="0">
                  <c:v>25.908104160622567</c:v>
                </c:pt>
                <c:pt idx="1">
                  <c:v>16.715519052430391</c:v>
                </c:pt>
                <c:pt idx="2">
                  <c:v>16.418403177239071</c:v>
                </c:pt>
                <c:pt idx="3">
                  <c:v>14.003509651541707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79-4145-B360-B81BA3CB3DEA}"/>
            </c:ext>
          </c:extLst>
        </c:ser>
        <c:ser>
          <c:idx val="2"/>
          <c:order val="2"/>
          <c:tx>
            <c:strRef>
              <c:f>Sheet1!$D$199</c:f>
              <c:strCache>
                <c:ptCount val="1"/>
                <c:pt idx="0">
                  <c:v>Κανέναν από αυτούς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Sheet1!$D$200:$D$203</c:f>
              <c:numCache>
                <c:formatCode>0.0</c:formatCode>
                <c:ptCount val="4"/>
                <c:pt idx="0">
                  <c:v>25.630996088474472</c:v>
                </c:pt>
                <c:pt idx="1">
                  <c:v>33.98025229839633</c:v>
                </c:pt>
                <c:pt idx="2">
                  <c:v>29.382459159071988</c:v>
                </c:pt>
                <c:pt idx="3">
                  <c:v>28.950614189019753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79-4145-B360-B81BA3CB3DEA}"/>
            </c:ext>
          </c:extLst>
        </c:ser>
        <c:ser>
          <c:idx val="3"/>
          <c:order val="3"/>
          <c:tx>
            <c:strRef>
              <c:f>Sheet1!$E$199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Sheet1!$E$200:$E$203</c:f>
              <c:numCache>
                <c:formatCode>0.0</c:formatCode>
                <c:ptCount val="4"/>
                <c:pt idx="0">
                  <c:v>6.1203869509108468</c:v>
                </c:pt>
                <c:pt idx="1">
                  <c:v>4.5047568551735075</c:v>
                </c:pt>
                <c:pt idx="2">
                  <c:v>4.4517361771090656</c:v>
                </c:pt>
                <c:pt idx="3">
                  <c:v>5.9283028327901652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479-4145-B360-B81BA3CB3DEA}"/>
            </c:ext>
          </c:extLst>
        </c:ser>
        <c:dLbls>
          <c:showVal val="1"/>
        </c:dLbls>
        <c:gapWidth val="95"/>
        <c:gapDepth val="95"/>
        <c:shape val="box"/>
        <c:axId val="263365760"/>
        <c:axId val="263367296"/>
        <c:axId val="0"/>
      </c:bar3DChart>
      <c:catAx>
        <c:axId val="263365760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en-US" b="1"/>
            </a:pPr>
            <a:endParaRPr lang="el-GR"/>
          </a:p>
        </c:txPr>
        <c:crossAx val="263367296"/>
        <c:crosses val="autoZero"/>
        <c:auto val="1"/>
        <c:lblAlgn val="ctr"/>
        <c:lblOffset val="100"/>
      </c:catAx>
      <c:valAx>
        <c:axId val="263367296"/>
        <c:scaling>
          <c:orientation val="minMax"/>
        </c:scaling>
        <c:delete val="1"/>
        <c:axPos val="b"/>
        <c:numFmt formatCode="0%" sourceLinked="1"/>
        <c:tickLblPos val="nextTo"/>
        <c:crossAx val="2633657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 b="1"/>
          </a:pPr>
          <a:endParaRPr lang="el-GR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Sheet1!$A$18</c:f>
              <c:strCache>
                <c:ptCount val="1"/>
                <c:pt idx="0">
                  <c:v>...από τον συνολική διαχείριση σε όλη την διάρκεια της πανδημίας από την Κυβέρνηση;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Sheet1!$B$18:$F$18</c:f>
              <c:numCache>
                <c:formatCode>0.0</c:formatCode>
                <c:ptCount val="5"/>
                <c:pt idx="0">
                  <c:v>15.482365911037212</c:v>
                </c:pt>
                <c:pt idx="1">
                  <c:v>33.93048733672601</c:v>
                </c:pt>
                <c:pt idx="2">
                  <c:v>25.244849546720683</c:v>
                </c:pt>
                <c:pt idx="3">
                  <c:v>24.425895484925096</c:v>
                </c:pt>
                <c:pt idx="4">
                  <c:v>0.91640172059098468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03-46C4-B1D5-02C859C3A42A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Sheet1!$B$212:$B$215</c:f>
              <c:strCache>
                <c:ptCount val="4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Κανένας</c:v>
                </c:pt>
                <c:pt idx="3">
                  <c:v>ΔΓ/ΔΑ</c:v>
                </c:pt>
              </c:strCache>
            </c:strRef>
          </c:cat>
          <c:val>
            <c:numRef>
              <c:f>Sheet1!$E$212:$E$215</c:f>
              <c:numCache>
                <c:formatCode>0.0</c:formatCode>
                <c:ptCount val="4"/>
                <c:pt idx="0">
                  <c:v>47.277587018109493</c:v>
                </c:pt>
                <c:pt idx="1">
                  <c:v>19.798184056940872</c:v>
                </c:pt>
                <c:pt idx="2">
                  <c:v>28.639644419528842</c:v>
                </c:pt>
                <c:pt idx="3">
                  <c:v>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2-4540-BF79-4DCBB57B8778}"/>
            </c:ext>
          </c:extLst>
        </c:ser>
        <c:dLbls>
          <c:showVal val="1"/>
        </c:dLbls>
        <c:shape val="box"/>
        <c:axId val="263277952"/>
        <c:axId val="263292032"/>
        <c:axId val="0"/>
      </c:bar3DChart>
      <c:catAx>
        <c:axId val="26327795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en-US" b="1"/>
            </a:pPr>
            <a:endParaRPr lang="el-GR"/>
          </a:p>
        </c:txPr>
        <c:crossAx val="263292032"/>
        <c:crosses val="autoZero"/>
        <c:auto val="1"/>
        <c:lblAlgn val="ctr"/>
        <c:lblOffset val="100"/>
      </c:catAx>
      <c:valAx>
        <c:axId val="263292032"/>
        <c:scaling>
          <c:orientation val="minMax"/>
        </c:scaling>
        <c:delete val="1"/>
        <c:axPos val="l"/>
        <c:numFmt formatCode="0.0" sourceLinked="1"/>
        <c:tickLblPos val="nextTo"/>
        <c:crossAx val="263277952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sz="12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Sheet1!$B$225:$B$235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ΚΙΝΗΜΑ ΑΛΛΑΓΗΣ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 κόμμα</c:v>
                </c:pt>
                <c:pt idx="7">
                  <c:v>Λευκό / άκυρο</c:v>
                </c:pt>
                <c:pt idx="8">
                  <c:v>Θα απέχω</c:v>
                </c:pt>
                <c:pt idx="9">
                  <c:v>Δεν έχω αποφασίσει</c:v>
                </c:pt>
                <c:pt idx="10">
                  <c:v>ΔΓ/ΔΑ</c:v>
                </c:pt>
              </c:strCache>
            </c:strRef>
          </c:cat>
          <c:val>
            <c:numRef>
              <c:f>Sheet1!$E$225:$E$235</c:f>
              <c:numCache>
                <c:formatCode>0.0</c:formatCode>
                <c:ptCount val="11"/>
                <c:pt idx="0">
                  <c:v>37.1</c:v>
                </c:pt>
                <c:pt idx="1">
                  <c:v>20.6</c:v>
                </c:pt>
                <c:pt idx="2">
                  <c:v>6.4</c:v>
                </c:pt>
                <c:pt idx="3">
                  <c:v>5.6</c:v>
                </c:pt>
                <c:pt idx="4">
                  <c:v>3.4</c:v>
                </c:pt>
                <c:pt idx="5">
                  <c:v>3</c:v>
                </c:pt>
                <c:pt idx="6">
                  <c:v>3.9095247146387022</c:v>
                </c:pt>
                <c:pt idx="7">
                  <c:v>2.6</c:v>
                </c:pt>
                <c:pt idx="8">
                  <c:v>3.1</c:v>
                </c:pt>
                <c:pt idx="9">
                  <c:v>12</c:v>
                </c:pt>
                <c:pt idx="10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01-4256-8C15-FDA372D4B912}"/>
            </c:ext>
          </c:extLst>
        </c:ser>
        <c:dLbls/>
        <c:shape val="box"/>
        <c:axId val="263456256"/>
        <c:axId val="263457792"/>
        <c:axId val="0"/>
      </c:bar3DChart>
      <c:catAx>
        <c:axId val="2634562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 b="1"/>
            </a:pPr>
            <a:endParaRPr lang="el-GR"/>
          </a:p>
        </c:txPr>
        <c:crossAx val="263457792"/>
        <c:crosses val="autoZero"/>
        <c:auto val="1"/>
        <c:lblAlgn val="ctr"/>
        <c:lblOffset val="100"/>
      </c:catAx>
      <c:valAx>
        <c:axId val="263457792"/>
        <c:scaling>
          <c:orientation val="minMax"/>
        </c:scaling>
        <c:axPos val="l"/>
        <c:numFmt formatCode="0.0" sourceLinked="1"/>
        <c:tickLblPos val="nextTo"/>
        <c:txPr>
          <a:bodyPr/>
          <a:lstStyle/>
          <a:p>
            <a:pPr>
              <a:defRPr lang="en-US"/>
            </a:pPr>
            <a:endParaRPr lang="el-GR"/>
          </a:p>
        </c:txPr>
        <c:crossAx val="263456256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Sheet1!$A$17</c:f>
              <c:strCache>
                <c:ptCount val="1"/>
                <c:pt idx="0">
                  <c:v>...από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Sheet1!$B$17:$F$17</c:f>
              <c:numCache>
                <c:formatCode>0.0</c:formatCode>
                <c:ptCount val="5"/>
                <c:pt idx="0">
                  <c:v>13.178881535602287</c:v>
                </c:pt>
                <c:pt idx="1">
                  <c:v>32.420127245729859</c:v>
                </c:pt>
                <c:pt idx="2">
                  <c:v>24.169805197997857</c:v>
                </c:pt>
                <c:pt idx="3">
                  <c:v>25.907387922472495</c:v>
                </c:pt>
                <c:pt idx="4">
                  <c:v>4.3237980981975106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C7-4048-85BF-37F4E31778F6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Sheet1!$A$19</c:f>
              <c:strCache>
                <c:ptCount val="1"/>
                <c:pt idx="0">
                  <c:v>...από τον τρόπο οργάνωσης και τους ρυθμούς εμβολιασμού;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Sheet1!$B$19:$F$19</c:f>
              <c:numCache>
                <c:formatCode>0.0</c:formatCode>
                <c:ptCount val="5"/>
                <c:pt idx="0">
                  <c:v>31.79254476194232</c:v>
                </c:pt>
                <c:pt idx="1">
                  <c:v>35.200259860423451</c:v>
                </c:pt>
                <c:pt idx="2">
                  <c:v>15.814081678855796</c:v>
                </c:pt>
                <c:pt idx="3">
                  <c:v>13.822802752158104</c:v>
                </c:pt>
                <c:pt idx="4">
                  <c:v>3.3703109466203336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FC-4B54-B60E-86E2D2627365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Sheet1!$A$16</c:f>
              <c:strCache>
                <c:ptCount val="1"/>
                <c:pt idx="0">
                  <c:v>...από την ενίσχυση του ΕΣΥ από την Κυβέρνηση την περίοδο της πανδημίας;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Sheet1!$B$16:$F$16</c:f>
              <c:numCache>
                <c:formatCode>0.0</c:formatCode>
                <c:ptCount val="5"/>
                <c:pt idx="0">
                  <c:v>11.550163947339934</c:v>
                </c:pt>
                <c:pt idx="1">
                  <c:v>30.369152298709139</c:v>
                </c:pt>
                <c:pt idx="2">
                  <c:v>22.643441614068919</c:v>
                </c:pt>
                <c:pt idx="3">
                  <c:v>29.359866872790615</c:v>
                </c:pt>
                <c:pt idx="4">
                  <c:v>6.0773752670913801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D9-47D1-B4D4-3E244499C603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Sheet1!$A$15</c:f>
              <c:strCache>
                <c:ptCount val="1"/>
                <c:pt idx="0">
                  <c:v>...από την στάση, τον τρόπο αντιπολίτευσης και τις προτάσεις των κομμάτων αντιπολίτευσης ειδικά για το θέμα της πανδημίας;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Sheet1!$B$15:$F$15</c:f>
              <c:numCache>
                <c:formatCode>0.0</c:formatCode>
                <c:ptCount val="5"/>
                <c:pt idx="0">
                  <c:v>3.8112862106641128</c:v>
                </c:pt>
                <c:pt idx="1">
                  <c:v>13.284379829318928</c:v>
                </c:pt>
                <c:pt idx="2">
                  <c:v>32.4451487799356</c:v>
                </c:pt>
                <c:pt idx="3">
                  <c:v>45.483448662801621</c:v>
                </c:pt>
                <c:pt idx="4">
                  <c:v>4.9757365172797261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AB-44C5-892C-D4293655DF8E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Sheet1!$B$24:$B$26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ΔΑ</c:v>
                </c:pt>
              </c:strCache>
            </c:strRef>
          </c:cat>
          <c:val>
            <c:numRef>
              <c:f>Sheet1!$E$24:$E$26</c:f>
              <c:numCache>
                <c:formatCode>0.0</c:formatCode>
                <c:ptCount val="3"/>
                <c:pt idx="0">
                  <c:v>63.1</c:v>
                </c:pt>
                <c:pt idx="1">
                  <c:v>35.9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5C-48BE-971E-CD15B81D9FA4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/>
          </a:pPr>
          <a:endParaRPr lang="el-GR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234929944607381E-3"/>
          <c:y val="3.8761773295172941E-2"/>
          <c:w val="0.97132616487455181"/>
          <c:h val="0.95262449930589999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24-4167-8DDC-AE4454760E4D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B24-4167-8DDC-AE4454760E4D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24-4167-8DDC-AE4454760E4D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24-4167-8DDC-AE4454760E4D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B24-4167-8DDC-AE4454760E4D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24-4167-8DDC-AE4454760E4D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layout>
                <c:manualLayout>
                  <c:x val="-6.2964211584988924E-2"/>
                  <c:y val="0.10762292831801884"/>
                </c:manualLayout>
              </c:layout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24-4167-8DDC-AE4454760E4D}"/>
                </c:ext>
              </c:extLst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5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lang="en-US"/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Sheet1!$B$33:$B$38</c:f>
              <c:strCache>
                <c:ptCount val="6"/>
                <c:pt idx="0">
                  <c:v>Δεν ήρθε η σειρά μου ακόμα</c:v>
                </c:pt>
                <c:pt idx="1">
                  <c:v>Δεν πιστεύω ότι είναι αναγκαίο να εμβολιαστώ</c:v>
                </c:pt>
                <c:pt idx="2">
                  <c:v>Έχω πολλά ερωτήματα που δεν μου έχουν απαντηθεί</c:v>
                </c:pt>
                <c:pt idx="3">
                  <c:v>Δεν πιστεύω γενικά στα εμβόλια</c:v>
                </c:pt>
                <c:pt idx="4">
                  <c:v>Με ιατρική σύσταση είμαι ακόμη εν αναμονή</c:v>
                </c:pt>
                <c:pt idx="5">
                  <c:v>ΔΓ/ΔΑ</c:v>
                </c:pt>
              </c:strCache>
            </c:strRef>
          </c:cat>
          <c:val>
            <c:numRef>
              <c:f>Sheet1!$E$33:$E$38</c:f>
              <c:numCache>
                <c:formatCode>0.0</c:formatCode>
                <c:ptCount val="6"/>
                <c:pt idx="0">
                  <c:v>8.6390323577451067</c:v>
                </c:pt>
                <c:pt idx="1">
                  <c:v>4.5336158566194307</c:v>
                </c:pt>
                <c:pt idx="2">
                  <c:v>51.145543636604437</c:v>
                </c:pt>
                <c:pt idx="3">
                  <c:v>10.003090098441705</c:v>
                </c:pt>
                <c:pt idx="4">
                  <c:v>21.732220897894319</c:v>
                </c:pt>
                <c:pt idx="5">
                  <c:v>3.9464971526950059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E-4D39-851A-F347DDAC894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Sheet1!$B$56:$B$60</c:f>
              <c:strCache>
                <c:ptCount val="5"/>
                <c:pt idx="0">
                  <c:v>Υπέρ</c:v>
                </c:pt>
                <c:pt idx="1">
                  <c:v>Μάλλον υπέρ</c:v>
                </c:pt>
                <c:pt idx="2">
                  <c:v>Μάλλον κατά</c:v>
                </c:pt>
                <c:pt idx="3">
                  <c:v>Κατά</c:v>
                </c:pt>
                <c:pt idx="4">
                  <c:v>ΔΓ/ΔΑ</c:v>
                </c:pt>
              </c:strCache>
            </c:strRef>
          </c:cat>
          <c:val>
            <c:numRef>
              <c:f>Sheet1!$E$56:$E$60</c:f>
              <c:numCache>
                <c:formatCode>0.0</c:formatCode>
                <c:ptCount val="5"/>
                <c:pt idx="0">
                  <c:v>57.767811558367377</c:v>
                </c:pt>
                <c:pt idx="1">
                  <c:v>8.9625899712692778</c:v>
                </c:pt>
                <c:pt idx="2">
                  <c:v>5.4127916871052104</c:v>
                </c:pt>
                <c:pt idx="3">
                  <c:v>26.190023324957739</c:v>
                </c:pt>
                <c:pt idx="4">
                  <c:v>1.6667834583003835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57-4BF8-9088-A80ACEFCB005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lang="en-US" sz="1200" b="1"/>
          </a:pPr>
          <a:endParaRPr lang="el-GR"/>
        </a:p>
      </c:txPr>
    </c:legend>
    <c:plotVisOnly val="1"/>
    <c:dispBlanksAs val="zero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2342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73951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8855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3584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14864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66518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21050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0581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79617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33176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08568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3637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7/8/2021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5687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141" y="4291228"/>
            <a:ext cx="9217775" cy="2198472"/>
          </a:xfrm>
        </p:spPr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  <a:t/>
            </a: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  <a:t/>
            </a: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  <a:t>ΙΟΥΛΙΟΣ   2021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074" y="1016000"/>
            <a:ext cx="7784509" cy="8382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rgbClr val="333C5C"/>
                </a:solidFill>
                <a:ea typeface="+mj-ea"/>
                <a:cs typeface="+mj-cs"/>
              </a:rPr>
              <a:t>ΠΑΝΕΛΛΑΔΙΚΗ   ΕΡΕΥΝΑ</a:t>
            </a:r>
            <a:br>
              <a:rPr lang="el-GR" altLang="en-US" sz="2000" b="1" dirty="0">
                <a:solidFill>
                  <a:srgbClr val="333C5C"/>
                </a:solidFill>
                <a:ea typeface="+mj-ea"/>
                <a:cs typeface="+mj-cs"/>
              </a:rPr>
            </a:br>
            <a:endParaRPr lang="en-US" alt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A44FCD08-D7F9-4A3D-AD59-633E3713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3512" y="2273300"/>
            <a:ext cx="5315634" cy="178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Εσείς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072475"/>
              </p:ext>
            </p:extLst>
          </p:nvPr>
        </p:nvGraphicFramePr>
        <p:xfrm>
          <a:off x="541338" y="1408113"/>
          <a:ext cx="9744075" cy="584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1D628786-5CE9-43BD-904A-0D8E41F41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Μπορείτε να μας πείτε γιατί δεν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4590883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75832EF2-A354-4741-875A-12574F453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Μπορείτε να μας πείτε γιατί δεν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2920399"/>
              </p:ext>
            </p:extLst>
          </p:nvPr>
        </p:nvGraphicFramePr>
        <p:xfrm>
          <a:off x="489967" y="1126447"/>
          <a:ext cx="9744076" cy="105876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9261404"/>
              </p:ext>
            </p:extLst>
          </p:nvPr>
        </p:nvGraphicFramePr>
        <p:xfrm>
          <a:off x="479693" y="2213956"/>
          <a:ext cx="9744076" cy="141227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ΔΓ/ΔΑ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0344080"/>
              </p:ext>
            </p:extLst>
          </p:nvPr>
        </p:nvGraphicFramePr>
        <p:xfrm>
          <a:off x="479692" y="3676133"/>
          <a:ext cx="9667608" cy="207392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99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43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4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46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92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618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228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14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7508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508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100,0%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677016"/>
              </p:ext>
            </p:extLst>
          </p:nvPr>
        </p:nvGraphicFramePr>
        <p:xfrm>
          <a:off x="479693" y="5909513"/>
          <a:ext cx="9744076" cy="15890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FB513586-8F2E-4CD7-84E8-56DE2FC70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657997"/>
            <a:ext cx="1216129" cy="36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297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5460250"/>
              </p:ext>
            </p:extLst>
          </p:nvPr>
        </p:nvGraphicFramePr>
        <p:xfrm>
          <a:off x="541338" y="2057400"/>
          <a:ext cx="9744075" cy="519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DD483E71-F3A0-4681-A5E1-67ABE5CC7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94014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9971495"/>
              </p:ext>
            </p:extLst>
          </p:nvPr>
        </p:nvGraphicFramePr>
        <p:xfrm>
          <a:off x="849009" y="1423166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κατά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Κατά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0279732"/>
              </p:ext>
            </p:extLst>
          </p:nvPr>
        </p:nvGraphicFramePr>
        <p:xfrm>
          <a:off x="859285" y="2382623"/>
          <a:ext cx="8892423" cy="132186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3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6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95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35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3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56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96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9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3712135"/>
              </p:ext>
            </p:extLst>
          </p:nvPr>
        </p:nvGraphicFramePr>
        <p:xfrm>
          <a:off x="859285" y="3704493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4705027"/>
              </p:ext>
            </p:extLst>
          </p:nvPr>
        </p:nvGraphicFramePr>
        <p:xfrm>
          <a:off x="825500" y="5791200"/>
          <a:ext cx="8946757" cy="161282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72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5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87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32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32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3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4255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925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65,9%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Κεντροδεξιά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10,0%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Άκρα 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069BACB8-5E4C-467C-9EFD-CD524F280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511437"/>
            <a:ext cx="1216129" cy="50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65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9129414"/>
              </p:ext>
            </p:extLst>
          </p:nvPr>
        </p:nvGraphicFramePr>
        <p:xfrm>
          <a:off x="541338" y="1993900"/>
          <a:ext cx="9744075" cy="525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F3F8BAC0-867F-4078-B119-0633076A7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1677544"/>
              </p:ext>
            </p:extLst>
          </p:nvPr>
        </p:nvGraphicFramePr>
        <p:xfrm>
          <a:off x="900379" y="1238233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υπέρ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5732081"/>
              </p:ext>
            </p:extLst>
          </p:nvPr>
        </p:nvGraphicFramePr>
        <p:xfrm>
          <a:off x="890105" y="2197690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0244515"/>
              </p:ext>
            </p:extLst>
          </p:nvPr>
        </p:nvGraphicFramePr>
        <p:xfrm>
          <a:off x="879831" y="3519402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7264533"/>
              </p:ext>
            </p:extLst>
          </p:nvPr>
        </p:nvGraphicFramePr>
        <p:xfrm>
          <a:off x="869557" y="5560000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1C8F1420-5A29-4875-B337-7BF0D16D9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οι νέες ρυθμίσεις του Υπουργείου Εργασίας για τις επικουρικές συντάξεις είναι θετικές;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2868354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οι νέες ρυθμίσεις του Υπουργείου Εργασίας για τις επικουρικές συντάξεις είναι θετικές;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4638810"/>
              </p:ext>
            </p:extLst>
          </p:nvPr>
        </p:nvGraphicFramePr>
        <p:xfrm>
          <a:off x="684624" y="1411661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40,1%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4862876"/>
              </p:ext>
            </p:extLst>
          </p:nvPr>
        </p:nvGraphicFramePr>
        <p:xfrm>
          <a:off x="674349" y="2227279"/>
          <a:ext cx="8902699" cy="10915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7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6797402"/>
              </p:ext>
            </p:extLst>
          </p:nvPr>
        </p:nvGraphicFramePr>
        <p:xfrm>
          <a:off x="674349" y="3378807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38,5%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0606028"/>
              </p:ext>
            </p:extLst>
          </p:nvPr>
        </p:nvGraphicFramePr>
        <p:xfrm>
          <a:off x="653800" y="5275566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43,2%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24,3%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154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672717"/>
              </p:ext>
            </p:extLst>
          </p:nvPr>
        </p:nvGraphicFramePr>
        <p:xfrm>
          <a:off x="541338" y="1993900"/>
          <a:ext cx="9744075" cy="525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40B742C2-6EC8-4312-97F6-482A4D2FA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96" y="240594"/>
            <a:ext cx="9003495" cy="864636"/>
          </a:xfrm>
        </p:spPr>
        <p:txBody>
          <a:bodyPr/>
          <a:lstStyle/>
          <a:p>
            <a:pPr algn="ctr" eaLnBrk="1" hangingPunct="1"/>
            <a:r>
              <a:rPr lang="el-GR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Ταυτότητα Έρευνας</a:t>
            </a:r>
            <a:endParaRPr lang="en-US" alt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6" y="1219200"/>
            <a:ext cx="9693324" cy="6489221"/>
          </a:xfrm>
          <a:solidFill>
            <a:srgbClr val="002060"/>
          </a:solidFill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n-US" sz="1658" b="1" dirty="0"/>
              <a:t> </a:t>
            </a:r>
            <a:endParaRPr lang="el-GR" altLang="en-US" sz="1658" dirty="0"/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Η Έρευνα πραγματοποιήθηκε από την </a:t>
            </a:r>
            <a:r>
              <a:rPr lang="en-US" altLang="en-US" sz="2000" b="1" dirty="0">
                <a:solidFill>
                  <a:schemeClr val="bg1"/>
                </a:solidFill>
              </a:rPr>
              <a:t>Opinion Poll</a:t>
            </a:r>
            <a:r>
              <a:rPr lang="el-GR" altLang="en-US" sz="2000" b="1" dirty="0">
                <a:solidFill>
                  <a:schemeClr val="bg1"/>
                </a:solidFill>
              </a:rPr>
              <a:t> Ε.Π.Ε – Αριθμός Μητρώου Ε.Σ.Ρ. 49.</a:t>
            </a:r>
          </a:p>
          <a:p>
            <a:pPr marL="0" indent="0" eaLnBrk="1" hangingPunct="1">
              <a:buNone/>
            </a:pPr>
            <a:r>
              <a:rPr lang="el-GR" altLang="en-US" sz="2000" b="1" dirty="0">
                <a:solidFill>
                  <a:schemeClr val="bg1"/>
                </a:solidFill>
              </a:rPr>
              <a:t>    ΕΝΤΟΛΕΑΣ </a:t>
            </a:r>
            <a:r>
              <a:rPr lang="en-GB" altLang="en-US" sz="2000" b="1" dirty="0">
                <a:solidFill>
                  <a:schemeClr val="bg1"/>
                </a:solidFill>
              </a:rPr>
              <a:t>: tomanifesto.gr</a:t>
            </a:r>
            <a:endParaRPr lang="el-GR" alt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ΕΞΕΤΑΖΟΜΕΝΟΣ ΠΛΗΘΥΣΜΟΣ: Ηλικίας άνω των 17, με δικαίωμα ψήφου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ΜΕΓΕΘΟΣ ΔΕΙΓΜΑΤΟΣ:   </a:t>
            </a:r>
            <a:r>
              <a:rPr lang="en-US" altLang="en-US" sz="2000" b="1" dirty="0">
                <a:solidFill>
                  <a:schemeClr val="bg1"/>
                </a:solidFill>
              </a:rPr>
              <a:t>1</a:t>
            </a:r>
            <a:r>
              <a:rPr lang="el-GR" altLang="en-US" sz="2000" b="1" dirty="0">
                <a:solidFill>
                  <a:schemeClr val="bg1"/>
                </a:solidFill>
              </a:rPr>
              <a:t>.002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l-GR" altLang="en-US" sz="2000" b="1" dirty="0">
                <a:solidFill>
                  <a:schemeClr val="bg1"/>
                </a:solidFill>
              </a:rPr>
              <a:t> νοικοκυριά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ΧΡΟΝΙΚΟ ΔΙΑΣΤΗΜΑ: από </a:t>
            </a:r>
            <a:r>
              <a:rPr lang="en-GB" altLang="en-US" sz="2000" b="1" dirty="0">
                <a:solidFill>
                  <a:schemeClr val="bg1"/>
                </a:solidFill>
              </a:rPr>
              <a:t>30</a:t>
            </a:r>
            <a:r>
              <a:rPr lang="el-GR" altLang="en-US" sz="2000" b="1" dirty="0">
                <a:solidFill>
                  <a:schemeClr val="bg1"/>
                </a:solidFill>
              </a:rPr>
              <a:t> Ιουνίου έως  07 Ιουλίου  2021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ΠΕΡΙΟΧΗ ΔΙΕΞΑΓΩΓΗΣ: Πανελλαδική κάλυψη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ΜΕΘΟΔΟΣ ΔΕΙΓΜΑΤΟΛΗΨΙΑΣ: </a:t>
            </a:r>
            <a:r>
              <a:rPr lang="el-GR" altLang="en-US" sz="2000" b="1" dirty="0" err="1">
                <a:solidFill>
                  <a:schemeClr val="bg1"/>
                </a:solidFill>
              </a:rPr>
              <a:t>Πολυσταδιακή</a:t>
            </a:r>
            <a:r>
              <a:rPr lang="el-GR" altLang="en-US" sz="2000" b="1" dirty="0">
                <a:solidFill>
                  <a:schemeClr val="bg1"/>
                </a:solidFill>
              </a:rPr>
              <a:t> τυχαία δειγματοληψία με χρήση </a:t>
            </a:r>
            <a:r>
              <a:rPr lang="en-US" altLang="en-US" sz="2000" b="1" dirty="0">
                <a:solidFill>
                  <a:schemeClr val="bg1"/>
                </a:solidFill>
              </a:rPr>
              <a:t>quota</a:t>
            </a:r>
            <a:r>
              <a:rPr lang="el-GR" altLang="en-US" sz="2000" b="1" dirty="0">
                <a:solidFill>
                  <a:schemeClr val="bg1"/>
                </a:solidFill>
              </a:rPr>
              <a:t> βάσει  γεωγραφικής κατανομής.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ΜΕΘΟΔΟΣ ΣΥΛΛΟΓΗΣ ΣΤΟΙΧΕΙΩΝ: Τηλεφωνικές συνεντεύξεις βάσει ηλεκτρονικού ερωτηματολογίου (</a:t>
            </a:r>
            <a:r>
              <a:rPr lang="en-US" altLang="en-US" sz="2000" b="1" dirty="0">
                <a:solidFill>
                  <a:schemeClr val="bg1"/>
                </a:solidFill>
              </a:rPr>
              <a:t>CATI</a:t>
            </a:r>
            <a:r>
              <a:rPr lang="el-GR" altLang="en-US" sz="2000" b="1" dirty="0">
                <a:solidFill>
                  <a:schemeClr val="bg1"/>
                </a:solidFill>
              </a:rPr>
              <a:t>).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ΣΤΑΘΜΙΣΗ: Έγινε στάθμιση με βάση τα αποτελέσματα των  βουλευτικών εκλογών του  Ιουλίου 2019. </a:t>
            </a:r>
          </a:p>
          <a:p>
            <a:pPr lvl="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n-US" sz="2000" b="1" dirty="0">
                <a:solidFill>
                  <a:schemeClr val="bg1"/>
                </a:solidFill>
              </a:rPr>
              <a:t>     ΜΕΓΙΣΤΟ ΣΤΑΤΙΣΤΙΚΟ ΣΦΑΛΜΑ: </a:t>
            </a:r>
            <a:r>
              <a:rPr lang="en-US" altLang="en-US" sz="2000" b="1" dirty="0">
                <a:solidFill>
                  <a:schemeClr val="bg1"/>
                </a:solidFill>
              </a:rPr>
              <a:t>+/-</a:t>
            </a:r>
            <a:r>
              <a:rPr lang="en-GB" altLang="en-US" sz="2000" b="1" dirty="0">
                <a:solidFill>
                  <a:schemeClr val="bg1"/>
                </a:solidFill>
              </a:rPr>
              <a:t>3</a:t>
            </a:r>
            <a:r>
              <a:rPr lang="el-GR" altLang="en-US" sz="2000" b="1" dirty="0">
                <a:solidFill>
                  <a:schemeClr val="bg1"/>
                </a:solidFill>
              </a:rPr>
              <a:t>,</a:t>
            </a:r>
            <a:r>
              <a:rPr lang="en-GB" altLang="en-US" sz="2000" b="1" dirty="0">
                <a:solidFill>
                  <a:schemeClr val="bg1"/>
                </a:solidFill>
              </a:rPr>
              <a:t>0</a:t>
            </a:r>
            <a:r>
              <a:rPr lang="el-GR" altLang="en-US" sz="2000" b="1" dirty="0">
                <a:solidFill>
                  <a:schemeClr val="bg1"/>
                </a:solidFill>
              </a:rPr>
              <a:t> %</a:t>
            </a:r>
          </a:p>
          <a:p>
            <a:pPr eaLnBrk="1" hangingPunct="1"/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l-GR" sz="2000" b="1" dirty="0">
                <a:solidFill>
                  <a:schemeClr val="bg1"/>
                </a:solidFill>
              </a:rPr>
              <a:t>Προσωπικό  </a:t>
            </a:r>
            <a:r>
              <a:rPr lang="en-US" sz="2000" b="1" dirty="0">
                <a:solidFill>
                  <a:schemeClr val="bg1"/>
                </a:solidFill>
              </a:rPr>
              <a:t> field: </a:t>
            </a:r>
            <a:r>
              <a:rPr lang="el-GR" sz="2000" b="1" dirty="0">
                <a:solidFill>
                  <a:schemeClr val="bg1"/>
                </a:solidFill>
              </a:rPr>
              <a:t>Εργαστήκαν  1</a:t>
            </a:r>
            <a:r>
              <a:rPr lang="en-GB" sz="2000" b="1" dirty="0">
                <a:solidFill>
                  <a:schemeClr val="bg1"/>
                </a:solidFill>
              </a:rPr>
              <a:t>7 </a:t>
            </a:r>
            <a:r>
              <a:rPr lang="el-GR" sz="2000" b="1" dirty="0">
                <a:solidFill>
                  <a:schemeClr val="bg1"/>
                </a:solidFill>
              </a:rPr>
              <a:t>ερευνητές  και </a:t>
            </a:r>
            <a:r>
              <a:rPr lang="en-GB" sz="2000" b="1" dirty="0">
                <a:solidFill>
                  <a:schemeClr val="bg1"/>
                </a:solidFill>
              </a:rPr>
              <a:t>1</a:t>
            </a:r>
            <a:r>
              <a:rPr lang="el-GR" sz="2000" b="1" dirty="0">
                <a:solidFill>
                  <a:schemeClr val="bg1"/>
                </a:solidFill>
              </a:rPr>
              <a:t> επόπτης </a:t>
            </a:r>
            <a:endParaRPr lang="el-GR" alt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Η </a:t>
            </a:r>
            <a:r>
              <a:rPr lang="en-US" altLang="en-US" sz="2000" b="1" dirty="0">
                <a:solidFill>
                  <a:schemeClr val="bg1"/>
                </a:solidFill>
              </a:rPr>
              <a:t>Opinion Poll</a:t>
            </a:r>
            <a:r>
              <a:rPr lang="el-GR" altLang="en-US" sz="2000" b="1" dirty="0">
                <a:solidFill>
                  <a:schemeClr val="bg1"/>
                </a:solidFill>
              </a:rPr>
              <a:t> ΕΠΕ. Είναι μέλος του ΣΕΔΕΑ, της ESOMAR, της WAPOR και τηρεί τον κανονισμό του Π.Ε.Σ.Σ. και τους διεθνείς κώδικες δεοντολογίας για την διεξαγωγή και δημοσιοποίηση ερευνών κοινής γνώμης.</a:t>
            </a:r>
          </a:p>
          <a:p>
            <a:pPr eaLnBrk="1" hangingPunct="1"/>
            <a:endParaRPr lang="el-GR" altLang="en-US" sz="1894" dirty="0">
              <a:solidFill>
                <a:srgbClr val="D9D9D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97255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7939900"/>
              </p:ext>
            </p:extLst>
          </p:nvPr>
        </p:nvGraphicFramePr>
        <p:xfrm>
          <a:off x="920929" y="1412893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8080157"/>
              </p:ext>
            </p:extLst>
          </p:nvPr>
        </p:nvGraphicFramePr>
        <p:xfrm>
          <a:off x="910654" y="2372350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0275115"/>
              </p:ext>
            </p:extLst>
          </p:nvPr>
        </p:nvGraphicFramePr>
        <p:xfrm>
          <a:off x="910655" y="3683789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000835"/>
              </p:ext>
            </p:extLst>
          </p:nvPr>
        </p:nvGraphicFramePr>
        <p:xfrm>
          <a:off x="910655" y="5734660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4B5A32C3-3E31-47C7-BA32-3C47B12F5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Η Κυβέρνηση συμπληρώνει δύο χρόνια θητείας της. Πόσο ικανοποιημένος/η είστε από τον τρόπο που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0605207"/>
              </p:ext>
            </p:extLst>
          </p:nvPr>
        </p:nvGraphicFramePr>
        <p:xfrm>
          <a:off x="541338" y="1458931"/>
          <a:ext cx="9744075" cy="579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7BA36F0A-D57B-4661-99FA-1AF782A70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  είστε από το συνολικό έργο της Κυβέρνησης;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9103193"/>
              </p:ext>
            </p:extLst>
          </p:nvPr>
        </p:nvGraphicFramePr>
        <p:xfrm>
          <a:off x="541338" y="1366838"/>
          <a:ext cx="9744075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B3E71F76-4175-4B93-B9B6-B58678E55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  είστε από το συνολικό έργο της Κυβέρνησης;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9228748"/>
              </p:ext>
            </p:extLst>
          </p:nvPr>
        </p:nvGraphicFramePr>
        <p:xfrm>
          <a:off x="910654" y="1134260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3033036"/>
              </p:ext>
            </p:extLst>
          </p:nvPr>
        </p:nvGraphicFramePr>
        <p:xfrm>
          <a:off x="900381" y="1939604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940373"/>
              </p:ext>
            </p:extLst>
          </p:nvPr>
        </p:nvGraphicFramePr>
        <p:xfrm>
          <a:off x="900380" y="3101406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5176570"/>
              </p:ext>
            </p:extLst>
          </p:nvPr>
        </p:nvGraphicFramePr>
        <p:xfrm>
          <a:off x="900379" y="5008439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28,0%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783023C5-77F2-4C58-BC94-8BD9E5717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 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2582788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B55BE940-F2E9-459B-96B4-CCE6C9EDE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 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7166952"/>
              </p:ext>
            </p:extLst>
          </p:nvPr>
        </p:nvGraphicFramePr>
        <p:xfrm>
          <a:off x="879831" y="1175357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9157883"/>
              </p:ext>
            </p:extLst>
          </p:nvPr>
        </p:nvGraphicFramePr>
        <p:xfrm>
          <a:off x="869557" y="1970427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9400587"/>
              </p:ext>
            </p:extLst>
          </p:nvPr>
        </p:nvGraphicFramePr>
        <p:xfrm>
          <a:off x="859283" y="3132227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2749997"/>
              </p:ext>
            </p:extLst>
          </p:nvPr>
        </p:nvGraphicFramePr>
        <p:xfrm>
          <a:off x="838735" y="5018712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67,3%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56826639-FB98-46FF-BB49-97F8183EC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7004867"/>
              </p:ext>
            </p:extLst>
          </p:nvPr>
        </p:nvGraphicFramePr>
        <p:xfrm>
          <a:off x="541338" y="1905000"/>
          <a:ext cx="9744075" cy="534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A4841A5E-C6F1-4E63-8417-2EAEC2D59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0257826"/>
              </p:ext>
            </p:extLst>
          </p:nvPr>
        </p:nvGraphicFramePr>
        <p:xfrm>
          <a:off x="900380" y="1340975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3537129"/>
              </p:ext>
            </p:extLst>
          </p:nvPr>
        </p:nvGraphicFramePr>
        <p:xfrm>
          <a:off x="890106" y="2279883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1117288"/>
              </p:ext>
            </p:extLst>
          </p:nvPr>
        </p:nvGraphicFramePr>
        <p:xfrm>
          <a:off x="879831" y="3614755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0808852"/>
              </p:ext>
            </p:extLst>
          </p:nvPr>
        </p:nvGraphicFramePr>
        <p:xfrm>
          <a:off x="879832" y="5645078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4ED3DA3D-1802-4182-85D6-2B4B777E8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0099263"/>
              </p:ext>
            </p:extLst>
          </p:nvPr>
        </p:nvGraphicFramePr>
        <p:xfrm>
          <a:off x="541338" y="1574800"/>
          <a:ext cx="9744075" cy="567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C4B79CE1-9318-4736-91AE-7F27280D4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5546138"/>
              </p:ext>
            </p:extLst>
          </p:nvPr>
        </p:nvGraphicFramePr>
        <p:xfrm>
          <a:off x="807913" y="1278098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αρνητική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1954541"/>
              </p:ext>
            </p:extLst>
          </p:nvPr>
        </p:nvGraphicFramePr>
        <p:xfrm>
          <a:off x="807913" y="2093717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1219907"/>
              </p:ext>
            </p:extLst>
          </p:nvPr>
        </p:nvGraphicFramePr>
        <p:xfrm>
          <a:off x="807913" y="3234968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6557033"/>
              </p:ext>
            </p:extLst>
          </p:nvPr>
        </p:nvGraphicFramePr>
        <p:xfrm>
          <a:off x="807912" y="5142002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4964E19E-579A-4C4A-B0CC-861630EF4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η χώρα πάει σε γενικά σωστή κατεύθυνση ή όχι;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8312457"/>
              </p:ext>
            </p:extLst>
          </p:nvPr>
        </p:nvGraphicFramePr>
        <p:xfrm>
          <a:off x="541338" y="1387011"/>
          <a:ext cx="9744075" cy="5866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EA8C9B32-3E62-4C5B-A964-8B14F5AD3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Αλέξη Τσίπρα ως επικεφαλής της Αξιωματικής Αντιπολίτευσης;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6886478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BE9CF4D5-8026-4BF7-9D69-10B91E769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b="1" dirty="0"/>
              <a:t>Ποια είναι η άποψή σας για την συνολική παρουσία και δραστηριότητα του Αλέξη Τσίπρα ως επικεφαλής της Αξιωματικής Αντιπολίτευσης</a:t>
            </a:r>
            <a:r>
              <a:rPr lang="el-GR" sz="2400" dirty="0"/>
              <a:t>;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5815483"/>
              </p:ext>
            </p:extLst>
          </p:nvPr>
        </p:nvGraphicFramePr>
        <p:xfrm>
          <a:off x="735994" y="1371797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442708"/>
              </p:ext>
            </p:extLst>
          </p:nvPr>
        </p:nvGraphicFramePr>
        <p:xfrm>
          <a:off x="725720" y="2310705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7157006"/>
              </p:ext>
            </p:extLst>
          </p:nvPr>
        </p:nvGraphicFramePr>
        <p:xfrm>
          <a:off x="715446" y="3614755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6972250"/>
              </p:ext>
            </p:extLst>
          </p:nvPr>
        </p:nvGraphicFramePr>
        <p:xfrm>
          <a:off x="705172" y="5686175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D16155F0-40E8-4E04-A490-CD4327F56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Ανάμεσα στον Κυριάκο Μητσοτάκη και τον Αλέξη Τσίπρα ποιον θεωρείτε...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4989860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37BE2AC0-34F6-450A-B047-C193FF17F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7272288"/>
              </p:ext>
            </p:extLst>
          </p:nvPr>
        </p:nvGraphicFramePr>
        <p:xfrm>
          <a:off x="541338" y="1212850"/>
          <a:ext cx="9744075" cy="604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0D7D01E0-7A92-4F67-BF20-8F828F72DA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6299228"/>
              </p:ext>
            </p:extLst>
          </p:nvPr>
        </p:nvGraphicFramePr>
        <p:xfrm>
          <a:off x="2226031" y="1174126"/>
          <a:ext cx="6210300" cy="571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5,20%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783448"/>
              </p:ext>
            </p:extLst>
          </p:nvPr>
        </p:nvGraphicFramePr>
        <p:xfrm>
          <a:off x="2215758" y="1836382"/>
          <a:ext cx="6210300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63,80%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2,90%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1255081"/>
              </p:ext>
            </p:extLst>
          </p:nvPr>
        </p:nvGraphicFramePr>
        <p:xfrm>
          <a:off x="2215757" y="2848082"/>
          <a:ext cx="6210300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86,10%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59,10%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65,20%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7,10%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5446224"/>
              </p:ext>
            </p:extLst>
          </p:nvPr>
        </p:nvGraphicFramePr>
        <p:xfrm>
          <a:off x="2215757" y="4548884"/>
          <a:ext cx="6210300" cy="141541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4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5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67,90%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2,00%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6,30%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C9A35909-AF2F-4851-8106-4CE70988C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5717015"/>
              </p:ext>
            </p:extLst>
          </p:nvPr>
        </p:nvGraphicFramePr>
        <p:xfrm>
          <a:off x="868772" y="1616290"/>
          <a:ext cx="8935625" cy="5267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525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349548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2019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64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3160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Κυριάκο Μητσοτάκη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46,2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49,4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47,8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870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Αλέξη Τσίπρα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27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Κανέναν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95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ΔΓ/ ΔΑ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5,3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87D63D1A-894E-4FC8-B077-5ED8682BF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3283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6071655"/>
              </p:ext>
            </p:extLst>
          </p:nvPr>
        </p:nvGraphicFramePr>
        <p:xfrm>
          <a:off x="541338" y="1428750"/>
          <a:ext cx="9744075" cy="582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1BF27F5E-1255-48B0-9FFA-29D9C0E97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1184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08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2015677"/>
              </p:ext>
            </p:extLst>
          </p:nvPr>
        </p:nvGraphicFramePr>
        <p:xfrm>
          <a:off x="503432" y="1263721"/>
          <a:ext cx="10007028" cy="436191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555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</a:tblGrid>
              <a:tr h="395694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2019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40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 Β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ΦΕΒΡΟΥΑΡΙΟΣ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Ν.Δ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ΣΥΡΙΖΑ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224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ΚΚΕ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3703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ΕΛΛΗΝΙΚΗ ΛΥΣΗ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ΜΕΡΑ 25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2,7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2,9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CF1C2B87-340C-4696-8897-B3C40A84F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6442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9953" y="5826252"/>
            <a:ext cx="9338072" cy="564431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l-GR" sz="4200" dirty="0">
                <a:latin typeface="Cambria" pitchFamily="18" charset="0"/>
                <a:ea typeface="Cambria" pitchFamily="18" charset="0"/>
              </a:rPr>
              <a:t>Τέλος Παρουσίασης</a:t>
            </a:r>
            <a:endParaRPr lang="en-US" sz="42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xmlns="" id="{77A90459-6B83-45AD-9F91-A08852559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241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η χώρα πάει σε γενικά σωστή κατεύθυνση ή όχι;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2576831"/>
              </p:ext>
            </p:extLst>
          </p:nvPr>
        </p:nvGraphicFramePr>
        <p:xfrm>
          <a:off x="859283" y="1195905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όχι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3472885"/>
              </p:ext>
            </p:extLst>
          </p:nvPr>
        </p:nvGraphicFramePr>
        <p:xfrm>
          <a:off x="859283" y="2052620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0470379"/>
              </p:ext>
            </p:extLst>
          </p:nvPr>
        </p:nvGraphicFramePr>
        <p:xfrm>
          <a:off x="849010" y="5162550"/>
          <a:ext cx="8902699" cy="127254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59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12,1%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22,0%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29,5%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8116507"/>
              </p:ext>
            </p:extLst>
          </p:nvPr>
        </p:nvGraphicFramePr>
        <p:xfrm>
          <a:off x="859283" y="3234968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32BEE4A3-0768-4AAB-8CCC-E2732C7FC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6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τον συνολική διαχείριση σε όλη την διάρκεια της πανδημίας από την Κυβέρνηση;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320195"/>
              </p:ext>
            </p:extLst>
          </p:nvPr>
        </p:nvGraphicFramePr>
        <p:xfrm>
          <a:off x="541338" y="1458913"/>
          <a:ext cx="9744075" cy="579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58EEDD91-0F32-41F0-9E4C-912BC6067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8369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1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9047301"/>
              </p:ext>
            </p:extLst>
          </p:nvPr>
        </p:nvGraphicFramePr>
        <p:xfrm>
          <a:off x="541338" y="1816100"/>
          <a:ext cx="9744075" cy="543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31E1DB9A-B5AB-4F35-A11B-0E7719C41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5310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9419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τον τρόπο οργάνωσης και τους ρυθμούς εμβολιασμού;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5152639"/>
              </p:ext>
            </p:extLst>
          </p:nvPr>
        </p:nvGraphicFramePr>
        <p:xfrm>
          <a:off x="541338" y="1201738"/>
          <a:ext cx="9744075" cy="605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9D3BFA6F-C962-4695-9523-A90293F2E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5310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9419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την ενίσχυση του ΕΣΥ από την Κυβέρνηση την περίοδο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8878413"/>
              </p:ext>
            </p:extLst>
          </p:nvPr>
        </p:nvGraphicFramePr>
        <p:xfrm>
          <a:off x="541338" y="1701800"/>
          <a:ext cx="9744075" cy="555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BC96B7A1-A70E-4B7B-916B-67C04897E2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5310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376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την στάση, τον τρόπο αντιπολίτευσης και τις προτάσεις των κομμάτων αντιπολίτευσης ειδικά για το θέμα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4812642"/>
              </p:ext>
            </p:extLst>
          </p:nvPr>
        </p:nvGraphicFramePr>
        <p:xfrm>
          <a:off x="541338" y="1778000"/>
          <a:ext cx="9744075" cy="547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665AFD77-BA73-4524-A89D-501A5CA97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5310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4177</Words>
  <Application>Microsoft Office PowerPoint</Application>
  <PresentationFormat>B4 (ISO) (250x353 χιλ.)</PresentationFormat>
  <Paragraphs>1828</Paragraphs>
  <Slides>38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38</vt:i4>
      </vt:variant>
    </vt:vector>
  </HeadingPairs>
  <TitlesOfParts>
    <vt:vector size="40" baseType="lpstr">
      <vt:lpstr>Office Theme</vt:lpstr>
      <vt:lpstr>4_Office Theme</vt:lpstr>
      <vt:lpstr>  ΙΟΥΛΙΟΣ   2021</vt:lpstr>
      <vt:lpstr>Ταυτότητα Έρευνας</vt:lpstr>
      <vt:lpstr>Πιστεύετε ότι η χώρα πάει σε γενικά σωστή κατεύθυνση ή όχι;</vt:lpstr>
      <vt:lpstr>Πιστεύετε ότι η χώρα πάει σε γενικά σωστή κατεύθυνση ή όχι;</vt:lpstr>
      <vt:lpstr>Πόσο ικανοποιημένος/η είστε... από τον συνολική διαχείριση σε όλη την διάρκεια της πανδημίας από την Κυβέρνηση;</vt:lpstr>
      <vt:lpstr>Πόσο ικανοποιημένος/η είστε... 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vt:lpstr>
      <vt:lpstr>Πόσο ικανοποιημένος/η είστε... από τον τρόπο οργάνωσης και τους ρυθμούς εμβολιασμού;</vt:lpstr>
      <vt:lpstr>Πόσο ικανοποιημένος/η είστε... από την ενίσχυση του ΕΣΥ από την Κυβέρνηση την περίοδο της πανδημίας;</vt:lpstr>
      <vt:lpstr>Πόσο ικανοποιημένος/η είστε... από την στάση, τον τρόπο αντιπολίτευσης και τις προτάσεις των κομμάτων αντιπολίτευσης ειδικά για το θέμα της πανδημίας;</vt:lpstr>
      <vt:lpstr>Εσείς εμβολιαστήκατε;</vt:lpstr>
      <vt:lpstr>Μπορείτε να μας πείτε γιατί δεν εμβολιαστήκατε;</vt:lpstr>
      <vt:lpstr>Μπορείτε να μας πείτε γιατί δεν εμβολιαστήκατε;</vt:lpstr>
      <vt:lpstr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vt:lpstr>
      <vt:lpstr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vt:lpstr>
      <vt:lpstr>Στο επόμενο διάστημα θα έρθει προς ψήφιση Νομοσχέδιο για την αξιολόγηση των Εκπαιδευτικών. Είστε υπέρ ή κατά της αξιολόγησης των εκπαιδευτικών;</vt:lpstr>
      <vt:lpstr>Στο επόμενο διάστημα θα έρθει προς ψήφιση Νομοσχέδιο για την αξιολόγηση των Εκπαιδευτικών. Είστε υπέρ ή κατά της αξιολόγησης των εκπαιδευτικών;</vt:lpstr>
      <vt:lpstr>Πιστεύετε ότι οι νέες ρυθμίσεις του Υπουργείου Εργασίας για τις επικουρικές συντάξεις είναι θετικές;</vt:lpstr>
      <vt:lpstr>Πιστεύετε ότι οι νέες ρυθμίσεις του Υπουργείου Εργασίας για τις επικουρικές συντάξεις είναι θετικές;</vt:lpstr>
      <vt:lpstr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vt:lpstr>
      <vt:lpstr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vt:lpstr>
      <vt:lpstr>Η Κυβέρνηση συμπληρώνει δύο χρόνια θητείας της. Πόσο ικανοποιημένος/η είστε από τον τρόπο που έχει χειριστεί...</vt:lpstr>
      <vt:lpstr>Πόσο ικανοποιημένος/η  είστε από το συνολικό έργο της Κυβέρνησης;</vt:lpstr>
      <vt:lpstr>Πόσο ικανοποιημένος/η  είστε από το συνολικό έργο της Κυβέρνησης;</vt:lpstr>
      <vt:lpstr>Πόσο ικανοποιημένος/η είστε από την αντιπολιτευτική τακτική του ΣΥΡΙΖΑ;</vt:lpstr>
      <vt:lpstr>Πόσο ικανοποιημένος/η είστε από την αντιπολιτευτική τακτική του ΣΥΡΙΖΑ;</vt:lpstr>
      <vt:lpstr>Πιστεύετε πως αν σε αυτό το διάστημα είχαμε Κυβέρνηση ΣΥΡΙΖΑ με Πρωθυπουργό τον Αλέξη Τσίπρα, τα πράγματα θα πήγαιναν καλύτερα στην χώρα;</vt:lpstr>
      <vt:lpstr>Πιστεύετε πως αν σε αυτό το διάστημα είχαμε Κυβέρνηση ΣΥΡΙΖΑ με Πρωθυπουργό τον Αλέξη Τσίπρα, τα πράγματα θα πήγαιναν καλύτερα στην χώρα;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Ανάμεσα στον Κυριάκο Μητσοτάκη και τον Αλέξη Τσίπρα ποιον θεωρείτε...</vt:lpstr>
      <vt:lpstr>Ποιον θεωρείτε καταλληλότερο για Πρωθυπουργό;</vt:lpstr>
      <vt:lpstr>Ποιον θεωρείτε καταλληλότερο για Πρωθυπουργό;</vt:lpstr>
      <vt:lpstr>Ποιον θεωρείτε καταλληλότερο για Πρωθυπουργό;</vt:lpstr>
      <vt:lpstr>Αν πρόκυπτε θέμα εκλογών και ψηφίζαμε την ερχόμενη Κυριακή, εσείς ποιο κόμμα θα ψηφίζατε ;</vt:lpstr>
      <vt:lpstr>Αν πρόκυπτε θέμα εκλογών και ψηφίζαμε την ερχόμενη Κυριακή, εσείς ποιο κόμμα θα ψηφίζατε ;</vt:lpstr>
      <vt:lpstr>Τέλος Παρουσίασης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Παναγιώτης</cp:lastModifiedBy>
  <cp:revision>70</cp:revision>
  <dcterms:created xsi:type="dcterms:W3CDTF">2021-02-20T11:15:26Z</dcterms:created>
  <dcterms:modified xsi:type="dcterms:W3CDTF">2021-07-08T04:34:17Z</dcterms:modified>
</cp:coreProperties>
</file>