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4" r:id="rId3"/>
    <p:sldMasterId id="2147483817" r:id="rId4"/>
  </p:sldMasterIdLst>
  <p:notesMasterIdLst>
    <p:notesMasterId r:id="rId31"/>
  </p:notesMasterIdLst>
  <p:sldIdLst>
    <p:sldId id="479" r:id="rId5"/>
    <p:sldId id="477" r:id="rId6"/>
    <p:sldId id="257" r:id="rId7"/>
    <p:sldId id="274" r:id="rId8"/>
    <p:sldId id="261" r:id="rId9"/>
    <p:sldId id="276" r:id="rId10"/>
    <p:sldId id="262" r:id="rId11"/>
    <p:sldId id="278" r:id="rId12"/>
    <p:sldId id="263" r:id="rId13"/>
    <p:sldId id="280" r:id="rId14"/>
    <p:sldId id="264" r:id="rId15"/>
    <p:sldId id="282" r:id="rId16"/>
    <p:sldId id="265" r:id="rId17"/>
    <p:sldId id="284" r:id="rId18"/>
    <p:sldId id="266" r:id="rId19"/>
    <p:sldId id="286" r:id="rId20"/>
    <p:sldId id="267" r:id="rId21"/>
    <p:sldId id="296" r:id="rId22"/>
    <p:sldId id="268" r:id="rId23"/>
    <p:sldId id="269" r:id="rId24"/>
    <p:sldId id="297" r:id="rId25"/>
    <p:sldId id="270" r:id="rId26"/>
    <p:sldId id="298" r:id="rId27"/>
    <p:sldId id="271" r:id="rId28"/>
    <p:sldId id="299" r:id="rId29"/>
    <p:sldId id="425" r:id="rId30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1626" y="-10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esktop\OUTPUT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esktop\OUTPUT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esktop\OUTPUT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24%20-%20&#922;&#921;&#925;&#913;&#923;\OUTPUT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esktop\OUTPU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[OUTPUT.xls]Sheet!$B$3:$B$7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[OUTPUT.xls]Sheet!$E$3:$E$7</c:f>
              <c:numCache>
                <c:formatCode>0.0</c:formatCode>
                <c:ptCount val="5"/>
                <c:pt idx="0">
                  <c:v>9.0097071199433625</c:v>
                </c:pt>
                <c:pt idx="1">
                  <c:v>29.20218306045069</c:v>
                </c:pt>
                <c:pt idx="2">
                  <c:v>26.67999833354169</c:v>
                </c:pt>
                <c:pt idx="3">
                  <c:v>34.348206474190754</c:v>
                </c:pt>
                <c:pt idx="4">
                  <c:v>0.75990501187351711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C7-450D-92D8-5AACAEA76178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[OUTPUT.xls]Sheet!$B$79:$B$82</c:f>
              <c:strCache>
                <c:ptCount val="4"/>
                <c:pt idx="0">
                  <c:v>Ν. Ανδρουλάκη</c:v>
                </c:pt>
                <c:pt idx="1">
                  <c:v>Α. Λοβέρδο</c:v>
                </c:pt>
                <c:pt idx="2">
                  <c:v>Κανένα</c:v>
                </c:pt>
                <c:pt idx="3">
                  <c:v>ΔΓ/ΔΑ</c:v>
                </c:pt>
              </c:strCache>
            </c:strRef>
          </c:cat>
          <c:val>
            <c:numRef>
              <c:f>[OUTPUT.xls]Sheet!$E$79:$E$82</c:f>
              <c:numCache>
                <c:formatCode>0.0</c:formatCode>
                <c:ptCount val="4"/>
                <c:pt idx="0">
                  <c:v>37.073304658186132</c:v>
                </c:pt>
                <c:pt idx="1">
                  <c:v>47.8264848540313</c:v>
                </c:pt>
                <c:pt idx="2">
                  <c:v>8.7993044751532921</c:v>
                </c:pt>
                <c:pt idx="3">
                  <c:v>6.3009060126292677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C5-4117-9DD7-D8A777796F8A}"/>
            </c:ext>
          </c:extLst>
        </c:ser>
        <c:dLbls>
          <c:showVal val="1"/>
        </c:dLbls>
        <c:shape val="box"/>
        <c:axId val="100498432"/>
        <c:axId val="100508416"/>
        <c:axId val="0"/>
      </c:bar3DChart>
      <c:catAx>
        <c:axId val="10049843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0508416"/>
        <c:crosses val="autoZero"/>
        <c:auto val="1"/>
        <c:lblAlgn val="ctr"/>
        <c:lblOffset val="100"/>
      </c:catAx>
      <c:valAx>
        <c:axId val="100508416"/>
        <c:scaling>
          <c:orientation val="minMax"/>
        </c:scaling>
        <c:delete val="1"/>
        <c:axPos val="l"/>
        <c:numFmt formatCode="0.0" sourceLinked="1"/>
        <c:tickLblPos val="none"/>
        <c:crossAx val="100498432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[OUTPUT.xls]Sheet!$A$101</c:f>
              <c:strCache>
                <c:ptCount val="1"/>
                <c:pt idx="0">
                  <c:v>ΚΙΝΗΜΑ ΑΛΛΑΓΗΣ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[OUTPUT.xls]Sheet!$B$98:$E$98</c:f>
              <c:strCache>
                <c:ptCount val="4"/>
                <c:pt idx="0">
                  <c:v>Ν. Ανδρουλάκη</c:v>
                </c:pt>
                <c:pt idx="1">
                  <c:v>Α. Λοβέρδο</c:v>
                </c:pt>
                <c:pt idx="2">
                  <c:v>Κανένα</c:v>
                </c:pt>
                <c:pt idx="3">
                  <c:v>ΔΓ/ΔΑ</c:v>
                </c:pt>
              </c:strCache>
            </c:strRef>
          </c:cat>
          <c:val>
            <c:numRef>
              <c:f>[OUTPUT.xls]Sheet!$B$101:$E$101</c:f>
              <c:numCache>
                <c:formatCode>#,##0.0%</c:formatCode>
                <c:ptCount val="4"/>
                <c:pt idx="0">
                  <c:v>0.39655172413793111</c:v>
                </c:pt>
                <c:pt idx="1">
                  <c:v>0.46551724137931039</c:v>
                </c:pt>
                <c:pt idx="2">
                  <c:v>0.10344827586206895</c:v>
                </c:pt>
                <c:pt idx="3">
                  <c:v>3.4482758620689655E-2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53-47BD-8862-39E057BB7E31}"/>
            </c:ext>
          </c:extLst>
        </c:ser>
        <c:dLbls>
          <c:showVal val="1"/>
        </c:dLbls>
        <c:shape val="box"/>
        <c:axId val="100607488"/>
        <c:axId val="100609024"/>
        <c:axId val="0"/>
      </c:bar3DChart>
      <c:catAx>
        <c:axId val="10060748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0609024"/>
        <c:crosses val="autoZero"/>
        <c:auto val="1"/>
        <c:lblAlgn val="ctr"/>
        <c:lblOffset val="100"/>
      </c:catAx>
      <c:valAx>
        <c:axId val="100609024"/>
        <c:scaling>
          <c:orientation val="minMax"/>
        </c:scaling>
        <c:delete val="1"/>
        <c:axPos val="l"/>
        <c:numFmt formatCode="#,##0.0%" sourceLinked="1"/>
        <c:tickLblPos val="none"/>
        <c:crossAx val="100607488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[OUTPUT.xls]Sheet!$B$89:$B$92</c:f>
              <c:strCache>
                <c:ptCount val="4"/>
                <c:pt idx="0">
                  <c:v>Ν. Ανδρουλάκη</c:v>
                </c:pt>
                <c:pt idx="1">
                  <c:v>Γ. Παπανδρέου</c:v>
                </c:pt>
                <c:pt idx="2">
                  <c:v>Κανένα</c:v>
                </c:pt>
                <c:pt idx="3">
                  <c:v>ΔΓ/ΔΑ</c:v>
                </c:pt>
              </c:strCache>
            </c:strRef>
          </c:cat>
          <c:val>
            <c:numRef>
              <c:f>[OUTPUT.xls]Sheet!$E$89:$E$92</c:f>
              <c:numCache>
                <c:formatCode>0.0</c:formatCode>
                <c:ptCount val="4"/>
                <c:pt idx="0">
                  <c:v>58.753546261553964</c:v>
                </c:pt>
                <c:pt idx="1">
                  <c:v>30.182117690125356</c:v>
                </c:pt>
                <c:pt idx="2">
                  <c:v>6.0217809096732884</c:v>
                </c:pt>
                <c:pt idx="3">
                  <c:v>5.0425551386473888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66-4763-829E-89472FC28C79}"/>
            </c:ext>
          </c:extLst>
        </c:ser>
        <c:dLbls>
          <c:showVal val="1"/>
        </c:dLbls>
        <c:shape val="box"/>
        <c:axId val="100536320"/>
        <c:axId val="100537856"/>
        <c:axId val="0"/>
      </c:bar3DChart>
      <c:catAx>
        <c:axId val="10053632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0537856"/>
        <c:crosses val="autoZero"/>
        <c:auto val="1"/>
        <c:lblAlgn val="ctr"/>
        <c:lblOffset val="100"/>
      </c:catAx>
      <c:valAx>
        <c:axId val="100537856"/>
        <c:scaling>
          <c:orientation val="minMax"/>
        </c:scaling>
        <c:delete val="1"/>
        <c:axPos val="l"/>
        <c:numFmt formatCode="0.0" sourceLinked="1"/>
        <c:tickLblPos val="none"/>
        <c:crossAx val="100536320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[OUTPUT.xls]Sheet!$A$177</c:f>
              <c:strCache>
                <c:ptCount val="1"/>
                <c:pt idx="0">
                  <c:v>ΚΙΝΗΜΑ ΑΛΛΑΓΗΣ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[OUTPUT.xls]Sheet!$B$174:$E$174</c:f>
              <c:strCache>
                <c:ptCount val="4"/>
                <c:pt idx="0">
                  <c:v>Ν. Ανδρουλάκη</c:v>
                </c:pt>
                <c:pt idx="1">
                  <c:v>Γ. Παπανδρέου</c:v>
                </c:pt>
                <c:pt idx="2">
                  <c:v>Κανένα</c:v>
                </c:pt>
                <c:pt idx="3">
                  <c:v>ΔΓ/ΔΑ</c:v>
                </c:pt>
              </c:strCache>
            </c:strRef>
          </c:cat>
          <c:val>
            <c:numRef>
              <c:f>[OUTPUT.xls]Sheet!$B$177:$E$177</c:f>
              <c:numCache>
                <c:formatCode>#,##0.0%</c:formatCode>
                <c:ptCount val="4"/>
                <c:pt idx="0">
                  <c:v>0.63793103448275879</c:v>
                </c:pt>
                <c:pt idx="1">
                  <c:v>0.2931034482758621</c:v>
                </c:pt>
                <c:pt idx="2">
                  <c:v>3.4482758620689655E-2</c:v>
                </c:pt>
                <c:pt idx="3">
                  <c:v>3.4482758620689655E-2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24-438B-B41E-B92114B67375}"/>
            </c:ext>
          </c:extLst>
        </c:ser>
        <c:dLbls>
          <c:showVal val="1"/>
        </c:dLbls>
        <c:shape val="box"/>
        <c:axId val="100584064"/>
        <c:axId val="100594048"/>
        <c:axId val="0"/>
      </c:bar3DChart>
      <c:catAx>
        <c:axId val="10058406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0594048"/>
        <c:crosses val="autoZero"/>
        <c:auto val="1"/>
        <c:lblAlgn val="ctr"/>
        <c:lblOffset val="100"/>
      </c:catAx>
      <c:valAx>
        <c:axId val="100594048"/>
        <c:scaling>
          <c:orientation val="minMax"/>
        </c:scaling>
        <c:delete val="1"/>
        <c:axPos val="l"/>
        <c:numFmt formatCode="#,##0.0%" sourceLinked="1"/>
        <c:tickLblPos val="none"/>
        <c:crossAx val="100584064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[OUTPUT.xls]Sheet!$B$99:$B$102</c:f>
              <c:strCache>
                <c:ptCount val="4"/>
                <c:pt idx="0">
                  <c:v>Α. Λοβέρδο</c:v>
                </c:pt>
                <c:pt idx="1">
                  <c:v>Γ. Παπανδρέου</c:v>
                </c:pt>
                <c:pt idx="2">
                  <c:v>Κανένα</c:v>
                </c:pt>
                <c:pt idx="3">
                  <c:v>ΔΓ/ΔΑ</c:v>
                </c:pt>
              </c:strCache>
            </c:strRef>
          </c:cat>
          <c:val>
            <c:numRef>
              <c:f>[OUTPUT.xls]Sheet!$E$99:$E$102</c:f>
              <c:numCache>
                <c:formatCode>0.0</c:formatCode>
                <c:ptCount val="4"/>
                <c:pt idx="0">
                  <c:v>55.930264482474612</c:v>
                </c:pt>
                <c:pt idx="1">
                  <c:v>30.04484304932733</c:v>
                </c:pt>
                <c:pt idx="2">
                  <c:v>8.616271620755926</c:v>
                </c:pt>
                <c:pt idx="3">
                  <c:v>5.4086208474421182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6B-4FA1-BDE3-77382300AA09}"/>
            </c:ext>
          </c:extLst>
        </c:ser>
        <c:dLbls>
          <c:showVal val="1"/>
        </c:dLbls>
        <c:shape val="box"/>
        <c:axId val="100689024"/>
        <c:axId val="100690560"/>
        <c:axId val="0"/>
      </c:bar3DChart>
      <c:catAx>
        <c:axId val="10068902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0690560"/>
        <c:crosses val="autoZero"/>
        <c:auto val="1"/>
        <c:lblAlgn val="ctr"/>
        <c:lblOffset val="100"/>
      </c:catAx>
      <c:valAx>
        <c:axId val="100690560"/>
        <c:scaling>
          <c:orientation val="minMax"/>
        </c:scaling>
        <c:delete val="1"/>
        <c:axPos val="l"/>
        <c:numFmt formatCode="0.0" sourceLinked="1"/>
        <c:tickLblPos val="none"/>
        <c:crossAx val="100689024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[OUTPUT.xls]Sheet!$A$253</c:f>
              <c:strCache>
                <c:ptCount val="1"/>
                <c:pt idx="0">
                  <c:v>ΚΙΝΗΜΑ ΑΛΛΑΓΗΣ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[OUTPUT.xls]Sheet!$B$250:$E$250</c:f>
              <c:strCache>
                <c:ptCount val="4"/>
                <c:pt idx="0">
                  <c:v>Α. Λοβέρδο</c:v>
                </c:pt>
                <c:pt idx="1">
                  <c:v>Γ. Παπανδρέου</c:v>
                </c:pt>
                <c:pt idx="2">
                  <c:v>Κανένα</c:v>
                </c:pt>
                <c:pt idx="3">
                  <c:v>ΔΓ/ΔΑ</c:v>
                </c:pt>
              </c:strCache>
            </c:strRef>
          </c:cat>
          <c:val>
            <c:numRef>
              <c:f>[OUTPUT.xls]Sheet!$B$253:$E$253</c:f>
              <c:numCache>
                <c:formatCode>#,##0.0%</c:formatCode>
                <c:ptCount val="4"/>
                <c:pt idx="0">
                  <c:v>0.5762711864406781</c:v>
                </c:pt>
                <c:pt idx="1">
                  <c:v>0.32203389830508483</c:v>
                </c:pt>
                <c:pt idx="2">
                  <c:v>5.0847457627118654E-2</c:v>
                </c:pt>
                <c:pt idx="3">
                  <c:v>5.0847457627118654E-2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76-4C2D-B463-0BD24FC44E84}"/>
            </c:ext>
          </c:extLst>
        </c:ser>
        <c:dLbls>
          <c:showVal val="1"/>
        </c:dLbls>
        <c:shape val="box"/>
        <c:axId val="100724736"/>
        <c:axId val="100726272"/>
        <c:axId val="0"/>
      </c:bar3DChart>
      <c:catAx>
        <c:axId val="10072473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0726272"/>
        <c:crosses val="autoZero"/>
        <c:auto val="1"/>
        <c:lblAlgn val="ctr"/>
        <c:lblOffset val="100"/>
      </c:catAx>
      <c:valAx>
        <c:axId val="100726272"/>
        <c:scaling>
          <c:orientation val="minMax"/>
        </c:scaling>
        <c:delete val="1"/>
        <c:axPos val="l"/>
        <c:numFmt formatCode="#,##0.0%" sourceLinked="1"/>
        <c:tickLblPos val="none"/>
        <c:crossAx val="100724736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[OUTPUT.xls]Sheet!$B$12:$B$16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[OUTPUT.xls]Sheet!$E$12:$E$16</c:f>
              <c:numCache>
                <c:formatCode>0.0</c:formatCode>
                <c:ptCount val="5"/>
                <c:pt idx="0">
                  <c:v>12.482606340874085</c:v>
                </c:pt>
                <c:pt idx="1">
                  <c:v>28.872224305295088</c:v>
                </c:pt>
                <c:pt idx="2">
                  <c:v>26.929967087447434</c:v>
                </c:pt>
                <c:pt idx="3">
                  <c:v>31.435237262008933</c:v>
                </c:pt>
                <c:pt idx="4">
                  <c:v>0.2799650043744536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7E-4C98-887A-A8C17C6C7B75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[OUTPUT.xls]Sheet!$B$21:$B$25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[OUTPUT.xls]Sheet!$E$21:$E$25</c:f>
              <c:numCache>
                <c:formatCode>0.0</c:formatCode>
                <c:ptCount val="5"/>
                <c:pt idx="0">
                  <c:v>1.4181560638253614</c:v>
                </c:pt>
                <c:pt idx="1">
                  <c:v>9.3638295213098868</c:v>
                </c:pt>
                <c:pt idx="2">
                  <c:v>26.562513019206044</c:v>
                </c:pt>
                <c:pt idx="3">
                  <c:v>61.047369078864953</c:v>
                </c:pt>
                <c:pt idx="4">
                  <c:v>1.608132316793742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AC-48D2-A22C-259447915FA4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Sheet!$B$30:$B$33</c:f>
              <c:strCache>
                <c:ptCount val="4"/>
                <c:pt idx="0">
                  <c:v>Κυριάκος Μητσοτάκης</c:v>
                </c:pt>
                <c:pt idx="1">
                  <c:v>Αλέξης Τσίπρας</c:v>
                </c:pt>
                <c:pt idx="2">
                  <c:v>Κανένας</c:v>
                </c:pt>
                <c:pt idx="3">
                  <c:v>ΔΓ/ΔΑ</c:v>
                </c:pt>
              </c:strCache>
            </c:strRef>
          </c:cat>
          <c:val>
            <c:numRef>
              <c:f>Sheet!$E$30:$E$33</c:f>
              <c:numCache>
                <c:formatCode>0.0</c:formatCode>
                <c:ptCount val="4"/>
                <c:pt idx="0">
                  <c:v>44.99937507811498</c:v>
                </c:pt>
                <c:pt idx="1">
                  <c:v>19.100000000000001</c:v>
                </c:pt>
                <c:pt idx="2">
                  <c:v>34.5</c:v>
                </c:pt>
                <c:pt idx="3">
                  <c:v>1.419822522184734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F7-4D84-B8A4-ADD1F22B3D64}"/>
            </c:ext>
          </c:extLst>
        </c:ser>
        <c:dLbls/>
        <c:shape val="box"/>
        <c:axId val="94975104"/>
        <c:axId val="94976640"/>
        <c:axId val="0"/>
      </c:bar3DChart>
      <c:catAx>
        <c:axId val="949751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94976640"/>
        <c:crosses val="autoZero"/>
        <c:auto val="1"/>
        <c:lblAlgn val="ctr"/>
        <c:lblOffset val="100"/>
      </c:catAx>
      <c:valAx>
        <c:axId val="94976640"/>
        <c:scaling>
          <c:orientation val="minMax"/>
        </c:scaling>
        <c:delete val="1"/>
        <c:axPos val="l"/>
        <c:numFmt formatCode="0.0" sourceLinked="1"/>
        <c:tickLblPos val="none"/>
        <c:crossAx val="949751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[OUTPUT.xls]Sheet!$B$38:$B$43</c:f>
              <c:strCache>
                <c:ptCount val="6"/>
                <c:pt idx="0">
                  <c:v>Αυτοδύναμη Κυβέρνηση Ν.Δ.</c:v>
                </c:pt>
                <c:pt idx="1">
                  <c:v>Αυτοδύναμη Κυβέρνηση ΣΥΡΙΖΑ</c:v>
                </c:pt>
                <c:pt idx="2">
                  <c:v>Κυβέρνηση συνεργασίας Ν.Δ- ΚΙΝΑΛ</c:v>
                </c:pt>
                <c:pt idx="3">
                  <c:v>Κυβέρνηση συνεργασίας ΣΥΡΙΖΑ – ΚΙΝΑΛ – ΜΕΡΑ 25</c:v>
                </c:pt>
                <c:pt idx="4">
                  <c:v>Άλλη</c:v>
                </c:pt>
                <c:pt idx="5">
                  <c:v>ΔΓ/ΔΑ</c:v>
                </c:pt>
              </c:strCache>
            </c:strRef>
          </c:cat>
          <c:val>
            <c:numRef>
              <c:f>[OUTPUT.xls]Sheet!$E$38:$E$43</c:f>
              <c:numCache>
                <c:formatCode>0.0</c:formatCode>
                <c:ptCount val="6"/>
                <c:pt idx="0">
                  <c:v>29.584635253926439</c:v>
                </c:pt>
                <c:pt idx="1">
                  <c:v>7.4823980335791465</c:v>
                </c:pt>
                <c:pt idx="2">
                  <c:v>17.478648502270584</c:v>
                </c:pt>
                <c:pt idx="3">
                  <c:v>17.794442361371541</c:v>
                </c:pt>
                <c:pt idx="4">
                  <c:v>9.2121818106070208</c:v>
                </c:pt>
                <c:pt idx="5">
                  <c:v>18.447694038245253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05-485A-A471-DFB777BC5487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[OUTPUT.xls]Sheet!$B$48:$B$52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[OUTPUT.xls]Sheet!$E$48:$E$52</c:f>
              <c:numCache>
                <c:formatCode>0.0</c:formatCode>
                <c:ptCount val="5"/>
                <c:pt idx="0">
                  <c:v>23.054618172728421</c:v>
                </c:pt>
                <c:pt idx="1">
                  <c:v>28.736407949006306</c:v>
                </c:pt>
                <c:pt idx="2">
                  <c:v>18.306878306878335</c:v>
                </c:pt>
                <c:pt idx="3">
                  <c:v>22.450527017456174</c:v>
                </c:pt>
                <c:pt idx="4">
                  <c:v>7.4515685539307617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AF-46F8-88FB-B5853966AA47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[OUTPUT.xls]Sheet!$B$57:$B$61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[OUTPUT.xls]Sheet!$E$57:$E$61</c:f>
              <c:numCache>
                <c:formatCode>0.0</c:formatCode>
                <c:ptCount val="5"/>
                <c:pt idx="0">
                  <c:v>11.657709452985111</c:v>
                </c:pt>
                <c:pt idx="1">
                  <c:v>6.8849727117444024</c:v>
                </c:pt>
                <c:pt idx="2">
                  <c:v>6.0125817606132879</c:v>
                </c:pt>
                <c:pt idx="3">
                  <c:v>72.949214681498034</c:v>
                </c:pt>
                <c:pt idx="4">
                  <c:v>2.4955213931592009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84-4BBA-A250-E447FE1C12F7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[OUTPUT.xls]Sheet!$B$66:$B$72</c:f>
              <c:strCache>
                <c:ptCount val="7"/>
                <c:pt idx="0">
                  <c:v>ΑΝΔΡΟΥΛΑΚΗΣ ΝΙΚΟΣ</c:v>
                </c:pt>
                <c:pt idx="1">
                  <c:v>ΓΕΡΟΥΛΑΝΟΣ ΠΑΥΛΟΣ</c:v>
                </c:pt>
                <c:pt idx="2">
                  <c:v>ΚΑΣΤΑΝΙΔΗΣ ΧΑΡΗΣ</c:v>
                </c:pt>
                <c:pt idx="3">
                  <c:v>ΛΟΒΕΡΔΟΣ ΑΝΔΡΕΑΣ</c:v>
                </c:pt>
                <c:pt idx="4">
                  <c:v>ΠΑΠΑΝΔΡΕΟΥ ΓΙΩΡΓΟΣ</c:v>
                </c:pt>
                <c:pt idx="5">
                  <c:v>ΧΡΗΣΤΙΔΗΣ ΠΑΥΛΟΣ</c:v>
                </c:pt>
                <c:pt idx="6">
                  <c:v>ΔΓ/ΔΑ</c:v>
                </c:pt>
              </c:strCache>
            </c:strRef>
          </c:cat>
          <c:val>
            <c:numRef>
              <c:f>[OUTPUT.xls]Sheet!$E$66:$E$72</c:f>
              <c:numCache>
                <c:formatCode>0.0</c:formatCode>
                <c:ptCount val="7"/>
                <c:pt idx="0">
                  <c:v>20.916079436258801</c:v>
                </c:pt>
                <c:pt idx="1">
                  <c:v>5.2896494920838339</c:v>
                </c:pt>
                <c:pt idx="2">
                  <c:v>6.4336048320673571</c:v>
                </c:pt>
                <c:pt idx="3">
                  <c:v>31.67841127482383</c:v>
                </c:pt>
                <c:pt idx="4">
                  <c:v>18.788322503889439</c:v>
                </c:pt>
                <c:pt idx="5">
                  <c:v>3.41813855587078</c:v>
                </c:pt>
                <c:pt idx="6">
                  <c:v>13.475793905005954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C8-40E3-9F88-0931CE6F8A9F}"/>
            </c:ext>
          </c:extLst>
        </c:ser>
        <c:dLbls>
          <c:showVal val="1"/>
        </c:dLbls>
        <c:shape val="box"/>
        <c:axId val="100455936"/>
        <c:axId val="100457472"/>
        <c:axId val="0"/>
      </c:bar3DChart>
      <c:catAx>
        <c:axId val="10045593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0457472"/>
        <c:crosses val="autoZero"/>
        <c:auto val="1"/>
        <c:lblAlgn val="ctr"/>
        <c:lblOffset val="100"/>
      </c:catAx>
      <c:valAx>
        <c:axId val="100457472"/>
        <c:scaling>
          <c:orientation val="minMax"/>
        </c:scaling>
        <c:delete val="1"/>
        <c:axPos val="l"/>
        <c:numFmt formatCode="0.0" sourceLinked="1"/>
        <c:tickLblPos val="none"/>
        <c:crossAx val="100455936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Sheet!$A$23</c:f>
              <c:strCache>
                <c:ptCount val="1"/>
                <c:pt idx="0">
                  <c:v>ΚΙΝΗΜΑ ΑΛΛΑΓΗΣ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Sheet!$B$22:$H$22</c:f>
              <c:strCache>
                <c:ptCount val="7"/>
                <c:pt idx="0">
                  <c:v>ΑΝΔΡΟΥΛΑΚΗΣ ΝΙΚΟΣ</c:v>
                </c:pt>
                <c:pt idx="1">
                  <c:v>ΓΕΡΟΥΛΑΝΟΣ ΠΑΥΛΟΣ</c:v>
                </c:pt>
                <c:pt idx="2">
                  <c:v>ΚΑΣΤΑΝΙΔΗΣ ΧΑΡΗΣ</c:v>
                </c:pt>
                <c:pt idx="3">
                  <c:v>ΛΟΒΕΡΔΟΣ ΑΝΔΡΕΑΣ</c:v>
                </c:pt>
                <c:pt idx="4">
                  <c:v>ΠΑΠΑΝΔΡΕΟΥ ΓΙΩΡΓΟΣ</c:v>
                </c:pt>
                <c:pt idx="5">
                  <c:v>ΧΡΗΣΤΙΔΗΣ ΠΑΥΛΟΣ</c:v>
                </c:pt>
                <c:pt idx="6">
                  <c:v>ΔΓ/ΔΑ</c:v>
                </c:pt>
              </c:strCache>
            </c:strRef>
          </c:cat>
          <c:val>
            <c:numRef>
              <c:f>Sheet!$B$23:$H$23</c:f>
              <c:numCache>
                <c:formatCode>#,##0.0%</c:formatCode>
                <c:ptCount val="7"/>
                <c:pt idx="0">
                  <c:v>0.28200000000000003</c:v>
                </c:pt>
                <c:pt idx="1">
                  <c:v>2.8000000000000001E-2</c:v>
                </c:pt>
                <c:pt idx="2">
                  <c:v>7.0175438596491224E-2</c:v>
                </c:pt>
                <c:pt idx="3">
                  <c:v>0.31578947368421062</c:v>
                </c:pt>
                <c:pt idx="4">
                  <c:v>0.21600000000000003</c:v>
                </c:pt>
                <c:pt idx="5">
                  <c:v>3.5087719298245612E-2</c:v>
                </c:pt>
                <c:pt idx="6">
                  <c:v>5.2631578947368432E-2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0A-44BB-B1E1-5E164E08C4EE}"/>
            </c:ext>
          </c:extLst>
        </c:ser>
        <c:dLbls>
          <c:showVal val="1"/>
        </c:dLbls>
        <c:shape val="box"/>
        <c:axId val="92905856"/>
        <c:axId val="92907392"/>
        <c:axId val="0"/>
      </c:bar3DChart>
      <c:catAx>
        <c:axId val="9290585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92907392"/>
        <c:crosses val="autoZero"/>
        <c:auto val="1"/>
        <c:lblAlgn val="ctr"/>
        <c:lblOffset val="100"/>
      </c:catAx>
      <c:valAx>
        <c:axId val="92907392"/>
        <c:scaling>
          <c:orientation val="minMax"/>
        </c:scaling>
        <c:delete val="1"/>
        <c:axPos val="l"/>
        <c:numFmt formatCode="#,##0.0%" sourceLinked="1"/>
        <c:tickLblPos val="none"/>
        <c:crossAx val="92905856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8D3B9-DAF9-42AE-94A3-58A3D540F98B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E58A3-1E53-4708-AB1B-A2A780C70B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80692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9E58A3-1E53-4708-AB1B-A2A780C70BD1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71926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09"/>
            <a:ext cx="8120063" cy="2826985"/>
          </a:xfrm>
        </p:spPr>
        <p:txBody>
          <a:bodyPr anchor="b"/>
          <a:lstStyle>
            <a:lvl1pPr algn="ctr">
              <a:defRPr sz="710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842"/>
            </a:lvl1pPr>
            <a:lvl2pPr marL="541325" indent="0" algn="ctr">
              <a:buNone/>
              <a:defRPr sz="2368"/>
            </a:lvl2pPr>
            <a:lvl3pPr marL="1082650" indent="0" algn="ctr">
              <a:buNone/>
              <a:defRPr sz="2131"/>
            </a:lvl3pPr>
            <a:lvl4pPr marL="1623974" indent="0" algn="ctr">
              <a:buNone/>
              <a:defRPr sz="1894"/>
            </a:lvl4pPr>
            <a:lvl5pPr marL="2165299" indent="0" algn="ctr">
              <a:buNone/>
              <a:defRPr sz="1894"/>
            </a:lvl5pPr>
            <a:lvl6pPr marL="2706624" indent="0" algn="ctr">
              <a:buNone/>
              <a:defRPr sz="1894"/>
            </a:lvl6pPr>
            <a:lvl7pPr marL="3247949" indent="0" algn="ctr">
              <a:buNone/>
              <a:defRPr sz="1894"/>
            </a:lvl7pPr>
            <a:lvl8pPr marL="3789274" indent="0" algn="ctr">
              <a:buNone/>
              <a:defRPr sz="1894"/>
            </a:lvl8pPr>
            <a:lvl9pPr marL="4330598" indent="0" algn="ctr">
              <a:buNone/>
              <a:defRPr sz="189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9185AD-2C02-4FF2-A075-BCF131275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0C25C-3338-46E3-AB7B-FD93F049F6D2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58EFF0-71AC-4752-B53B-89E78653B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D70759-120A-476A-B244-0081223BE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867D1-E10C-40CB-B64F-C5373A10AD4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3649255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5338EA-7C95-4FBD-BB1E-55238040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212B6-5489-4E26-8837-9BC51ACEE51C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BD6072-6FEF-4154-8826-D12EE69F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2A8282-BECB-4A25-8536-203E91B9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486B0-1754-4029-9BDC-B4D14E046FC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1175530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699" y="2024378"/>
            <a:ext cx="9338072" cy="3377720"/>
          </a:xfrm>
        </p:spPr>
        <p:txBody>
          <a:bodyPr anchor="b"/>
          <a:lstStyle>
            <a:lvl1pPr>
              <a:defRPr sz="710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699" y="5434056"/>
            <a:ext cx="9338072" cy="1776263"/>
          </a:xfrm>
        </p:spPr>
        <p:txBody>
          <a:bodyPr/>
          <a:lstStyle>
            <a:lvl1pPr marL="0" indent="0">
              <a:buNone/>
              <a:defRPr sz="2842">
                <a:solidFill>
                  <a:schemeClr val="tx1">
                    <a:tint val="75000"/>
                  </a:schemeClr>
                </a:solidFill>
              </a:defRPr>
            </a:lvl1pPr>
            <a:lvl2pPr marL="541325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0D55B4-8C15-4783-AB30-E9D6BF730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F3855-C67C-4DA8-AE90-841DF9FDAF3A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0FA354-0A7D-400F-9912-FDCF59BB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4BD6D8-141D-4D10-9B9C-928E204A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AABC4-2F97-4BD4-973B-F8551D867C8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3633605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0CF5C1E-4785-4B00-B05E-BA9EDDC3E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5C6AF-6289-44C5-8CD0-2D4D632B3463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45B6F91-D147-4384-ABBF-4A981430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32CF99F-56AE-4147-9474-CB794957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F49DF-52D1-4922-9BFA-3275127E369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3222872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4" y="1990544"/>
            <a:ext cx="4602779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4" y="2966078"/>
            <a:ext cx="4602779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230C1D7D-DFB0-4AB8-9C2A-59700AB4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48E5-EBE4-4001-989B-28616CCED314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12B243E9-A73E-4082-A93E-C03F96595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8BA65F48-45B9-479F-AB1E-819C1965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1476B-505A-4629-AAB9-CF0C6B50C7A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2187681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AEDFC071-2C3B-48B9-824E-1F63153DA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F9580-A195-4896-A316-6026D2D7DA1D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C5BB1E50-7A7B-4137-81E6-6CABD15EA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FF9AE7C-EF54-40BE-8970-A49D2D178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B75B7-5846-4120-9B0B-F22FA75FB1A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1185790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1192933C-FC81-4EFA-9C69-66E27A25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8E37D-009C-45A7-AB6A-8D763DCEB5F5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BD272567-46D3-44B9-9A28-2545B7D4D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25AD15F0-F796-4E13-91A1-005CD3218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7F549-1FD9-4FD8-96BF-48ECB8125BE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1577223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6414942-67F4-4EB5-86B0-43C8F970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3FD78-20B9-4D0E-BC19-AD1FBCE7F746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9601BFA-EC3A-4283-96B1-909EC4FEE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99AFFDB-6708-48ED-9CA2-50E5034B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7F20E-0B98-4F3F-9BF9-55582163BA7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413324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rtlCol="0">
            <a:normAutofit/>
          </a:bodyPr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576B5B8-E95E-4F2B-92B6-6AD73BB19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39FA1-CFB6-4D9D-A0C1-088577EC918D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103435B-800B-437B-9121-31B43D69E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972B54B-C963-450B-9FDB-FDB688D93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2D53A-FBA4-4306-9243-629471FC57C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5390690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BD7071-0667-4F6C-ACE3-7B8A6C763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E1973-1609-4A53-A555-420248D1AB08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715599-F733-47CF-8014-F5222FA71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5E5A26-98F4-4DBF-AC21-9D8427F73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544B-FD74-48E6-A75C-33738833312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4147321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5" y="432318"/>
            <a:ext cx="2334518" cy="68813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41" y="432318"/>
            <a:ext cx="6868220" cy="68813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9139F0-2035-40EE-A0A9-C7B103F5D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14F76-0C13-4999-85EE-0B7FFADC68A6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576153-B859-4FD2-9350-F75B3037F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2DA9BD-256B-4D01-BE79-13A27133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70B64-DE23-4A75-989F-5CCFB047389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39410432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83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9256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649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3"/>
            <a:ext cx="9202738" cy="1612735"/>
          </a:xfrm>
        </p:spPr>
        <p:txBody>
          <a:bodyPr anchor="t"/>
          <a:lstStyle>
            <a:lvl1pPr algn="l">
              <a:defRPr sz="4736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0"/>
            <a:ext cx="9202738" cy="1776263"/>
          </a:xfrm>
        </p:spPr>
        <p:txBody>
          <a:bodyPr anchor="b"/>
          <a:lstStyle>
            <a:lvl1pPr marL="0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80088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3315"/>
            </a:lvl1pPr>
            <a:lvl2pPr>
              <a:defRPr sz="2842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598" y="1894682"/>
            <a:ext cx="4781815" cy="5358866"/>
          </a:xfrm>
        </p:spPr>
        <p:txBody>
          <a:bodyPr/>
          <a:lstStyle>
            <a:lvl1pPr>
              <a:defRPr sz="3315"/>
            </a:lvl1pPr>
            <a:lvl2pPr>
              <a:defRPr sz="2842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24973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3"/>
            <a:ext cx="4783695" cy="4678435"/>
          </a:xfrm>
        </p:spPr>
        <p:txBody>
          <a:bodyPr/>
          <a:lstStyle>
            <a:lvl1pPr>
              <a:defRPr sz="2842"/>
            </a:lvl1pPr>
            <a:lvl2pPr>
              <a:defRPr sz="2368"/>
            </a:lvl2pPr>
            <a:lvl3pPr>
              <a:defRPr sz="2131"/>
            </a:lvl3pPr>
            <a:lvl4pPr>
              <a:defRPr sz="1894"/>
            </a:lvl4pPr>
            <a:lvl5pPr>
              <a:defRPr sz="1894"/>
            </a:lvl5pPr>
            <a:lvl6pPr>
              <a:defRPr sz="1894"/>
            </a:lvl6pPr>
            <a:lvl7pPr>
              <a:defRPr sz="1894"/>
            </a:lvl7pPr>
            <a:lvl8pPr>
              <a:defRPr sz="1894"/>
            </a:lvl8pPr>
            <a:lvl9pPr>
              <a:defRPr sz="1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3"/>
            <a:ext cx="4785574" cy="4678435"/>
          </a:xfrm>
        </p:spPr>
        <p:txBody>
          <a:bodyPr/>
          <a:lstStyle>
            <a:lvl1pPr>
              <a:defRPr sz="2842"/>
            </a:lvl1pPr>
            <a:lvl2pPr>
              <a:defRPr sz="2368"/>
            </a:lvl2pPr>
            <a:lvl3pPr>
              <a:defRPr sz="2131"/>
            </a:lvl3pPr>
            <a:lvl4pPr>
              <a:defRPr sz="1894"/>
            </a:lvl4pPr>
            <a:lvl5pPr>
              <a:defRPr sz="1894"/>
            </a:lvl5pPr>
            <a:lvl6pPr>
              <a:defRPr sz="1894"/>
            </a:lvl6pPr>
            <a:lvl7pPr>
              <a:defRPr sz="1894"/>
            </a:lvl7pPr>
            <a:lvl8pPr>
              <a:defRPr sz="1894"/>
            </a:lvl8pPr>
            <a:lvl9pPr>
              <a:defRPr sz="1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32164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95915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491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368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299"/>
            <a:ext cx="6052454" cy="6930249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199"/>
            <a:ext cx="3561926" cy="5554349"/>
          </a:xfrm>
        </p:spPr>
        <p:txBody>
          <a:bodyPr/>
          <a:lstStyle>
            <a:lvl1pPr marL="0" indent="0">
              <a:buNone/>
              <a:defRPr sz="1658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36316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368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78"/>
            <a:ext cx="6496050" cy="952979"/>
          </a:xfrm>
        </p:spPr>
        <p:txBody>
          <a:bodyPr/>
          <a:lstStyle>
            <a:lvl1pPr marL="0" indent="0">
              <a:buNone/>
              <a:defRPr sz="1658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544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03748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4" y="325179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79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88725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2199683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83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27878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03586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3"/>
            <a:ext cx="9202738" cy="1612735"/>
          </a:xfrm>
        </p:spPr>
        <p:txBody>
          <a:bodyPr anchor="t"/>
          <a:lstStyle>
            <a:lvl1pPr algn="l">
              <a:defRPr sz="4736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0"/>
            <a:ext cx="9202738" cy="1776263"/>
          </a:xfrm>
        </p:spPr>
        <p:txBody>
          <a:bodyPr anchor="b"/>
          <a:lstStyle>
            <a:lvl1pPr marL="0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07709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3315"/>
            </a:lvl1pPr>
            <a:lvl2pPr>
              <a:defRPr sz="2842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598" y="1894682"/>
            <a:ext cx="4781815" cy="5358866"/>
          </a:xfrm>
        </p:spPr>
        <p:txBody>
          <a:bodyPr/>
          <a:lstStyle>
            <a:lvl1pPr>
              <a:defRPr sz="3315"/>
            </a:lvl1pPr>
            <a:lvl2pPr>
              <a:defRPr sz="2842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852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3"/>
            <a:ext cx="4783695" cy="4678435"/>
          </a:xfrm>
        </p:spPr>
        <p:txBody>
          <a:bodyPr/>
          <a:lstStyle>
            <a:lvl1pPr>
              <a:defRPr sz="2842"/>
            </a:lvl1pPr>
            <a:lvl2pPr>
              <a:defRPr sz="2368"/>
            </a:lvl2pPr>
            <a:lvl3pPr>
              <a:defRPr sz="2131"/>
            </a:lvl3pPr>
            <a:lvl4pPr>
              <a:defRPr sz="1894"/>
            </a:lvl4pPr>
            <a:lvl5pPr>
              <a:defRPr sz="1894"/>
            </a:lvl5pPr>
            <a:lvl6pPr>
              <a:defRPr sz="1894"/>
            </a:lvl6pPr>
            <a:lvl7pPr>
              <a:defRPr sz="1894"/>
            </a:lvl7pPr>
            <a:lvl8pPr>
              <a:defRPr sz="1894"/>
            </a:lvl8pPr>
            <a:lvl9pPr>
              <a:defRPr sz="1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3"/>
            <a:ext cx="4785574" cy="4678435"/>
          </a:xfrm>
        </p:spPr>
        <p:txBody>
          <a:bodyPr/>
          <a:lstStyle>
            <a:lvl1pPr>
              <a:defRPr sz="2842"/>
            </a:lvl1pPr>
            <a:lvl2pPr>
              <a:defRPr sz="2368"/>
            </a:lvl2pPr>
            <a:lvl3pPr>
              <a:defRPr sz="2131"/>
            </a:lvl3pPr>
            <a:lvl4pPr>
              <a:defRPr sz="1894"/>
            </a:lvl4pPr>
            <a:lvl5pPr>
              <a:defRPr sz="1894"/>
            </a:lvl5pPr>
            <a:lvl6pPr>
              <a:defRPr sz="1894"/>
            </a:lvl6pPr>
            <a:lvl7pPr>
              <a:defRPr sz="1894"/>
            </a:lvl7pPr>
            <a:lvl8pPr>
              <a:defRPr sz="1894"/>
            </a:lvl8pPr>
            <a:lvl9pPr>
              <a:defRPr sz="1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244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5203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4602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2629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368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299"/>
            <a:ext cx="6052454" cy="6930249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199"/>
            <a:ext cx="3561926" cy="5554349"/>
          </a:xfrm>
        </p:spPr>
        <p:txBody>
          <a:bodyPr/>
          <a:lstStyle>
            <a:lvl1pPr marL="0" indent="0">
              <a:buNone/>
              <a:defRPr sz="1658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72891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368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78"/>
            <a:ext cx="6496050" cy="952979"/>
          </a:xfrm>
        </p:spPr>
        <p:txBody>
          <a:bodyPr/>
          <a:lstStyle>
            <a:lvl1pPr marL="0" indent="0">
              <a:buNone/>
              <a:defRPr sz="1658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34266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52618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4" y="325179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79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70087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80963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xmlns="" id="{9FF37D3E-AB1D-4C9A-9C24-13BBC8CEF74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4339" y="432319"/>
            <a:ext cx="9338072" cy="156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xmlns="" id="{5874A8AD-DD1B-4983-9187-2336CCFE28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4339" y="2161591"/>
            <a:ext cx="9338072" cy="51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0F9F19-7AC6-49E3-8012-6EAA7D43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4339" y="7526096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2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F598F7-426D-4D79-BF12-C157E151BFD1}" type="datetimeFigureOut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2354C5-4AF5-4C7F-A2B8-6A3EE7185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6361" y="7526096"/>
            <a:ext cx="3654028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2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4833B6-68DD-4F2C-9FA7-6C5238393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6392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2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7BF394F-814E-4BA9-951D-8F55F57241C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235874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5pPr>
      <a:lvl6pPr marL="541325" algn="l" rtl="0" fontAlgn="base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6pPr>
      <a:lvl7pPr marL="1082650" algn="l" rtl="0" fontAlgn="base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7pPr>
      <a:lvl8pPr marL="1623974" algn="l" rtl="0" fontAlgn="base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8pPr>
      <a:lvl9pPr marL="2165299" algn="l" rtl="0" fontAlgn="base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9pPr>
    </p:titleStyle>
    <p:bodyStyle>
      <a:lvl1pPr marL="270662" indent="-270662" algn="l" rtl="0" eaLnBrk="0" fontAlgn="base" hangingPunct="0">
        <a:lnSpc>
          <a:spcPct val="90000"/>
        </a:lnSpc>
        <a:spcBef>
          <a:spcPts val="1184"/>
        </a:spcBef>
        <a:spcAft>
          <a:spcPct val="0"/>
        </a:spcAft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1pPr>
      <a:lvl2pPr marL="811987" indent="-270662" algn="l" rtl="0" eaLnBrk="0" fontAlgn="base" hangingPunct="0">
        <a:lnSpc>
          <a:spcPct val="90000"/>
        </a:lnSpc>
        <a:spcBef>
          <a:spcPts val="592"/>
        </a:spcBef>
        <a:spcAft>
          <a:spcPct val="0"/>
        </a:spcAft>
        <a:buFont typeface="Arial" panose="020B0604020202020204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rtl="0" eaLnBrk="0" fontAlgn="base" hangingPunct="0">
        <a:lnSpc>
          <a:spcPct val="90000"/>
        </a:lnSpc>
        <a:spcBef>
          <a:spcPts val="592"/>
        </a:spcBef>
        <a:spcAft>
          <a:spcPct val="0"/>
        </a:spcAft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rtl="0" eaLnBrk="0" fontAlgn="base" hangingPunct="0">
        <a:lnSpc>
          <a:spcPct val="90000"/>
        </a:lnSpc>
        <a:spcBef>
          <a:spcPts val="592"/>
        </a:spcBef>
        <a:spcAft>
          <a:spcPct val="0"/>
        </a:spcAft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rtl="0" eaLnBrk="0" fontAlgn="base" hangingPunct="0">
        <a:lnSpc>
          <a:spcPct val="90000"/>
        </a:lnSpc>
        <a:spcBef>
          <a:spcPts val="592"/>
        </a:spcBef>
        <a:spcAft>
          <a:spcPct val="0"/>
        </a:spcAft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lnSpc>
          <a:spcPct val="90000"/>
        </a:lnSpc>
        <a:spcBef>
          <a:spcPts val="592"/>
        </a:spcBef>
        <a:buFont typeface="Arial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lnSpc>
          <a:spcPct val="90000"/>
        </a:lnSpc>
        <a:spcBef>
          <a:spcPts val="592"/>
        </a:spcBef>
        <a:buFont typeface="Arial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lnSpc>
          <a:spcPct val="90000"/>
        </a:lnSpc>
        <a:spcBef>
          <a:spcPts val="592"/>
        </a:spcBef>
        <a:buFont typeface="Arial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lnSpc>
          <a:spcPct val="90000"/>
        </a:lnSpc>
        <a:spcBef>
          <a:spcPts val="592"/>
        </a:spcBef>
        <a:buFont typeface="Arial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560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defTabSz="1082650" rtl="0" eaLnBrk="1" latinLnBrk="0" hangingPunct="1"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994" indent="-405994" algn="l" defTabSz="1082650" rtl="0" eaLnBrk="1" latinLnBrk="0" hangingPunct="1">
        <a:spcBef>
          <a:spcPct val="20000"/>
        </a:spcBef>
        <a:buFont typeface="Arial" pitchFamily="34" charset="0"/>
        <a:buChar char="•"/>
        <a:defRPr sz="3789" kern="1200">
          <a:solidFill>
            <a:schemeClr val="tx1"/>
          </a:solidFill>
          <a:latin typeface="+mn-lt"/>
          <a:ea typeface="+mn-ea"/>
          <a:cs typeface="+mn-cs"/>
        </a:defRPr>
      </a:lvl1pPr>
      <a:lvl2pPr marL="879653" indent="-338328" algn="l" defTabSz="1082650" rtl="0" eaLnBrk="1" latinLnBrk="0" hangingPunct="1">
        <a:spcBef>
          <a:spcPct val="20000"/>
        </a:spcBef>
        <a:buFont typeface="Arial" pitchFamily="34" charset="0"/>
        <a:buChar char="–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spcBef>
          <a:spcPct val="20000"/>
        </a:spcBef>
        <a:buFont typeface="Arial" pitchFamily="34" charset="0"/>
        <a:buChar char="–"/>
        <a:defRPr sz="2368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spcBef>
          <a:spcPct val="20000"/>
        </a:spcBef>
        <a:buFont typeface="Arial" pitchFamily="34" charset="0"/>
        <a:buChar char="»"/>
        <a:defRPr sz="2368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406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</p:sldLayoutIdLst>
  <p:txStyles>
    <p:titleStyle>
      <a:lvl1pPr algn="ctr" defTabSz="1082650" rtl="0" eaLnBrk="1" latinLnBrk="0" hangingPunct="1"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994" indent="-405994" algn="l" defTabSz="1082650" rtl="0" eaLnBrk="1" latinLnBrk="0" hangingPunct="1">
        <a:spcBef>
          <a:spcPct val="20000"/>
        </a:spcBef>
        <a:buFont typeface="Arial" pitchFamily="34" charset="0"/>
        <a:buChar char="•"/>
        <a:defRPr sz="3789" kern="1200">
          <a:solidFill>
            <a:schemeClr val="tx1"/>
          </a:solidFill>
          <a:latin typeface="+mn-lt"/>
          <a:ea typeface="+mn-ea"/>
          <a:cs typeface="+mn-cs"/>
        </a:defRPr>
      </a:lvl1pPr>
      <a:lvl2pPr marL="879653" indent="-338328" algn="l" defTabSz="1082650" rtl="0" eaLnBrk="1" latinLnBrk="0" hangingPunct="1">
        <a:spcBef>
          <a:spcPct val="20000"/>
        </a:spcBef>
        <a:buFont typeface="Arial" pitchFamily="34" charset="0"/>
        <a:buChar char="–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spcBef>
          <a:spcPct val="20000"/>
        </a:spcBef>
        <a:buFont typeface="Arial" pitchFamily="34" charset="0"/>
        <a:buChar char="–"/>
        <a:defRPr sz="2368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spcBef>
          <a:spcPct val="20000"/>
        </a:spcBef>
        <a:buFont typeface="Arial" pitchFamily="34" charset="0"/>
        <a:buChar char="»"/>
        <a:defRPr sz="2368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xmlns="" id="{A8A476B2-F500-4B48-896B-7EAEC311A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4859" y="1443790"/>
            <a:ext cx="8035479" cy="13715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el-GR" sz="2605" b="1" dirty="0">
              <a:solidFill>
                <a:srgbClr val="002060"/>
              </a:solidFill>
            </a:endParaRPr>
          </a:p>
        </p:txBody>
      </p:sp>
      <p:sp>
        <p:nvSpPr>
          <p:cNvPr id="4099" name="TextBox 8">
            <a:extLst>
              <a:ext uri="{FF2B5EF4-FFF2-40B4-BE49-F238E27FC236}">
                <a16:creationId xmlns:a16="http://schemas.microsoft.com/office/drawing/2014/main" xmlns="" id="{53549F71-39B0-48CB-BEBE-0E73B8189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13" y="5664201"/>
            <a:ext cx="9156787" cy="227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l-GR" altLang="el-GR" sz="2368" b="1" dirty="0">
                <a:solidFill>
                  <a:srgbClr val="333C5C"/>
                </a:solidFill>
                <a:latin typeface="Calibri" panose="020F0502020204030204" pitchFamily="34" charset="0"/>
              </a:rPr>
              <a:t>ΕΡΕΥΝΑ </a:t>
            </a:r>
            <a:endParaRPr kumimoji="0" lang="en-US" altLang="el-GR" sz="2368" b="1" i="0" u="none" strike="noStrike" kern="1200" cap="none" spc="0" normalizeH="0" baseline="0" noProof="0" dirty="0">
              <a:ln>
                <a:noFill/>
              </a:ln>
              <a:solidFill>
                <a:srgbClr val="333C5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ΠΟΛΙΤΙΚΟ ΣΚΗΝΙΚΟ ΚΑΙ ΔΙΕΡΓΑΣΙΕΣ ΣΤΟ  ΚΙΝΑΛ</a:t>
            </a: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altLang="el-GR" sz="2368" b="1" i="0" u="none" strike="noStrike" kern="1200" cap="none" spc="0" normalizeH="0" baseline="0" noProof="0" dirty="0">
              <a:ln>
                <a:noFill/>
              </a:ln>
              <a:solidFill>
                <a:srgbClr val="333C5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altLang="el-GR" sz="2368" b="1" dirty="0">
                <a:solidFill>
                  <a:srgbClr val="333C5C"/>
                </a:solidFill>
                <a:latin typeface="Calibri" panose="020F0502020204030204" pitchFamily="34" charset="0"/>
              </a:rPr>
              <a:t>ΝΟΕΜΒΡΙΟΣ  2021</a:t>
            </a: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altLang="el-GR" sz="2368" b="1" i="0" u="none" strike="noStrike" kern="1200" cap="none" spc="0" normalizeH="0" baseline="0" noProof="0" dirty="0">
              <a:ln>
                <a:noFill/>
              </a:ln>
              <a:solidFill>
                <a:srgbClr val="333C5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l-GR" sz="2368" b="1" i="0" u="none" strike="noStrike" kern="1200" cap="none" spc="0" normalizeH="0" baseline="0" noProof="0" dirty="0">
              <a:ln>
                <a:noFill/>
              </a:ln>
              <a:solidFill>
                <a:srgbClr val="333C5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100" name="Picture 5">
            <a:extLst>
              <a:ext uri="{FF2B5EF4-FFF2-40B4-BE49-F238E27FC236}">
                <a16:creationId xmlns:a16="http://schemas.microsoft.com/office/drawing/2014/main" xmlns="" id="{548BF941-AAF1-4465-8945-8203C2D178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78011" y="1443790"/>
            <a:ext cx="5315634" cy="127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Ποιον θεωρείτε καταλληλότερο για Πρωθυπουργό;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0115139"/>
              </p:ext>
            </p:extLst>
          </p:nvPr>
        </p:nvGraphicFramePr>
        <p:xfrm>
          <a:off x="1574800" y="1689100"/>
          <a:ext cx="7493000" cy="49656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9607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Ποιον θεωρείτε καταλληλότερο για Πρωθυπουργό;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689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Κυριάκος Μητσοτάκης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Αλέξης Τσίπρας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Κανένας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607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607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48,9%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8233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ΚΙΝΗΜΑ ΑΛΛΑΓΗΣ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607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ΚΚΕ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607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607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C99D92C4-0653-4431-82A4-64093F3BA9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46460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Ποια Κυβέρνηση θα προτιμούσατε να προκύψει μετά από τις επόμενες εκλογές;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06398227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CD493B30-61FE-4BF3-8CB9-5E7A05A83A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Ποια Κυβέρνηση θα προτιμούσατε να προκύψει μετά από τις επόμενες εκλογές;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5996690"/>
              </p:ext>
            </p:extLst>
          </p:nvPr>
        </p:nvGraphicFramePr>
        <p:xfrm>
          <a:off x="841375" y="1752600"/>
          <a:ext cx="9144002" cy="507999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2368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Ποια Κυβέρνηση θα προτιμούσατε να προκύψει μετά από τις επόμενες εκλογές; ΔΙΑΒΑΣΤΕ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892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Αυτοδύναμη Κυβέρνηση 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Αυτοδύναμη Κυβέρνηση 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συνεργασίας Ν.Δ- 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συνεργασίας ΣΥΡΙΖΑ – ΚΙΝΑΛ – 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Άλλη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36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64,0%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36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8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ΚΙΝΗΜΑ ΑΛΛΑΓΗΣ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36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ΚΚΕ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36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36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11,8%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9DA8334D-A385-4E16-B547-A7460CED67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5375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r>
              <a:rPr lang="el-GR" sz="2000" b="1" dirty="0"/>
              <a:t>Θεωρείτε ότι οι εκλογές για την εκλογή νέου Προέδρου του Κινήματος Αλλαγής, μπορούν να σηματοδοτήσουν μια νέα εποχή ανόδου του χώρου;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81425396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90AD1F67-9064-4312-8E8F-236A03E3A8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91681"/>
          </a:xfrm>
        </p:spPr>
        <p:txBody>
          <a:bodyPr>
            <a:normAutofit/>
          </a:bodyPr>
          <a:lstStyle/>
          <a:p>
            <a:r>
              <a:rPr lang="el-GR" sz="2000" b="1" dirty="0"/>
              <a:t>Θεωρείτε ότι οι εκλογές για την εκλογή νέου Προέδρου του Κινήματος Αλλαγής, μπορούν να σηματοδοτήσουν μια νέα εποχή ανόδου του χώρου;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152417"/>
              </p:ext>
            </p:extLst>
          </p:nvPr>
        </p:nvGraphicFramePr>
        <p:xfrm>
          <a:off x="1495425" y="2235200"/>
          <a:ext cx="7835898" cy="47117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3059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21752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Θεωρείτε ότι οι εκλογές για την εκλογή νέου Προέδρου του Κινήματος Αλλαγής, μπορούν να σηματοδοτήσουν μια νέα εποχή ανόδου του χώρου;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8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2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32,0%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2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ΣΥΡΙΖΑ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22,9%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27,8%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3578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ΚΙΝΗΜΑ ΑΛΛΑΓΗΣ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2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ΚΚΕ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2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2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5,9%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77BFDD99-6DBA-4C0B-9EC1-AB28F63C08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25194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Σκοπεύετε να συμμετέχετε στις εκλογές νέου Προέδρου του Κινήματος Αλλαγής;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8153806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29C20B3C-5992-4633-BBAF-7F0051651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Σκοπεύετε να συμμετέχετε στις εκλογές νέου Προέδρου του Κινήματος Αλλαγής;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965369"/>
              </p:ext>
            </p:extLst>
          </p:nvPr>
        </p:nvGraphicFramePr>
        <p:xfrm>
          <a:off x="1495425" y="1968500"/>
          <a:ext cx="7835898" cy="4457697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3059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94212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Σκοπεύετε να συμμετέχετε στις εκλογές νέου Προέδρου του Κινήματος Αλλαγής;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378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42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42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8,9%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7,2%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864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ΚΙΝΗΜΑ ΑΛΛΑΓΗΣ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58,2%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2,5%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42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ΚΚΕ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42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42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9D5AF7C2-3F7A-4D99-92B8-030E2CC292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45054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r>
              <a:rPr lang="el-GR" sz="2000" b="1" dirty="0"/>
              <a:t>Ποιον σκέφτεστε να ψηφίσετε, ποιον προτιμάτε να εκλεγεί Πρόεδρος του ΚΙΝΑΛ; </a:t>
            </a:r>
            <a:br>
              <a:rPr lang="el-GR" sz="2000" b="1" dirty="0"/>
            </a:br>
            <a:r>
              <a:rPr lang="el-GR" sz="2000" b="1" dirty="0"/>
              <a:t>(Ποσοστό επί του συνόλου των ερωτηθέντων που δήλωσαν ότι θα συμμετάσχουν στις εκλογές του ΚΙΝΑΛ</a:t>
            </a:r>
            <a:r>
              <a:rPr lang="el-GR" sz="1800" dirty="0"/>
              <a:t>)</a:t>
            </a:r>
            <a:endParaRPr lang="en-US" sz="18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0238928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97C09B1D-16B6-4944-A73E-A57C1025DC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1800" b="1" dirty="0"/>
              <a:t>Ποιον σκέφτεστε να ψηφίσετε, ποιον προτιμάτε να εκλεγεί Πρόεδρος του ΚΙΝΑΛ; </a:t>
            </a:r>
            <a:br>
              <a:rPr lang="el-GR" sz="1800" b="1" dirty="0"/>
            </a:br>
            <a:r>
              <a:rPr lang="el-GR" sz="1800" b="1" dirty="0"/>
              <a:t>(Ψηφοφόροι 2019 ΚΙΝΑΛ</a:t>
            </a:r>
            <a:r>
              <a:rPr lang="en-US" sz="1800" b="1" dirty="0"/>
              <a:t> </a:t>
            </a:r>
            <a:r>
              <a:rPr lang="el-GR" sz="1800" b="1" dirty="0"/>
              <a:t>που δήλωσαν ότι θα συμμετάσχουν στις εκλογές του ΚΙΝΑΛ)</a:t>
            </a:r>
            <a:endParaRPr lang="en-US" sz="18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0477590"/>
              </p:ext>
            </p:extLst>
          </p:nvPr>
        </p:nvGraphicFramePr>
        <p:xfrm>
          <a:off x="541338" y="1407561"/>
          <a:ext cx="9744075" cy="5845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7C0FE2AC-EDC1-4298-A2ED-5BE92336E6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03692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34066" y="3535115"/>
            <a:ext cx="9338072" cy="56443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Ποιον θα επιλέγατε αν σε ένα δεύτερο γύρο έπρεπε να επιλέξετε</a:t>
            </a:r>
            <a:endParaRPr lang="en-US" sz="2000" b="1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xmlns="" id="{78E22A67-7A1E-478C-8D4E-8114C14266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6" name="Rectangle 74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06" y="0"/>
            <a:ext cx="10824044" cy="8120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700624" cy="8120062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xmlns="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22" y="1365861"/>
            <a:ext cx="2842022" cy="52821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alt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4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79" name="Arc 78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6704914" y="2907355"/>
            <a:ext cx="3626173" cy="4834898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7" name="4 - Θέση περιεχομένου">
            <a:extLst>
              <a:ext uri="{FF2B5EF4-FFF2-40B4-BE49-F238E27FC236}">
                <a16:creationId xmlns:a16="http://schemas.microsoft.com/office/drawing/2014/main" xmlns="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0623" y="377810"/>
            <a:ext cx="6630464" cy="73644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400" b="1" dirty="0"/>
              <a:t>Η </a:t>
            </a:r>
            <a:r>
              <a:rPr lang="en-US" altLang="en-US" sz="1400" b="1" dirty="0" err="1"/>
              <a:t>Έρευν</a:t>
            </a:r>
            <a:r>
              <a:rPr lang="en-US" altLang="en-US" sz="1400" b="1" dirty="0"/>
              <a:t>α πραγματοποιήθηκε από την Opinion Poll Ε.Π.Ε – Αριθμός Μητρώου Ε.Σ.Ρ. 49.</a:t>
            </a:r>
          </a:p>
          <a:p>
            <a:pPr indent="-228600" defTabSz="914400">
              <a:lnSpc>
                <a:spcPct val="90000"/>
              </a:lnSpc>
              <a:defRPr/>
            </a:pPr>
            <a:r>
              <a:rPr lang="el-GR" altLang="en-US" sz="1400" b="1" dirty="0"/>
              <a:t>ΕΝΤΟΛΕΑΣ</a:t>
            </a:r>
            <a:r>
              <a:rPr lang="en-GB" altLang="en-US" sz="1400" b="1" dirty="0"/>
              <a:t>: </a:t>
            </a:r>
            <a:r>
              <a:rPr lang="en-GB" altLang="en-US" sz="1800" b="1" dirty="0"/>
              <a:t>tomanifesto.gr</a:t>
            </a:r>
            <a:endParaRPr lang="en-US" altLang="en-US" sz="18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400" b="1" dirty="0"/>
              <a:t>ΕΞΕΤΑΖΟΜΕΝΟΣ ΠΛΗΘΥΣΜΟΣ: </a:t>
            </a:r>
            <a:r>
              <a:rPr lang="en-US" sz="1400" b="1" dirty="0" err="1"/>
              <a:t>Άνδρες</a:t>
            </a:r>
            <a:r>
              <a:rPr lang="en-US" sz="1400" b="1" dirty="0"/>
              <a:t> και </a:t>
            </a:r>
            <a:r>
              <a:rPr lang="en-US" sz="1400" b="1" dirty="0" err="1"/>
              <a:t>γυν</a:t>
            </a:r>
            <a:r>
              <a:rPr lang="en-US" sz="1400" b="1" dirty="0"/>
              <a:t>αίκες με δικαίωμα   ψήφου 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4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400" b="1" dirty="0"/>
              <a:t>ΜΕΓΕΘΟΣ ΔΕΙΓΜΑΤΟΣ</a:t>
            </a:r>
            <a:r>
              <a:rPr lang="en-US" altLang="en-US" sz="1400" b="1"/>
              <a:t>: 1.189  </a:t>
            </a:r>
            <a:r>
              <a:rPr lang="en-US" altLang="en-US" sz="1400" b="1" dirty="0" err="1"/>
              <a:t>νοικοκυριά</a:t>
            </a:r>
            <a:endParaRPr lang="en-US" altLang="en-US" sz="1400" b="1" dirty="0"/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4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400" b="1" dirty="0"/>
              <a:t>ΧΡΟΝΙΚΟ ΔΙΑΣΤΗΜΑ: </a:t>
            </a:r>
            <a:r>
              <a:rPr lang="el-GR" altLang="en-US" sz="1400" b="1" dirty="0"/>
              <a:t>1</a:t>
            </a:r>
            <a:r>
              <a:rPr lang="en-US" altLang="en-US" sz="1400" b="1" dirty="0"/>
              <a:t> </a:t>
            </a:r>
            <a:r>
              <a:rPr lang="en-US" altLang="en-US" sz="1400" b="1" dirty="0" err="1"/>
              <a:t>Νοεμ</a:t>
            </a:r>
            <a:r>
              <a:rPr lang="en-US" altLang="en-US" sz="1400" b="1" dirty="0"/>
              <a:t>βρίου  - </a:t>
            </a:r>
            <a:r>
              <a:rPr lang="el-GR" altLang="en-US" sz="1400" b="1" dirty="0"/>
              <a:t>4</a:t>
            </a:r>
            <a:r>
              <a:rPr lang="en-US" altLang="en-US" sz="1400" b="1" dirty="0"/>
              <a:t> Νοεμβρίου    2021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4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400" b="1" dirty="0"/>
              <a:t>ΠΕΡΙΟΧΗ ΔΙΕΞΑΓΩΓΗΣ: Πα</a:t>
            </a:r>
            <a:r>
              <a:rPr lang="en-US" altLang="en-US" sz="1400" b="1" dirty="0" err="1"/>
              <a:t>νελλ</a:t>
            </a:r>
            <a:r>
              <a:rPr lang="en-US" altLang="en-US" sz="1400" b="1" dirty="0"/>
              <a:t>αδική κάλυψη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4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400" b="1" dirty="0"/>
              <a:t>ΜΕΘΟΔΟΣ ΔΕΙΓΜΑΤΟΛΗΨΙΑΣ: </a:t>
            </a:r>
            <a:r>
              <a:rPr lang="en-US" altLang="en-US" sz="1400" b="1" dirty="0" err="1"/>
              <a:t>Πολυστ</a:t>
            </a:r>
            <a:r>
              <a:rPr lang="en-US" altLang="en-US" sz="1400" b="1" dirty="0"/>
              <a:t>αδιακή τυχαία δειγματοληψία με χρήση quota βάσει  γεωγραφικής κατανομής.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4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400" b="1" dirty="0"/>
              <a:t>ΜΕΘΟΔΟΣ ΣΥΛΛΟΓΗΣ ΣΤΟΙΧΕΙΩΝ: </a:t>
            </a:r>
            <a:r>
              <a:rPr lang="en-US" altLang="en-US" sz="1400" b="1" dirty="0" err="1"/>
              <a:t>Τηλεφωνικές</a:t>
            </a:r>
            <a:r>
              <a:rPr lang="en-US" altLang="en-US" sz="1400" b="1" dirty="0"/>
              <a:t> </a:t>
            </a:r>
            <a:r>
              <a:rPr lang="en-US" altLang="en-US" sz="1400" b="1" dirty="0" err="1"/>
              <a:t>συνεντεύξεις</a:t>
            </a:r>
            <a:r>
              <a:rPr lang="en-US" altLang="en-US" sz="1400" b="1" dirty="0"/>
              <a:t> β</a:t>
            </a:r>
            <a:r>
              <a:rPr lang="en-US" altLang="en-US" sz="1400" b="1" dirty="0" err="1"/>
              <a:t>άσει</a:t>
            </a:r>
            <a:r>
              <a:rPr lang="en-US" altLang="en-US" sz="1400" b="1" dirty="0"/>
              <a:t> </a:t>
            </a:r>
            <a:r>
              <a:rPr lang="en-US" altLang="en-US" sz="1400" b="1" dirty="0" err="1"/>
              <a:t>ηλεκτρονικού</a:t>
            </a:r>
            <a:r>
              <a:rPr lang="en-US" altLang="en-US" sz="1400" b="1" dirty="0"/>
              <a:t> </a:t>
            </a:r>
            <a:r>
              <a:rPr lang="en-US" altLang="en-US" sz="1400" b="1" dirty="0" err="1"/>
              <a:t>ερωτημ</a:t>
            </a:r>
            <a:r>
              <a:rPr lang="en-US" altLang="en-US" sz="1400" b="1" dirty="0"/>
              <a:t>ατολογίου (CATI).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4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400" b="1" dirty="0"/>
              <a:t>ΣΤΑΘΜΙΣΗ: </a:t>
            </a:r>
            <a:r>
              <a:rPr lang="en-US" altLang="en-US" sz="1400" b="1" dirty="0" err="1"/>
              <a:t>Έγινε</a:t>
            </a:r>
            <a:r>
              <a:rPr lang="en-US" altLang="en-US" sz="1400" b="1" dirty="0"/>
              <a:t> </a:t>
            </a:r>
            <a:r>
              <a:rPr lang="en-US" altLang="en-US" sz="1400" b="1" dirty="0" err="1"/>
              <a:t>στάθμιση</a:t>
            </a:r>
            <a:r>
              <a:rPr lang="en-US" altLang="en-US" sz="1400" b="1" dirty="0"/>
              <a:t> </a:t>
            </a:r>
            <a:r>
              <a:rPr lang="en-US" altLang="en-US" sz="1400" b="1" dirty="0" err="1"/>
              <a:t>με</a:t>
            </a:r>
            <a:r>
              <a:rPr lang="en-US" altLang="en-US" sz="1400" b="1" dirty="0"/>
              <a:t> β</a:t>
            </a:r>
            <a:r>
              <a:rPr lang="en-US" altLang="en-US" sz="1400" b="1" dirty="0" err="1"/>
              <a:t>άση</a:t>
            </a:r>
            <a:r>
              <a:rPr lang="en-US" altLang="en-US" sz="1400" b="1" dirty="0"/>
              <a:t> τα απ</a:t>
            </a:r>
            <a:r>
              <a:rPr lang="en-US" altLang="en-US" sz="1400" b="1" dirty="0" err="1"/>
              <a:t>οτελέσμ</a:t>
            </a:r>
            <a:r>
              <a:rPr lang="en-US" altLang="en-US" sz="1400" b="1" dirty="0"/>
              <a:t>ατα των  βουλευτικών εκλογών του  Ιουλίου 2019.</a:t>
            </a: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400" b="1" dirty="0"/>
              <a:t>ΜΕΓΙΣΤΟ ΣΤΑΤΙΣΤΙΚΟ ΣΦΑΛΜΑ: +/-3 %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4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sz="1400" b="1" dirty="0"/>
              <a:t>ΕΡΓΑΣΤΗΚΑΝ  : </a:t>
            </a:r>
            <a:r>
              <a:rPr lang="el-GR" sz="1400" b="1" dirty="0"/>
              <a:t>22</a:t>
            </a:r>
            <a:r>
              <a:rPr lang="en-US" sz="1400" b="1" dirty="0"/>
              <a:t> </a:t>
            </a:r>
            <a:r>
              <a:rPr lang="en-US" sz="1400" b="1" dirty="0" err="1"/>
              <a:t>ερευνητές</a:t>
            </a:r>
            <a:r>
              <a:rPr lang="en-US" sz="1400" b="1" dirty="0"/>
              <a:t> &amp; </a:t>
            </a:r>
            <a:r>
              <a:rPr lang="el-GR" sz="1400" b="1" dirty="0"/>
              <a:t>1</a:t>
            </a:r>
            <a:r>
              <a:rPr lang="en-US" sz="1400" b="1" dirty="0"/>
              <a:t> επόπτ</a:t>
            </a:r>
            <a:r>
              <a:rPr lang="el-GR" sz="1400" b="1" dirty="0"/>
              <a:t>ης</a:t>
            </a:r>
            <a:r>
              <a:rPr lang="en-US" sz="1400" b="1" dirty="0"/>
              <a:t>. </a:t>
            </a:r>
            <a:r>
              <a:rPr lang="en-US" sz="1400" b="1" dirty="0" err="1"/>
              <a:t>Χρησιμο</a:t>
            </a:r>
            <a:r>
              <a:rPr lang="en-US" sz="1400" b="1" dirty="0"/>
              <a:t>ποιήθηκε ειδικό λογισμικό για κατ’οίκον εργασία ερευνητών με live παρακολούθηση του fieldwork σε real time</a:t>
            </a:r>
          </a:p>
          <a:p>
            <a:pPr marL="177394" indent="-228600" defTabSz="914400">
              <a:lnSpc>
                <a:spcPct val="90000"/>
              </a:lnSpc>
              <a:defRPr/>
            </a:pPr>
            <a:endParaRPr lang="en-US" altLang="en-US" sz="1400" b="1" dirty="0"/>
          </a:p>
          <a:p>
            <a:pPr marL="202997" marR="0" lvl="0" indent="-228600" defTabSz="914400" fontAlgn="base">
              <a:lnSpc>
                <a:spcPct val="90000"/>
              </a:lnSpc>
              <a:spcBef>
                <a:spcPts val="888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en-US" sz="14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Η Opinion Poll ΕΠΕ. </a:t>
            </a:r>
            <a:r>
              <a:rPr lang="el-GR" altLang="en-US" sz="1400" b="1" dirty="0"/>
              <a:t>ε</a:t>
            </a:r>
            <a:r>
              <a:rPr kumimoji="0" lang="en-US" altLang="en-US" sz="14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ίν</a:t>
            </a:r>
            <a:r>
              <a:rPr kumimoji="0" lang="en-US" altLang="en-US" sz="14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αι μέλος του ΣΕΔΕΑ, της ESOMAR, της WAPOR και τηρεί τον κανονισμό του Π.Ε.Σ.Σ. και </a:t>
            </a:r>
            <a:r>
              <a:rPr kumimoji="0" lang="en-US" altLang="en-US" sz="14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τους</a:t>
            </a:r>
            <a:r>
              <a:rPr kumimoji="0" lang="en-US" altLang="en-US" sz="14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altLang="en-US" sz="14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διεθνείς</a:t>
            </a:r>
            <a:r>
              <a:rPr kumimoji="0" lang="en-US" altLang="en-US" sz="14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altLang="en-US" sz="14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κώδικες</a:t>
            </a:r>
            <a:r>
              <a:rPr kumimoji="0" lang="en-US" altLang="en-US" sz="14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altLang="en-US" sz="14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δεοντολογί</a:t>
            </a:r>
            <a:r>
              <a:rPr kumimoji="0" lang="en-US" altLang="en-US" sz="14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ας για την διεξαγωγή και δημοσιοποίηση ερευνών κοινής γνώμης.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26581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latin typeface="Cambria" pitchFamily="18" charset="0"/>
                <a:ea typeface="Cambria" pitchFamily="18" charset="0"/>
              </a:rPr>
              <a:t>….</a:t>
            </a:r>
            <a:r>
              <a:rPr lang="el-GR" sz="2000" b="1" dirty="0"/>
              <a:t> ανάμεσα στον Νίκο Ανδρουλάκη και τον Ανδρέα Λοβέρδο; </a:t>
            </a:r>
            <a:br>
              <a:rPr lang="el-GR" sz="2000" b="1" dirty="0"/>
            </a:br>
            <a:r>
              <a:rPr lang="el-GR" sz="2000" b="1" dirty="0"/>
              <a:t>(Ποσοστό επί του συνόλου των ερωτηθέντων που δήλωσαν ότι θα συμμετάσχουν στις εκλογές του ΚΙΝΑΛ)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1115405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7A33CE31-1288-4B36-A86F-104FF1979D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latin typeface="Cambria" pitchFamily="18" charset="0"/>
                <a:ea typeface="Cambria" pitchFamily="18" charset="0"/>
              </a:rPr>
              <a:t>….</a:t>
            </a:r>
            <a:r>
              <a:rPr lang="el-GR" sz="2000" b="1" dirty="0"/>
              <a:t> ανάμεσα στον Νίκο Ανδρουλάκη και τον Ανδρέα Λοβέρδο; </a:t>
            </a:r>
            <a:br>
              <a:rPr lang="el-GR" sz="2000" b="1" dirty="0"/>
            </a:br>
            <a:r>
              <a:rPr lang="el-GR" sz="2000" b="1" dirty="0"/>
              <a:t>(Ψηφοφόροι 2019 ΚΙΝΑΛ</a:t>
            </a:r>
            <a:r>
              <a:rPr lang="en-US" sz="2000" b="1" dirty="0"/>
              <a:t> </a:t>
            </a:r>
            <a:r>
              <a:rPr lang="el-GR" sz="2000" b="1" dirty="0"/>
              <a:t>που δήλωσαν ότι θα συμμετάσχουν στις εκλογές του ΚΙΝΑΛ)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3074772"/>
              </p:ext>
            </p:extLst>
          </p:nvPr>
        </p:nvGraphicFramePr>
        <p:xfrm>
          <a:off x="541338" y="1171575"/>
          <a:ext cx="9744075" cy="6081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2C38872E-40B5-4F00-A4B5-EEF654CB32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90096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37681"/>
          </a:xfrm>
        </p:spPr>
        <p:txBody>
          <a:bodyPr>
            <a:normAutofit fontScale="90000"/>
          </a:bodyPr>
          <a:lstStyle/>
          <a:p>
            <a:r>
              <a:rPr lang="el-GR" sz="2000" b="1" dirty="0"/>
              <a:t>...ανάμεσα στον Νίκο Ανδρουλάκη και τον Γιώργο Παπανδρέου;</a:t>
            </a:r>
            <a:br>
              <a:rPr lang="el-GR" sz="2000" b="1" dirty="0"/>
            </a:br>
            <a:r>
              <a:rPr lang="el-GR" sz="2000" b="1" dirty="0"/>
              <a:t>(Ποσοστό επί του συνόλου των ερωτηθέντων που δήλωσαν ότι θα συμμετάσχουν στις εκλογές του ΚΙΝΑΛ)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4136233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632A6772-F869-425E-9CE4-881B62E074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r>
              <a:rPr lang="el-GR" sz="2000" b="1" dirty="0"/>
              <a:t>...ανάμεσα στον Νίκο Ανδρουλάκη και τον Γιώργο Παπανδρέου;</a:t>
            </a:r>
            <a:br>
              <a:rPr lang="el-GR" sz="2000" b="1" dirty="0"/>
            </a:br>
            <a:r>
              <a:rPr lang="el-GR" sz="2000" b="1" dirty="0"/>
              <a:t>(Ψηφοφόροι 2019 ΚΙΝΑΛ</a:t>
            </a:r>
            <a:r>
              <a:rPr lang="en-US" sz="2000" b="1" dirty="0"/>
              <a:t> </a:t>
            </a:r>
            <a:r>
              <a:rPr lang="el-GR" sz="2000" b="1" dirty="0"/>
              <a:t>που δήλωσαν ότι θα συμμετάσχουν στις εκλογές του ΚΙΝΑΛ)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9168302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0D8D3B39-DBB3-4155-96FA-C5A96B2E66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8595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99581"/>
          </a:xfrm>
        </p:spPr>
        <p:txBody>
          <a:bodyPr>
            <a:normAutofit fontScale="90000"/>
          </a:bodyPr>
          <a:lstStyle/>
          <a:p>
            <a:r>
              <a:rPr lang="el-GR" sz="2000" b="1" dirty="0"/>
              <a:t>...ανάμεσα στον Ανδρέα Λοβέρδο και τον Γιώργο Παπανδρέου;</a:t>
            </a:r>
            <a:br>
              <a:rPr lang="el-GR" sz="2000" b="1" dirty="0"/>
            </a:br>
            <a:r>
              <a:rPr lang="el-GR" sz="2000" b="1" dirty="0"/>
              <a:t>(Ποσοστό επί του συνόλου των ερωτηθέντων που δήλωσαν ότι θα συμμετάσχουν στις εκλογές του ΚΙΝΑΛ)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12139538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E67C9DDA-C122-4911-AE74-8409833142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r>
              <a:rPr lang="el-GR" sz="2000" b="1" dirty="0"/>
              <a:t>...ανάμεσα στον Ανδρέα Λοβέρδο και τον Γιώργο Παπανδρέου;</a:t>
            </a:r>
            <a:br>
              <a:rPr lang="el-GR" sz="2000" b="1" dirty="0"/>
            </a:br>
            <a:r>
              <a:rPr lang="el-GR" sz="2000" b="1" dirty="0"/>
              <a:t>(Ψηφοφόροι 2019 ΚΙΝΑΛ</a:t>
            </a:r>
            <a:r>
              <a:rPr lang="en-US" sz="2000" b="1" dirty="0"/>
              <a:t> </a:t>
            </a:r>
            <a:r>
              <a:rPr lang="el-GR" sz="2000" b="1" dirty="0"/>
              <a:t>που δήλωσαν ότι θα συμμετάσχουν στις εκλογές του ΚΙΝΑΛ)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0261345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6233A44A-D1E4-40B2-8012-36963A4F45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171281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94623" y="5168404"/>
            <a:ext cx="9202738" cy="1193633"/>
          </a:xfrm>
        </p:spPr>
        <p:txBody>
          <a:bodyPr>
            <a:normAutofit/>
          </a:bodyPr>
          <a:lstStyle/>
          <a:p>
            <a:r>
              <a:rPr lang="el-GR" sz="4144" dirty="0">
                <a:solidFill>
                  <a:schemeClr val="tx2"/>
                </a:solidFill>
              </a:rPr>
              <a:t>Τέλος Παρουσίασης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xmlns="" id="{563E432C-571F-4BAF-8C1B-54157C3C40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753" y="7274223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7560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 είστε από τη πορεία της χώρας; 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133786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E8414B08-8548-41E7-8158-F2D2BF5285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7121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 είστε από τη πορεία της χώρας; 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3781925"/>
              </p:ext>
            </p:extLst>
          </p:nvPr>
        </p:nvGraphicFramePr>
        <p:xfrm>
          <a:off x="1495425" y="1852613"/>
          <a:ext cx="7835898" cy="468788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3059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1973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 είστε από τη πορεία της χώρας;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31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ΑΡΚΕΤΑ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73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973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50,2%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291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ΚΙΝΗΜΑ ΑΛΛΑΓΗΣ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35,9%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33,3%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973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ΚΚΕ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973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973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07193146-02E0-4DCF-906A-77FE53CE13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3465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 είστε από το συνολικό κυβερνητικό έργο;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4585113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314A176C-31BA-43FE-8A36-216401752F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 είστε από το συνολικό κυβερνητικό έργο;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8203097"/>
              </p:ext>
            </p:extLst>
          </p:nvPr>
        </p:nvGraphicFramePr>
        <p:xfrm>
          <a:off x="1495425" y="1852612"/>
          <a:ext cx="7835898" cy="532288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3059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9013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 είστε από το συνολικό κυβερνητικό έργο;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50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013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13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6858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ΚΙΝΗΜΑ ΑΛΛΑΓΗΣ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28,2%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21,8%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013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ΚΚΕ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27,5%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013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9013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C329E36B-A004-4CFC-81B8-AAF746494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38607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 είστε από την Αντιπολιτευτική πολιτική του ΣΥΡΙΖΑ;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87156580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9B20892E-F169-4B44-A1B2-9054978E73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 είστε από την Αντιπολιτευτική πολιτική του ΣΥΡΙΖΑ;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7537916"/>
              </p:ext>
            </p:extLst>
          </p:nvPr>
        </p:nvGraphicFramePr>
        <p:xfrm>
          <a:off x="1495425" y="1852613"/>
          <a:ext cx="7835898" cy="491648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3059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45077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 είστε από την Αντιπολιτευτική πολιτική του ΣΥΡΙΖΑ;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666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75,1%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3,6%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7936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ΚΙΝΗΜΑ ΑΛΛΑΓΗΣ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ΚΚΕ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5,9%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502BE10A-E8A8-439A-A774-2345A7FC35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47995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Ποιον θεωρείτε καταλληλότερο για Πρωθυπουργό;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16711666"/>
              </p:ext>
            </p:extLst>
          </p:nvPr>
        </p:nvGraphicFramePr>
        <p:xfrm>
          <a:off x="541338" y="1150938"/>
          <a:ext cx="9744075" cy="610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93A7139E-5710-4833-BF53-02811DC2DE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7404300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386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</TotalTime>
  <Words>969</Words>
  <Application>Microsoft Office PowerPoint</Application>
  <PresentationFormat>B4 (ISO) (250x353 χιλ.)</PresentationFormat>
  <Paragraphs>351</Paragraphs>
  <Slides>26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26</vt:i4>
      </vt:variant>
    </vt:vector>
  </HeadingPairs>
  <TitlesOfParts>
    <vt:vector size="30" baseType="lpstr">
      <vt:lpstr>Office Theme</vt:lpstr>
      <vt:lpstr>1_Office Theme</vt:lpstr>
      <vt:lpstr>2_Office Theme</vt:lpstr>
      <vt:lpstr>3_Office Theme</vt:lpstr>
      <vt:lpstr>Διαφάνεια 1</vt:lpstr>
      <vt:lpstr>Ταυτότητα Έρευνας</vt:lpstr>
      <vt:lpstr>Πόσο ικανοποιημένος είστε από τη πορεία της χώρας; </vt:lpstr>
      <vt:lpstr>Πόσο ικανοποιημένος είστε από τη πορεία της χώρας; </vt:lpstr>
      <vt:lpstr>Πόσο ικανοποιημένος είστε από το συνολικό κυβερνητικό έργο;</vt:lpstr>
      <vt:lpstr>Πόσο ικανοποιημένος είστε από το συνολικό κυβερνητικό έργο;</vt:lpstr>
      <vt:lpstr>Πόσο ικανοποιημένος είστε από την Αντιπολιτευτική πολιτική του ΣΥΡΙΖΑ;</vt:lpstr>
      <vt:lpstr>Πόσο ικανοποιημένος είστε από την Αντιπολιτευτική πολιτική του ΣΥΡΙΖΑ;</vt:lpstr>
      <vt:lpstr>Ποιον θεωρείτε καταλληλότερο για Πρωθυπουργό;</vt:lpstr>
      <vt:lpstr>Ποιον θεωρείτε καταλληλότερο για Πρωθυπουργό;</vt:lpstr>
      <vt:lpstr>Ποια Κυβέρνηση θα προτιμούσατε να προκύψει μετά από τις επόμενες εκλογές;</vt:lpstr>
      <vt:lpstr>Ποια Κυβέρνηση θα προτιμούσατε να προκύψει μετά από τις επόμενες εκλογές;</vt:lpstr>
      <vt:lpstr>Θεωρείτε ότι οι εκλογές για την εκλογή νέου Προέδρου του Κινήματος Αλλαγής, μπορούν να σηματοδοτήσουν μια νέα εποχή ανόδου του χώρου;</vt:lpstr>
      <vt:lpstr>Θεωρείτε ότι οι εκλογές για την εκλογή νέου Προέδρου του Κινήματος Αλλαγής, μπορούν να σηματοδοτήσουν μια νέα εποχή ανόδου του χώρου;</vt:lpstr>
      <vt:lpstr>Σκοπεύετε να συμμετέχετε στις εκλογές νέου Προέδρου του Κινήματος Αλλαγής;</vt:lpstr>
      <vt:lpstr>Σκοπεύετε να συμμετέχετε στις εκλογές νέου Προέδρου του Κινήματος Αλλαγής;</vt:lpstr>
      <vt:lpstr>Ποιον σκέφτεστε να ψηφίσετε, ποιον προτιμάτε να εκλεγεί Πρόεδρος του ΚΙΝΑΛ;  (Ποσοστό επί του συνόλου των ερωτηθέντων που δήλωσαν ότι θα συμμετάσχουν στις εκλογές του ΚΙΝΑΛ)</vt:lpstr>
      <vt:lpstr>Ποιον σκέφτεστε να ψηφίσετε, ποιον προτιμάτε να εκλεγεί Πρόεδρος του ΚΙΝΑΛ;  (Ψηφοφόροι 2019 ΚΙΝΑΛ που δήλωσαν ότι θα συμμετάσχουν στις εκλογές του ΚΙΝΑΛ)</vt:lpstr>
      <vt:lpstr>Ποιον θα επιλέγατε αν σε ένα δεύτερο γύρο έπρεπε να επιλέξετε</vt:lpstr>
      <vt:lpstr>…. ανάμεσα στον Νίκο Ανδρουλάκη και τον Ανδρέα Λοβέρδο;  (Ποσοστό επί του συνόλου των ερωτηθέντων που δήλωσαν ότι θα συμμετάσχουν στις εκλογές του ΚΙΝΑΛ)</vt:lpstr>
      <vt:lpstr>…. ανάμεσα στον Νίκο Ανδρουλάκη και τον Ανδρέα Λοβέρδο;  (Ψηφοφόροι 2019 ΚΙΝΑΛ που δήλωσαν ότι θα συμμετάσχουν στις εκλογές του ΚΙΝΑΛ)</vt:lpstr>
      <vt:lpstr>...ανάμεσα στον Νίκο Ανδρουλάκη και τον Γιώργο Παπανδρέου; (Ποσοστό επί του συνόλου των ερωτηθέντων που δήλωσαν ότι θα συμμετάσχουν στις εκλογές του ΚΙΝΑΛ)</vt:lpstr>
      <vt:lpstr>...ανάμεσα στον Νίκο Ανδρουλάκη και τον Γιώργο Παπανδρέου; (Ψηφοφόροι 2019 ΚΙΝΑΛ που δήλωσαν ότι θα συμμετάσχουν στις εκλογές του ΚΙΝΑΛ)</vt:lpstr>
      <vt:lpstr>...ανάμεσα στον Ανδρέα Λοβέρδο και τον Γιώργο Παπανδρέου; (Ποσοστό επί του συνόλου των ερωτηθέντων που δήλωσαν ότι θα συμμετάσχουν στις εκλογές του ΚΙΝΑΛ)</vt:lpstr>
      <vt:lpstr>...ανάμεσα στον Ανδρέα Λοβέρδο και τον Γιώργο Παπανδρέου; (Ψηφοφόροι 2019 ΚΙΝΑΛ που δήλωσαν ότι θα συμμετάσχουν στις εκλογές του ΚΙΝΑΛ)</vt:lpstr>
      <vt:lpstr>Διαφάνεια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nickbac</cp:lastModifiedBy>
  <cp:revision>172</cp:revision>
  <dcterms:created xsi:type="dcterms:W3CDTF">2021-02-20T11:15:26Z</dcterms:created>
  <dcterms:modified xsi:type="dcterms:W3CDTF">2021-11-09T08:02:39Z</dcterms:modified>
</cp:coreProperties>
</file>