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svg" ContentType="image/sv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  <p:sldMasterId id="2147483805" r:id="rId3"/>
  </p:sldMasterIdLst>
  <p:sldIdLst>
    <p:sldId id="438" r:id="rId4"/>
    <p:sldId id="441" r:id="rId5"/>
    <p:sldId id="280" r:id="rId6"/>
    <p:sldId id="313" r:id="rId7"/>
    <p:sldId id="281" r:id="rId8"/>
    <p:sldId id="316" r:id="rId9"/>
    <p:sldId id="282" r:id="rId10"/>
    <p:sldId id="319" r:id="rId11"/>
    <p:sldId id="283" r:id="rId12"/>
    <p:sldId id="322" r:id="rId13"/>
    <p:sldId id="442" r:id="rId14"/>
    <p:sldId id="480" r:id="rId15"/>
  </p:sldIdLst>
  <p:sldSz cx="10826750" cy="8120063" type="B4ISO"/>
  <p:notesSz cx="6858000" cy="9144000"/>
  <p:defaultTextStyle>
    <a:defPPr>
      <a:defRPr lang="en-US"/>
    </a:defPPr>
    <a:lvl1pPr marL="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655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311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966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6215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82768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932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5877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3243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8">
          <p15:clr>
            <a:srgbClr val="A4A3A4"/>
          </p15:clr>
        </p15:guide>
        <p15:guide id="2" pos="34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Φωτεινό στυλ 3 - Έμφαση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93" d="100"/>
          <a:sy n="93" d="100"/>
        </p:scale>
        <p:origin x="-1602" y="-102"/>
      </p:cViewPr>
      <p:guideLst>
        <p:guide orient="horz" pos="2558"/>
        <p:guide pos="34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2\39%20-%20&#928;&#945;&#957;&#949;&#955;&#955;&#945;&#948;&#953;&#954;&#942;\Book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2\39%20-%20&#928;&#945;&#957;&#949;&#955;&#955;&#945;&#948;&#953;&#954;&#942;\Book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2\39%20-%20&#928;&#945;&#957;&#949;&#955;&#955;&#945;&#948;&#953;&#954;&#942;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7729-4600-AC01-D76E879BC03A}"/>
              </c:ext>
            </c:extLst>
          </c:dPt>
          <c:dPt>
            <c:idx val="1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729-4600-AC01-D76E879BC03A}"/>
              </c:ext>
            </c:extLst>
          </c:dPt>
          <c:dPt>
            <c:idx val="2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7729-4600-AC01-D76E879BC03A}"/>
              </c:ext>
            </c:extLst>
          </c:dPt>
          <c:dLbls>
            <c:dLbl>
              <c:idx val="0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1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2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numFmt formatCode="0.0%" sourceLinked="0"/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4F81BD"/>
                </a:solidFill>
                <a:round/>
              </a:ln>
              <a:effectLst>
                <a:outerShdw blurRad="50800" dist="38100" dir="2700000" algn="tl" rotWithShape="0">
                  <a:srgbClr val="4F81BD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End"/>
            <c:showCatName val="1"/>
            <c:showPercent val="1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Sheet1!$B$175:$B$177</c:f>
              <c:strCache>
                <c:ptCount val="3"/>
                <c:pt idx="0">
                  <c:v>Το φθινόπωρο του 2022</c:v>
                </c:pt>
                <c:pt idx="1">
                  <c:v>Στο τέλος της τετραετίας</c:v>
                </c:pt>
                <c:pt idx="2">
                  <c:v>ΔΓ/ΔΑ</c:v>
                </c:pt>
              </c:strCache>
            </c:strRef>
          </c:cat>
          <c:val>
            <c:numRef>
              <c:f>Sheet1!$E$175:$E$177</c:f>
              <c:numCache>
                <c:formatCode>0.0</c:formatCode>
                <c:ptCount val="3"/>
                <c:pt idx="0">
                  <c:v>37.479834743261875</c:v>
                </c:pt>
                <c:pt idx="1">
                  <c:v>51.981113515640288</c:v>
                </c:pt>
                <c:pt idx="2">
                  <c:v>10.539051741097801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D35-478B-B5E4-8C26C5F95303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l-GR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Sheet1!$B$181:$B$187</c:f>
              <c:strCache>
                <c:ptCount val="7"/>
                <c:pt idx="0">
                  <c:v>Αυτοδύναμη Ν.Δ.</c:v>
                </c:pt>
                <c:pt idx="1">
                  <c:v>Αυτοδύναμη ΣΥΡΙΖΑ</c:v>
                </c:pt>
                <c:pt idx="2">
                  <c:v>Κυβέρνηση συνεργασίας Ν.Δ.- ΠΑΣΟΚ</c:v>
                </c:pt>
                <c:pt idx="3">
                  <c:v>Κυβέρνηση συνεργασίας ΣΥΡΙΖΑ – ΠΑΣΟΚ</c:v>
                </c:pt>
                <c:pt idx="4">
                  <c:v>Κυβέρνηση τεχνοκρατών με στήριξη Ν.Δ.- ΣΥΡΙΖΑ- ΠΑΣΟΚ ΚΙΝΑΛ</c:v>
                </c:pt>
                <c:pt idx="5">
                  <c:v>Άλλη</c:v>
                </c:pt>
                <c:pt idx="6">
                  <c:v>ΔΓ/ΔΑ</c:v>
                </c:pt>
              </c:strCache>
            </c:strRef>
          </c:cat>
          <c:val>
            <c:numRef>
              <c:f>Sheet1!$E$181:$E$187</c:f>
              <c:numCache>
                <c:formatCode>0.0</c:formatCode>
                <c:ptCount val="7"/>
                <c:pt idx="0">
                  <c:v>26.608302183749679</c:v>
                </c:pt>
                <c:pt idx="1">
                  <c:v>10.959079283887474</c:v>
                </c:pt>
                <c:pt idx="2">
                  <c:v>8.8609089120598217</c:v>
                </c:pt>
                <c:pt idx="3">
                  <c:v>11.722408026755861</c:v>
                </c:pt>
                <c:pt idx="4">
                  <c:v>13.736966358449752</c:v>
                </c:pt>
                <c:pt idx="5">
                  <c:v>11.186307298839287</c:v>
                </c:pt>
                <c:pt idx="6">
                  <c:v>16.926027936258127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57-4868-8B77-CE9EDD8B2DA2}"/>
            </c:ext>
          </c:extLst>
        </c:ser>
        <c:dLbls>
          <c:showPercent val="1"/>
        </c:dLbls>
      </c:pie3DChart>
    </c:plotArea>
    <c:legend>
      <c:legendPos val="t"/>
      <c:layout/>
      <c:spPr>
        <a:solidFill>
          <a:schemeClr val="bg1"/>
        </a:solidFill>
      </c:spPr>
      <c:txPr>
        <a:bodyPr/>
        <a:lstStyle/>
        <a:p>
          <a:pPr rtl="0">
            <a:defRPr sz="1200" b="1">
              <a:solidFill>
                <a:schemeClr val="tx1"/>
              </a:solidFill>
            </a:defRPr>
          </a:pPr>
          <a:endParaRPr lang="el-GR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>
                        <a:lumMod val="95000"/>
                      </a:schemeClr>
                    </a:solidFill>
                  </a:defRPr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Sheet1!$B$191:$B$198</c:f>
              <c:strCache>
                <c:ptCount val="8"/>
                <c:pt idx="0">
                  <c:v>Κυριάκος Μητσοτάκης</c:v>
                </c:pt>
                <c:pt idx="1">
                  <c:v>Αλέξης Τσίπρας</c:v>
                </c:pt>
                <c:pt idx="2">
                  <c:v>Νίκος Ανδρουλάκης</c:v>
                </c:pt>
                <c:pt idx="3">
                  <c:v>Δημήτρης Κουτσούμπας</c:v>
                </c:pt>
                <c:pt idx="4">
                  <c:v>Κυριάκος Βελόπουλος</c:v>
                </c:pt>
                <c:pt idx="5">
                  <c:v>Γιάνης Βαρουφάκης</c:v>
                </c:pt>
                <c:pt idx="6">
                  <c:v>Κανέναν</c:v>
                </c:pt>
                <c:pt idx="7">
                  <c:v>ΔΓ/ΔΑ</c:v>
                </c:pt>
              </c:strCache>
            </c:strRef>
          </c:cat>
          <c:val>
            <c:numRef>
              <c:f>Sheet1!$E$191:$E$198</c:f>
              <c:numCache>
                <c:formatCode>0.0</c:formatCode>
                <c:ptCount val="8"/>
                <c:pt idx="0">
                  <c:v>36.9</c:v>
                </c:pt>
                <c:pt idx="1">
                  <c:v>21</c:v>
                </c:pt>
                <c:pt idx="2">
                  <c:v>4.7196537477867482</c:v>
                </c:pt>
                <c:pt idx="3">
                  <c:v>1.7273263820578428</c:v>
                </c:pt>
                <c:pt idx="4">
                  <c:v>1.7165060003934718</c:v>
                </c:pt>
                <c:pt idx="5">
                  <c:v>2.1493212669683315</c:v>
                </c:pt>
                <c:pt idx="6">
                  <c:v>27.3</c:v>
                </c:pt>
                <c:pt idx="7">
                  <c:v>4.5012787723785266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19C-4AE3-B121-F760B7E4B10E}"/>
            </c:ext>
          </c:extLst>
        </c:ser>
        <c:dLbls>
          <c:showVal val="1"/>
        </c:dLbls>
        <c:shape val="box"/>
        <c:axId val="100067200"/>
        <c:axId val="100068736"/>
        <c:axId val="0"/>
      </c:bar3DChart>
      <c:catAx>
        <c:axId val="100067200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200" b="1"/>
            </a:pPr>
            <a:endParaRPr lang="el-GR"/>
          </a:p>
        </c:txPr>
        <c:crossAx val="100068736"/>
        <c:crosses val="autoZero"/>
        <c:auto val="1"/>
        <c:lblAlgn val="ctr"/>
        <c:lblOffset val="100"/>
      </c:catAx>
      <c:valAx>
        <c:axId val="100068736"/>
        <c:scaling>
          <c:orientation val="minMax"/>
        </c:scaling>
        <c:delete val="1"/>
        <c:axPos val="l"/>
        <c:numFmt formatCode="0.0" sourceLinked="1"/>
        <c:tickLblPos val="none"/>
        <c:crossAx val="100067200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Sheet1!$B$203:$B$215</c:f>
              <c:strCache>
                <c:ptCount val="13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  <c:pt idx="6">
                  <c:v>ΕΛΛΗΝΕΣ ΓΙΑ ΤΗΝ ΠΑΤΡΙΔΑ</c:v>
                </c:pt>
                <c:pt idx="7">
                  <c:v>ΕΘΝΙΚΗ ΔΗΜΙΟΥΡΓΙΑ</c:v>
                </c:pt>
                <c:pt idx="8">
                  <c:v>ΠΛΕΥΣΗ ΕΛΕΥΘΕΡΙΑΣ</c:v>
                </c:pt>
                <c:pt idx="9">
                  <c:v>ΆΛΛΟ</c:v>
                </c:pt>
                <c:pt idx="10">
                  <c:v>ΛΕΥΚΟ/ΑΚΥΡΟ</c:v>
                </c:pt>
                <c:pt idx="11">
                  <c:v>ΘΑ ΑΠΕΧΩ</c:v>
                </c:pt>
                <c:pt idx="12">
                  <c:v>ΔΕΝ ΕΧΩ ΑΠΟΦΑΣΙΣΕΙ</c:v>
                </c:pt>
              </c:strCache>
            </c:strRef>
          </c:cat>
          <c:val>
            <c:numRef>
              <c:f>Sheet1!$E$203:$E$215</c:f>
              <c:numCache>
                <c:formatCode>0.0</c:formatCode>
                <c:ptCount val="13"/>
                <c:pt idx="0">
                  <c:v>31.7</c:v>
                </c:pt>
                <c:pt idx="1">
                  <c:v>22.8</c:v>
                </c:pt>
                <c:pt idx="2">
                  <c:v>11.8</c:v>
                </c:pt>
                <c:pt idx="3">
                  <c:v>5.0999999999999996</c:v>
                </c:pt>
                <c:pt idx="4">
                  <c:v>4.8</c:v>
                </c:pt>
                <c:pt idx="5">
                  <c:v>2.5</c:v>
                </c:pt>
                <c:pt idx="6">
                  <c:v>2.2000000000000002</c:v>
                </c:pt>
                <c:pt idx="7">
                  <c:v>1.1000000000000001</c:v>
                </c:pt>
                <c:pt idx="8">
                  <c:v>1.1000000000000001</c:v>
                </c:pt>
                <c:pt idx="9">
                  <c:v>2.6637812315561735</c:v>
                </c:pt>
                <c:pt idx="10">
                  <c:v>1.7883139878024819</c:v>
                </c:pt>
                <c:pt idx="11">
                  <c:v>2.5</c:v>
                </c:pt>
                <c:pt idx="12">
                  <c:v>9.9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09B-4FD1-9754-B3372A62D880}"/>
            </c:ext>
          </c:extLst>
        </c:ser>
        <c:dLbls>
          <c:showVal val="1"/>
        </c:dLbls>
        <c:shape val="box"/>
        <c:axId val="106503552"/>
        <c:axId val="106513536"/>
        <c:axId val="0"/>
      </c:bar3DChart>
      <c:catAx>
        <c:axId val="106503552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700" b="1"/>
            </a:pPr>
            <a:endParaRPr lang="el-GR"/>
          </a:p>
        </c:txPr>
        <c:crossAx val="106513536"/>
        <c:crosses val="autoZero"/>
        <c:auto val="1"/>
        <c:lblAlgn val="ctr"/>
        <c:lblOffset val="100"/>
      </c:catAx>
      <c:valAx>
        <c:axId val="106513536"/>
        <c:scaling>
          <c:orientation val="minMax"/>
        </c:scaling>
        <c:delete val="1"/>
        <c:axPos val="l"/>
        <c:numFmt formatCode="0.0" sourceLinked="1"/>
        <c:tickLblPos val="none"/>
        <c:crossAx val="106503552"/>
        <c:crosses val="autoZero"/>
        <c:crossBetween val="between"/>
      </c:val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>
                        <a:lumMod val="95000"/>
                      </a:schemeClr>
                    </a:solidFill>
                  </a:defRPr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Sheet1!$B$220:$B$230</c:f>
              <c:strCache>
                <c:ptCount val="11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  <c:pt idx="6">
                  <c:v>ΕΛΛΗΝΕΣ ΓΙΑ ΤΗΝ ΠΑΤΡΙΔΑ</c:v>
                </c:pt>
                <c:pt idx="7">
                  <c:v>ΕΘΝΙΚΗ ΔΗΜΙΟΥΡΓΙΑ</c:v>
                </c:pt>
                <c:pt idx="8">
                  <c:v>ΠΛΕΥΣΗ ΕΛΕΥΘΕΡΙΑΣ</c:v>
                </c:pt>
                <c:pt idx="9">
                  <c:v>ΆΛΛΟ</c:v>
                </c:pt>
                <c:pt idx="10">
                  <c:v>ΔΕΝ ΕΧΩ ΑΠΟΦΑΣΙΣΕΙ</c:v>
                </c:pt>
              </c:strCache>
            </c:strRef>
          </c:cat>
          <c:val>
            <c:numRef>
              <c:f>Sheet1!$E$220:$E$230</c:f>
              <c:numCache>
                <c:formatCode>0.0</c:formatCode>
                <c:ptCount val="11"/>
                <c:pt idx="0">
                  <c:v>33.124346917450367</c:v>
                </c:pt>
                <c:pt idx="1">
                  <c:v>23.824451410658309</c:v>
                </c:pt>
                <c:pt idx="2">
                  <c:v>12.33019853709509</c:v>
                </c:pt>
                <c:pt idx="3">
                  <c:v>5.3291536050156729</c:v>
                </c:pt>
                <c:pt idx="4">
                  <c:v>5.015673981191223</c:v>
                </c:pt>
                <c:pt idx="5">
                  <c:v>2.6123301985370952</c:v>
                </c:pt>
                <c:pt idx="6">
                  <c:v>2.298850574712644</c:v>
                </c:pt>
                <c:pt idx="7">
                  <c:v>1.1494252873563218</c:v>
                </c:pt>
                <c:pt idx="8">
                  <c:v>1.1494252873563218</c:v>
                </c:pt>
                <c:pt idx="9">
                  <c:v>2.7834704613962105</c:v>
                </c:pt>
                <c:pt idx="10">
                  <c:v>10.344827586206897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53-475A-ACF5-D844A7B15136}"/>
            </c:ext>
          </c:extLst>
        </c:ser>
        <c:dLbls>
          <c:showVal val="1"/>
        </c:dLbls>
        <c:shape val="box"/>
        <c:axId val="106582784"/>
        <c:axId val="106584320"/>
        <c:axId val="0"/>
      </c:bar3DChart>
      <c:catAx>
        <c:axId val="106582784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900" b="1"/>
            </a:pPr>
            <a:endParaRPr lang="el-GR"/>
          </a:p>
        </c:txPr>
        <c:crossAx val="106584320"/>
        <c:crosses val="autoZero"/>
        <c:auto val="1"/>
        <c:lblAlgn val="ctr"/>
        <c:lblOffset val="100"/>
      </c:catAx>
      <c:valAx>
        <c:axId val="106584320"/>
        <c:scaling>
          <c:orientation val="minMax"/>
        </c:scaling>
        <c:delete val="1"/>
        <c:axPos val="l"/>
        <c:numFmt formatCode="0.0" sourceLinked="1"/>
        <c:tickLblPos val="none"/>
        <c:crossAx val="106582784"/>
        <c:crosses val="autoZero"/>
        <c:crossBetween val="between"/>
      </c:valAx>
    </c:plotArea>
    <c:plotVisOnly val="1"/>
    <c:dispBlanksAs val="gap"/>
  </c:chart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91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6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1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2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4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5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6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27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409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276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41" y="385329"/>
            <a:ext cx="2883374" cy="82027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959" y="385329"/>
            <a:ext cx="8473436" cy="82027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2046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3344" y="1328909"/>
            <a:ext cx="8120063" cy="2826985"/>
          </a:xfrm>
        </p:spPr>
        <p:txBody>
          <a:bodyPr anchor="b"/>
          <a:lstStyle>
            <a:lvl1pPr algn="ctr">
              <a:defRPr sz="532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3344" y="4264913"/>
            <a:ext cx="8120063" cy="1960468"/>
          </a:xfrm>
        </p:spPr>
        <p:txBody>
          <a:bodyPr/>
          <a:lstStyle>
            <a:lvl1pPr marL="0" indent="0" algn="ctr">
              <a:buNone/>
              <a:defRPr sz="2131"/>
            </a:lvl1pPr>
            <a:lvl2pPr marL="405994" indent="0" algn="ctr">
              <a:buNone/>
              <a:defRPr sz="1776"/>
            </a:lvl2pPr>
            <a:lvl3pPr marL="811987" indent="0" algn="ctr">
              <a:buNone/>
              <a:defRPr sz="1598"/>
            </a:lvl3pPr>
            <a:lvl4pPr marL="1217981" indent="0" algn="ctr">
              <a:buNone/>
              <a:defRPr sz="1421"/>
            </a:lvl4pPr>
            <a:lvl5pPr marL="1623974" indent="0" algn="ctr">
              <a:buNone/>
              <a:defRPr sz="1421"/>
            </a:lvl5pPr>
            <a:lvl6pPr marL="2029968" indent="0" algn="ctr">
              <a:buNone/>
              <a:defRPr sz="1421"/>
            </a:lvl6pPr>
            <a:lvl7pPr marL="2435962" indent="0" algn="ctr">
              <a:buNone/>
              <a:defRPr sz="1421"/>
            </a:lvl7pPr>
            <a:lvl8pPr marL="2841955" indent="0" algn="ctr">
              <a:buNone/>
              <a:defRPr sz="1421"/>
            </a:lvl8pPr>
            <a:lvl9pPr marL="3247949" indent="0" algn="ctr">
              <a:buNone/>
              <a:defRPr sz="1421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3C855D-FAF0-4F50-9555-4A67CA427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511E4-9A53-4526-AFC6-322FDACDE45A}" type="datetimeFigureOut">
              <a:rPr lang="en-US" altLang="en-US"/>
              <a:pPr>
                <a:defRPr/>
              </a:pPr>
              <a:t>7/18/2022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6164B1-D4AF-4D71-9A92-E3F9BCFFF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378F2C-EAEE-45F7-A205-1E3E8BCE2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5FCBD-59F2-496D-A15A-4309584EEB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70674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CFCD59B-5911-4EB1-863E-CCA58571F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13E8E-1911-4A85-9C2B-F256C07B3F5B}" type="datetimeFigureOut">
              <a:rPr lang="en-US" altLang="en-US"/>
              <a:pPr>
                <a:defRPr/>
              </a:pPr>
              <a:t>7/18/2022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776DC2-A33C-427C-90F3-B28B5DF1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528D898-2089-4195-B13A-E79B301DD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140E7-54F1-4BEC-8416-83B2393BB8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622495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701" y="2024379"/>
            <a:ext cx="9338072" cy="3377720"/>
          </a:xfrm>
        </p:spPr>
        <p:txBody>
          <a:bodyPr anchor="b"/>
          <a:lstStyle>
            <a:lvl1pPr>
              <a:defRPr sz="532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8701" y="5434054"/>
            <a:ext cx="9338072" cy="1776263"/>
          </a:xfrm>
        </p:spPr>
        <p:txBody>
          <a:bodyPr/>
          <a:lstStyle>
            <a:lvl1pPr marL="0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1pPr>
            <a:lvl2pPr marL="405994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2pPr>
            <a:lvl3pPr marL="811987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3pPr>
            <a:lvl4pPr marL="1217981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4pPr>
            <a:lvl5pPr marL="1623974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5pPr>
            <a:lvl6pPr marL="2029968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6pPr>
            <a:lvl7pPr marL="2435962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7pPr>
            <a:lvl8pPr marL="2841955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8pPr>
            <a:lvl9pPr marL="3247949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9C6659-48D2-4726-8E4B-7FEF83012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AD5F6-6AA5-4403-B96D-8A04EC50B17E}" type="datetimeFigureOut">
              <a:rPr lang="en-US" altLang="en-US"/>
              <a:pPr>
                <a:defRPr/>
              </a:pPr>
              <a:t>7/18/2022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B45727-CA81-48D5-8669-A90D982BB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F9ECA75-ECA0-471E-B119-B06479B5F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6A65B-1F07-419E-90AD-B49CDCEFF0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80716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4339" y="2161591"/>
            <a:ext cx="4601369" cy="51521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1042" y="2161591"/>
            <a:ext cx="4601369" cy="51521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7C8213BC-D69E-4C9B-B9B1-12BF86D09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2E4D4-0011-4F33-91C1-9F078C250C14}" type="datetimeFigureOut">
              <a:rPr lang="en-US" altLang="en-US"/>
              <a:pPr>
                <a:defRPr/>
              </a:pPr>
              <a:t>7/18/2022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43133DC8-47DC-46D7-BBF9-6FDE59E7A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3FDD723A-7086-454C-9F54-1C4C008EE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3F678-2999-427B-B9EC-80A2932A7F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147715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432320"/>
            <a:ext cx="9338072" cy="15695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750" y="1990544"/>
            <a:ext cx="4580222" cy="975535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5750" y="2966078"/>
            <a:ext cx="4580222" cy="4362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1043" y="1990544"/>
            <a:ext cx="4602779" cy="975535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1043" y="2966078"/>
            <a:ext cx="4602779" cy="4362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1AA9B0F3-22C2-487F-9729-C813F08D2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F08EE-E2A2-4AF5-941F-2F0EDD89B14A}" type="datetimeFigureOut">
              <a:rPr lang="en-US" altLang="en-US"/>
              <a:pPr>
                <a:defRPr/>
              </a:pPr>
              <a:t>7/18/2022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5300774F-AFB7-4782-9AF9-28A78BB41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61EE9AE2-8B35-4DC8-A1E4-07A36E16B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8A011-3D97-40EC-9478-3CE83D2F84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9848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202C73AF-11B4-43C3-BB98-818F428C0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60864-FED1-45F5-A356-67A695C791C2}" type="datetimeFigureOut">
              <a:rPr lang="en-US" altLang="en-US"/>
              <a:pPr>
                <a:defRPr/>
              </a:pPr>
              <a:t>7/18/2022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7B2EB693-4AA0-4CCB-B336-D53170010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B1C492C4-33EC-42A5-A976-4FA3D1639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AB148-C441-4823-BB53-F872F775F1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0980471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690FE752-B71A-4946-A127-9E8BA6D64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21D9B-693C-465B-873D-EA99E95D2380}" type="datetimeFigureOut">
              <a:rPr lang="en-US" altLang="en-US"/>
              <a:pPr>
                <a:defRPr/>
              </a:pPr>
              <a:t>7/18/2022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456EA01E-1655-41A3-8F8B-EFEE8FB29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DE21C4DB-CBF2-45C4-B9BB-3B5BA93D8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7733E-FD64-4BFA-A18F-AFE44461A2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3341138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541338"/>
            <a:ext cx="3491909" cy="1894681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779" y="1169140"/>
            <a:ext cx="5481042" cy="5770508"/>
          </a:xfrm>
        </p:spPr>
        <p:txBody>
          <a:bodyPr/>
          <a:lstStyle>
            <a:lvl1pPr>
              <a:defRPr sz="2842"/>
            </a:lvl1pPr>
            <a:lvl2pPr>
              <a:defRPr sz="2486"/>
            </a:lvl2pPr>
            <a:lvl3pPr>
              <a:defRPr sz="2131"/>
            </a:lvl3pPr>
            <a:lvl4pPr>
              <a:defRPr sz="1776"/>
            </a:lvl4pPr>
            <a:lvl5pPr>
              <a:defRPr sz="1776"/>
            </a:lvl5pPr>
            <a:lvl6pPr>
              <a:defRPr sz="1776"/>
            </a:lvl6pPr>
            <a:lvl7pPr>
              <a:defRPr sz="1776"/>
            </a:lvl7pPr>
            <a:lvl8pPr>
              <a:defRPr sz="1776"/>
            </a:lvl8pPr>
            <a:lvl9pPr>
              <a:defRPr sz="177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9" y="2436019"/>
            <a:ext cx="3491909" cy="4513026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4C5A6EB8-1890-4264-8F55-B19EE2BE8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9F6BE-2AB0-41CC-8287-6E98765C2BBA}" type="datetimeFigureOut">
              <a:rPr lang="en-US" altLang="en-US"/>
              <a:pPr>
                <a:defRPr/>
              </a:pPr>
              <a:t>7/18/2022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2F16764E-E357-4AAE-A369-63C53F1F2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5F8E5D19-1960-4DD8-9363-069234B3D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AEB60-1506-45DE-ABB6-F4C2AFD03E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6681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29510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541338"/>
            <a:ext cx="3491909" cy="1894681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02779" y="1169140"/>
            <a:ext cx="5481042" cy="5770508"/>
          </a:xfrm>
        </p:spPr>
        <p:txBody>
          <a:bodyPr rtlCol="0">
            <a:normAutofit/>
          </a:bodyPr>
          <a:lstStyle>
            <a:lvl1pPr marL="0" indent="0">
              <a:buNone/>
              <a:defRPr sz="2842"/>
            </a:lvl1pPr>
            <a:lvl2pPr marL="405994" indent="0">
              <a:buNone/>
              <a:defRPr sz="2486"/>
            </a:lvl2pPr>
            <a:lvl3pPr marL="811987" indent="0">
              <a:buNone/>
              <a:defRPr sz="2131"/>
            </a:lvl3pPr>
            <a:lvl4pPr marL="1217981" indent="0">
              <a:buNone/>
              <a:defRPr sz="1776"/>
            </a:lvl4pPr>
            <a:lvl5pPr marL="1623974" indent="0">
              <a:buNone/>
              <a:defRPr sz="1776"/>
            </a:lvl5pPr>
            <a:lvl6pPr marL="2029968" indent="0">
              <a:buNone/>
              <a:defRPr sz="1776"/>
            </a:lvl6pPr>
            <a:lvl7pPr marL="2435962" indent="0">
              <a:buNone/>
              <a:defRPr sz="1776"/>
            </a:lvl7pPr>
            <a:lvl8pPr marL="2841955" indent="0">
              <a:buNone/>
              <a:defRPr sz="1776"/>
            </a:lvl8pPr>
            <a:lvl9pPr marL="3247949" indent="0">
              <a:buNone/>
              <a:defRPr sz="1776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9" y="2436019"/>
            <a:ext cx="3491909" cy="4513026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4529397D-79D0-4ED5-8571-3A4927992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FB721-ADAD-4451-9250-9EE12A56C7E5}" type="datetimeFigureOut">
              <a:rPr lang="en-US" altLang="en-US"/>
              <a:pPr>
                <a:defRPr/>
              </a:pPr>
              <a:t>7/18/2022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F5AB2C46-7B79-4B3C-8D63-9B90DF696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A7C4F642-1824-4CFB-BB97-DC4C008F7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6B2D3-AC53-427B-A8E9-B449774CB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668941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E51555-9214-4E69-AA7A-44FC08E1E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E6891-376C-44CD-9742-DD50EF35FC56}" type="datetimeFigureOut">
              <a:rPr lang="en-US" altLang="en-US"/>
              <a:pPr>
                <a:defRPr/>
              </a:pPr>
              <a:t>7/18/2022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D4C415-5C84-41AA-81EC-B94641C05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0DE831-715D-4DA9-B01B-6A15A074B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70F12-A626-446F-B6B9-DD858916DF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468688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7894" y="432318"/>
            <a:ext cx="2334518" cy="68813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4339" y="432318"/>
            <a:ext cx="6868220" cy="68813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6AF746-BDEA-4B76-8660-EBF1E41A0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A9963-0658-4886-B44A-739BB3F1B6F8}" type="datetimeFigureOut">
              <a:rPr lang="en-US" altLang="en-US"/>
              <a:pPr>
                <a:defRPr/>
              </a:pPr>
              <a:t>7/18/2022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3F49235-0DC0-41A0-98C1-D68C02B75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9389244-057F-4398-85D8-0BE23F034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11FBB-60FF-4FF4-8EC3-BFDF3157BB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099339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7" y="325179"/>
            <a:ext cx="8841846" cy="409733"/>
          </a:xfrm>
        </p:spPr>
        <p:txBody>
          <a:bodyPr>
            <a:normAutofit/>
          </a:bodyPr>
          <a:lstStyle>
            <a:lvl1pPr algn="ctr">
              <a:defRPr sz="1894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85" y="905432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5072337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5072337" y="905431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553585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7B752A50-2453-4AD2-AEE3-BD3CE841CA1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DBD2D-F88E-4647-8C98-EA427498FC5E}" type="datetimeFigureOut">
              <a:rPr lang="en-US" altLang="en-US"/>
              <a:pPr>
                <a:defRPr/>
              </a:pPr>
              <a:t>7/18/2022</a:t>
            </a:fld>
            <a:endParaRPr lang="en-US" alt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xmlns="" id="{B8084BA3-0279-41FA-90C6-AD2C0A2683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xmlns="" id="{81939AEC-FE1C-40A0-B8B8-6CA24244DDD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55E86ECD-67CE-4197-9972-E7534A21E8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014500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91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6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1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2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4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5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6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27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56039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90781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901"/>
            <a:ext cx="9202738" cy="161273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8"/>
            <a:ext cx="9202738" cy="177626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09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179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27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636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045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454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863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272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16565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961" y="2244298"/>
            <a:ext cx="5678404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9809" y="2244298"/>
            <a:ext cx="5678405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00815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5"/>
            <a:ext cx="4783695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5"/>
            <a:ext cx="4785574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79887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02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901"/>
            <a:ext cx="9202738" cy="161273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8"/>
            <a:ext cx="9202738" cy="177626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09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179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27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636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045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454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863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272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92787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56682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308"/>
            <a:ext cx="6052454" cy="6930249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207"/>
            <a:ext cx="3561926" cy="555434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13034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800"/>
            </a:lvl1pPr>
            <a:lvl2pPr marL="540900" indent="0">
              <a:buNone/>
              <a:defRPr sz="3300"/>
            </a:lvl2pPr>
            <a:lvl3pPr marL="1081799" indent="0">
              <a:buNone/>
              <a:defRPr sz="2800"/>
            </a:lvl3pPr>
            <a:lvl4pPr marL="1622702" indent="0">
              <a:buNone/>
              <a:defRPr sz="2400"/>
            </a:lvl4pPr>
            <a:lvl5pPr marL="2163601" indent="0">
              <a:buNone/>
              <a:defRPr sz="2400"/>
            </a:lvl5pPr>
            <a:lvl6pPr marL="2704502" indent="0">
              <a:buNone/>
              <a:defRPr sz="2400"/>
            </a:lvl6pPr>
            <a:lvl7pPr marL="3245404" indent="0">
              <a:buNone/>
              <a:defRPr sz="2400"/>
            </a:lvl7pPr>
            <a:lvl8pPr marL="3786305" indent="0">
              <a:buNone/>
              <a:defRPr sz="2400"/>
            </a:lvl8pPr>
            <a:lvl9pPr marL="4327204" indent="0">
              <a:buNone/>
              <a:defRPr sz="24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80"/>
            <a:ext cx="6496050" cy="95297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56238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56804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41" y="385329"/>
            <a:ext cx="2883374" cy="82027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959" y="385329"/>
            <a:ext cx="8473436" cy="82027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218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961" y="2244298"/>
            <a:ext cx="5678404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9809" y="2244298"/>
            <a:ext cx="5678405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4520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5"/>
            <a:ext cx="4783695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5"/>
            <a:ext cx="4785574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845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83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333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308"/>
            <a:ext cx="6052454" cy="6930249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207"/>
            <a:ext cx="3561926" cy="555434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764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800"/>
            </a:lvl1pPr>
            <a:lvl2pPr marL="540900" indent="0">
              <a:buNone/>
              <a:defRPr sz="3300"/>
            </a:lvl2pPr>
            <a:lvl3pPr marL="1081799" indent="0">
              <a:buNone/>
              <a:defRPr sz="2800"/>
            </a:lvl3pPr>
            <a:lvl4pPr marL="1622702" indent="0">
              <a:buNone/>
              <a:defRPr sz="2400"/>
            </a:lvl4pPr>
            <a:lvl5pPr marL="2163601" indent="0">
              <a:buNone/>
              <a:defRPr sz="2400"/>
            </a:lvl5pPr>
            <a:lvl6pPr marL="2704502" indent="0">
              <a:buNone/>
              <a:defRPr sz="2400"/>
            </a:lvl6pPr>
            <a:lvl7pPr marL="3245404" indent="0">
              <a:buNone/>
              <a:defRPr sz="2400"/>
            </a:lvl7pPr>
            <a:lvl8pPr marL="3786305" indent="0">
              <a:buNone/>
              <a:defRPr sz="2400"/>
            </a:lvl8pPr>
            <a:lvl9pPr marL="4327204" indent="0">
              <a:buNone/>
              <a:defRPr sz="24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80"/>
            <a:ext cx="6496050" cy="95297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012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  <a:prstGeom prst="rect">
            <a:avLst/>
          </a:prstGeom>
        </p:spPr>
        <p:txBody>
          <a:bodyPr vert="horz" lIns="108177" tIns="54089" rIns="108177" bIns="5408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41" y="1894682"/>
            <a:ext cx="9744075" cy="5358866"/>
          </a:xfrm>
          <a:prstGeom prst="rect">
            <a:avLst/>
          </a:prstGeom>
        </p:spPr>
        <p:txBody>
          <a:bodyPr vert="horz" lIns="108177" tIns="54089" rIns="108177" bIns="540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52EE3-C1F9-4E04-98AE-3A0BA72F0934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3" y="7526096"/>
            <a:ext cx="3428471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444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1081799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679" indent="-405679" algn="l" defTabSz="1081799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8964" indent="-338063" algn="l" defTabSz="1081799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2251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93153" indent="-270449" algn="l" defTabSz="1081799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4052" indent="-270449" algn="l" defTabSz="1081799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4952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15854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56753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656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090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799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27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3601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45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54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6305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2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3F72CAAD-E876-4DDC-8761-441D4CDBCE5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44339" y="432319"/>
            <a:ext cx="9338072" cy="1569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B5680C3C-E807-4E1A-BDD4-63F8B0B0EB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44339" y="2161591"/>
            <a:ext cx="9338072" cy="515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text styles</a:t>
            </a:r>
          </a:p>
          <a:p>
            <a:pPr lvl="1"/>
            <a:r>
              <a:rPr lang="en-US" altLang="el-GR"/>
              <a:t>Second level</a:t>
            </a:r>
          </a:p>
          <a:p>
            <a:pPr lvl="2"/>
            <a:r>
              <a:rPr lang="en-US" altLang="el-GR"/>
              <a:t>Third level</a:t>
            </a:r>
          </a:p>
          <a:p>
            <a:pPr lvl="3"/>
            <a:r>
              <a:rPr lang="en-US" altLang="el-GR"/>
              <a:t>Fourth level</a:t>
            </a:r>
          </a:p>
          <a:p>
            <a:pPr lvl="4"/>
            <a:r>
              <a:rPr lang="en-US" altLang="el-GR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413ADF-5E7B-45D5-B600-429531DA0D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4339" y="7526096"/>
            <a:ext cx="2436019" cy="43231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66" smtClean="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8D9F9C0-026B-4A53-B479-E55A9294C7C3}" type="datetimeFigureOut">
              <a:rPr lang="en-US" altLang="en-US"/>
              <a:pPr>
                <a:defRPr/>
              </a:pPr>
              <a:t>7/18/2022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9539D2-8DE6-4521-99D7-2B4B95E1B6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86361" y="7526096"/>
            <a:ext cx="3654028" cy="43231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66" smtClean="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F631A19-ED84-4FB6-ACD7-667163A4FA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46392" y="7526096"/>
            <a:ext cx="2436019" cy="43231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66">
                <a:solidFill>
                  <a:srgbClr val="898989"/>
                </a:solidFill>
              </a:defRPr>
            </a:lvl1pPr>
          </a:lstStyle>
          <a:p>
            <a:fld id="{9310B984-16E4-489D-975F-F26ECA45CB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957665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txStyles>
    <p:titleStyle>
      <a:lvl1pPr algn="l" defTabSz="8119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7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8119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2pPr>
      <a:lvl3pPr algn="l" defTabSz="8119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3pPr>
      <a:lvl4pPr algn="l" defTabSz="8119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4pPr>
      <a:lvl5pPr algn="l" defTabSz="8119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5pPr>
      <a:lvl6pPr marL="541325" algn="l" defTabSz="811987" rtl="0" fontAlgn="base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6pPr>
      <a:lvl7pPr marL="1082650" algn="l" defTabSz="811987" rtl="0" fontAlgn="base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7pPr>
      <a:lvl8pPr marL="1623974" algn="l" defTabSz="811987" rtl="0" fontAlgn="base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8pPr>
      <a:lvl9pPr marL="2165299" algn="l" defTabSz="811987" rtl="0" fontAlgn="base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charset="0"/>
        </a:defRPr>
      </a:lvl9pPr>
    </p:titleStyle>
    <p:bodyStyle>
      <a:lvl1pPr marL="202997" indent="-202997" algn="l" defTabSz="811987" rtl="0" eaLnBrk="0" fontAlgn="base" hangingPunct="0">
        <a:lnSpc>
          <a:spcPct val="90000"/>
        </a:lnSpc>
        <a:spcBef>
          <a:spcPts val="888"/>
        </a:spcBef>
        <a:spcAft>
          <a:spcPct val="0"/>
        </a:spcAft>
        <a:buFont typeface="Arial" panose="020B0604020202020204" pitchFamily="34" charset="0"/>
        <a:buChar char="•"/>
        <a:defRPr sz="2486" kern="1200">
          <a:solidFill>
            <a:schemeClr val="tx1"/>
          </a:solidFill>
          <a:latin typeface="+mn-lt"/>
          <a:ea typeface="+mn-ea"/>
          <a:cs typeface="+mn-cs"/>
        </a:defRPr>
      </a:lvl1pPr>
      <a:lvl2pPr marL="608990" indent="-202997" algn="l" defTabSz="811987" rtl="0" eaLnBrk="0" fontAlgn="base" hangingPunct="0">
        <a:lnSpc>
          <a:spcPct val="90000"/>
        </a:lnSpc>
        <a:spcBef>
          <a:spcPts val="444"/>
        </a:spcBef>
        <a:spcAft>
          <a:spcPct val="0"/>
        </a:spcAft>
        <a:buFont typeface="Arial" panose="020B0604020202020204" pitchFamily="34" charset="0"/>
        <a:buChar char="•"/>
        <a:defRPr sz="3315" kern="1200">
          <a:solidFill>
            <a:schemeClr val="tx1"/>
          </a:solidFill>
          <a:latin typeface="+mn-lt"/>
          <a:ea typeface="+mn-ea"/>
          <a:cs typeface="+mn-cs"/>
        </a:defRPr>
      </a:lvl2pPr>
      <a:lvl3pPr marL="1014984" indent="-202997" algn="l" defTabSz="811987" rtl="0" eaLnBrk="0" fontAlgn="base" hangingPunct="0">
        <a:lnSpc>
          <a:spcPct val="90000"/>
        </a:lnSpc>
        <a:spcBef>
          <a:spcPts val="444"/>
        </a:spcBef>
        <a:spcAft>
          <a:spcPct val="0"/>
        </a:spcAft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3pPr>
      <a:lvl4pPr marL="1420978" indent="-202997" algn="l" defTabSz="811987" rtl="0" eaLnBrk="0" fontAlgn="base" hangingPunct="0">
        <a:lnSpc>
          <a:spcPct val="90000"/>
        </a:lnSpc>
        <a:spcBef>
          <a:spcPts val="444"/>
        </a:spcBef>
        <a:spcAft>
          <a:spcPct val="0"/>
        </a:spcAft>
        <a:buFont typeface="Arial" panose="020B0604020202020204" pitchFamily="34" charset="0"/>
        <a:buChar char="•"/>
        <a:defRPr sz="1539" kern="1200">
          <a:solidFill>
            <a:schemeClr val="tx1"/>
          </a:solidFill>
          <a:latin typeface="+mn-lt"/>
          <a:ea typeface="+mn-ea"/>
          <a:cs typeface="+mn-cs"/>
        </a:defRPr>
      </a:lvl4pPr>
      <a:lvl5pPr marL="1826971" indent="-202997" algn="l" defTabSz="811987" rtl="0" eaLnBrk="0" fontAlgn="base" hangingPunct="0">
        <a:lnSpc>
          <a:spcPct val="90000"/>
        </a:lnSpc>
        <a:spcBef>
          <a:spcPts val="444"/>
        </a:spcBef>
        <a:spcAft>
          <a:spcPct val="0"/>
        </a:spcAft>
        <a:buFont typeface="Arial" panose="020B0604020202020204" pitchFamily="34" charset="0"/>
        <a:buChar char="•"/>
        <a:defRPr sz="1539" kern="1200">
          <a:solidFill>
            <a:schemeClr val="tx1"/>
          </a:solidFill>
          <a:latin typeface="+mn-lt"/>
          <a:ea typeface="+mn-ea"/>
          <a:cs typeface="+mn-cs"/>
        </a:defRPr>
      </a:lvl5pPr>
      <a:lvl6pPr marL="2232965" indent="-202997" algn="l" defTabSz="811987" rtl="0" eaLnBrk="1" latinLnBrk="0" hangingPunct="1">
        <a:lnSpc>
          <a:spcPct val="90000"/>
        </a:lnSpc>
        <a:spcBef>
          <a:spcPts val="444"/>
        </a:spcBef>
        <a:buFont typeface="Arial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638958" indent="-202997" algn="l" defTabSz="811987" rtl="0" eaLnBrk="1" latinLnBrk="0" hangingPunct="1">
        <a:lnSpc>
          <a:spcPct val="90000"/>
        </a:lnSpc>
        <a:spcBef>
          <a:spcPts val="444"/>
        </a:spcBef>
        <a:buFont typeface="Arial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3044952" indent="-202997" algn="l" defTabSz="811987" rtl="0" eaLnBrk="1" latinLnBrk="0" hangingPunct="1">
        <a:lnSpc>
          <a:spcPct val="90000"/>
        </a:lnSpc>
        <a:spcBef>
          <a:spcPts val="444"/>
        </a:spcBef>
        <a:buFont typeface="Arial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450946" indent="-202997" algn="l" defTabSz="811987" rtl="0" eaLnBrk="1" latinLnBrk="0" hangingPunct="1">
        <a:lnSpc>
          <a:spcPct val="90000"/>
        </a:lnSpc>
        <a:spcBef>
          <a:spcPts val="444"/>
        </a:spcBef>
        <a:buFont typeface="Arial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1pPr>
      <a:lvl2pPr marL="405994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2pPr>
      <a:lvl3pPr marL="811987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3pPr>
      <a:lvl4pPr marL="1217981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623974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029968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435962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2841955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247949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  <a:prstGeom prst="rect">
            <a:avLst/>
          </a:prstGeom>
        </p:spPr>
        <p:txBody>
          <a:bodyPr vert="horz" lIns="108177" tIns="54089" rIns="108177" bIns="5408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41" y="1894682"/>
            <a:ext cx="9744075" cy="5358866"/>
          </a:xfrm>
          <a:prstGeom prst="rect">
            <a:avLst/>
          </a:prstGeom>
        </p:spPr>
        <p:txBody>
          <a:bodyPr vert="horz" lIns="108177" tIns="54089" rIns="108177" bIns="540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52EE3-C1F9-4E04-98AE-3A0BA72F0934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3" y="7526096"/>
            <a:ext cx="3428471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2368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ctr" defTabSz="1081799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679" indent="-405679" algn="l" defTabSz="1081799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8964" indent="-338063" algn="l" defTabSz="1081799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2251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93153" indent="-270449" algn="l" defTabSz="1081799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4052" indent="-270449" algn="l" defTabSz="1081799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4952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15854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56753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656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090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799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27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3601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45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54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6305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2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8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3.jpeg"/><Relationship Id="rId11" Type="http://schemas.openxmlformats.org/officeDocument/2006/relationships/image" Target="../media/image4.png"/><Relationship Id="rId5" Type="http://schemas.openxmlformats.org/officeDocument/2006/relationships/image" Target="../media/image14.png"/><Relationship Id="rId10" Type="http://schemas.openxmlformats.org/officeDocument/2006/relationships/image" Target="../media/image3.jpeg"/><Relationship Id="rId4" Type="http://schemas.openxmlformats.org/officeDocument/2006/relationships/image" Target="../media/image13.svg"/><Relationship Id="rId9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11.png"/><Relationship Id="rId4" Type="http://schemas.openxmlformats.org/officeDocument/2006/relationships/image" Target="../media/image6.jpeg"/><Relationship Id="rId9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1.png"/><Relationship Id="rId5" Type="http://schemas.openxmlformats.org/officeDocument/2006/relationships/image" Target="../media/image13.jpeg"/><Relationship Id="rId10" Type="http://schemas.openxmlformats.org/officeDocument/2006/relationships/image" Target="../media/image3.jpeg"/><Relationship Id="rId4" Type="http://schemas.openxmlformats.org/officeDocument/2006/relationships/image" Target="../media/image13.sv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7" name="Rectangle 191">
            <a:extLst>
              <a:ext uri="{FF2B5EF4-FFF2-40B4-BE49-F238E27FC236}">
                <a16:creationId xmlns:a16="http://schemas.microsoft.com/office/drawing/2014/main" xmlns="" id="{A4E37431-20F0-4DD6-84A9-ED2B644943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0826750" cy="812006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68" name="Rectangle 192">
            <a:extLst>
              <a:ext uri="{FF2B5EF4-FFF2-40B4-BE49-F238E27FC236}">
                <a16:creationId xmlns:a16="http://schemas.microsoft.com/office/drawing/2014/main" xmlns="" id="{0AE98B72-66C6-4AB4-AF0D-BA830DE863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582022" y="1582702"/>
            <a:ext cx="8120062" cy="4954659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69" name="Rectangle 193">
            <a:extLst>
              <a:ext uri="{FF2B5EF4-FFF2-40B4-BE49-F238E27FC236}">
                <a16:creationId xmlns:a16="http://schemas.microsoft.com/office/drawing/2014/main" xmlns="" id="{407EAFC6-733F-403D-BB4D-05A3A28742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288436" y="1293214"/>
            <a:ext cx="7514088" cy="495167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70" name="Rectangle 194">
            <a:extLst>
              <a:ext uri="{FF2B5EF4-FFF2-40B4-BE49-F238E27FC236}">
                <a16:creationId xmlns:a16="http://schemas.microsoft.com/office/drawing/2014/main" xmlns="" id="{17A36730-4CB0-4F61-AD11-A44C976583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987400" y="4163014"/>
            <a:ext cx="2962413" cy="4951675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71" name="Rectangle 195">
            <a:extLst>
              <a:ext uri="{FF2B5EF4-FFF2-40B4-BE49-F238E27FC236}">
                <a16:creationId xmlns:a16="http://schemas.microsoft.com/office/drawing/2014/main" xmlns="" id="{C69C79E1-F916-4929-A4F3-DE763D4BFA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392419" y="1772305"/>
            <a:ext cx="8120064" cy="457544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72" name="Oval 196">
            <a:extLst>
              <a:ext uri="{FF2B5EF4-FFF2-40B4-BE49-F238E27FC236}">
                <a16:creationId xmlns:a16="http://schemas.microsoft.com/office/drawing/2014/main" xmlns="" id="{767334AB-16BD-4EC7-8C6B-4B51716009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6097846">
            <a:off x="87946" y="1975296"/>
            <a:ext cx="5112991" cy="383474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50" name="Title 1">
            <a:extLst>
              <a:ext uri="{FF2B5EF4-FFF2-40B4-BE49-F238E27FC236}">
                <a16:creationId xmlns:a16="http://schemas.microsoft.com/office/drawing/2014/main" xmlns="" id="{B00613A3-FF99-43AA-9AE1-2568274E0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6131" y="1055740"/>
            <a:ext cx="3917966" cy="2297060"/>
          </a:xfrm>
        </p:spPr>
        <p:txBody>
          <a:bodyPr anchor="b">
            <a:normAutofit/>
          </a:bodyPr>
          <a:lstStyle/>
          <a:p>
            <a:pPr lvl="0" defTabSz="9144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l-GR" altLang="el-GR" sz="4100" b="1" dirty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el-GR" altLang="el-GR" sz="4100" b="1" dirty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el-GR" altLang="el-GR" sz="4100" b="1" dirty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el-GR" altLang="el-GR" sz="4100" b="1" dirty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el-GR" altLang="el-GR" sz="2400" b="1" dirty="0">
                <a:solidFill>
                  <a:srgbClr val="FFFFFF"/>
                </a:solidFill>
                <a:latin typeface="Calibri" panose="020F0502020204030204" pitchFamily="34" charset="0"/>
              </a:rPr>
              <a:t>ΙΟΥΛΙΟΣ    2022</a:t>
            </a:r>
          </a:p>
        </p:txBody>
      </p:sp>
      <p:sp>
        <p:nvSpPr>
          <p:cNvPr id="2051" name="Subtitle 2">
            <a:extLst>
              <a:ext uri="{FF2B5EF4-FFF2-40B4-BE49-F238E27FC236}">
                <a16:creationId xmlns:a16="http://schemas.microsoft.com/office/drawing/2014/main" xmlns="" id="{B59F8B54-D178-4AC8-B1C1-CB2B3A4A9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9882" y="5943599"/>
            <a:ext cx="3664215" cy="1303197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n-US" sz="2400" b="1" dirty="0">
                <a:solidFill>
                  <a:srgbClr val="FFFFFF"/>
                </a:solidFill>
                <a:ea typeface="+mj-ea"/>
                <a:cs typeface="+mj-cs"/>
              </a:rPr>
              <a:t>ΠΑΝΕΛΛΑΔΙΚΗ   ΕΡΕΥΝΑ</a:t>
            </a:r>
            <a:br>
              <a:rPr lang="el-GR" altLang="en-US" sz="2400" b="1" dirty="0">
                <a:solidFill>
                  <a:srgbClr val="FFFFFF"/>
                </a:solidFill>
                <a:ea typeface="+mj-ea"/>
                <a:cs typeface="+mj-cs"/>
              </a:rPr>
            </a:br>
            <a:r>
              <a:rPr lang="el-GR" altLang="en-US" sz="2400" b="1" dirty="0">
                <a:solidFill>
                  <a:srgbClr val="FFFFFF"/>
                </a:solidFill>
                <a:ea typeface="+mj-ea"/>
                <a:cs typeface="+mj-cs"/>
              </a:rPr>
              <a:t>(α’ μέρος)</a:t>
            </a:r>
            <a:br>
              <a:rPr lang="el-GR" altLang="en-US" sz="2400" b="1" dirty="0">
                <a:solidFill>
                  <a:srgbClr val="FFFFFF"/>
                </a:solidFill>
                <a:ea typeface="+mj-ea"/>
                <a:cs typeface="+mj-cs"/>
              </a:rPr>
            </a:br>
            <a:endParaRPr lang="en-US" altLang="en-US" sz="2400" dirty="0">
              <a:solidFill>
                <a:srgbClr val="FFFFFF"/>
              </a:solidFill>
            </a:endParaRP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xmlns="" id="{A44FCD08-D7F9-4A3D-AD59-633E3713CE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02" r="12457" b="-1"/>
          <a:stretch/>
        </p:blipFill>
        <p:spPr bwMode="auto">
          <a:xfrm>
            <a:off x="5413375" y="2832100"/>
            <a:ext cx="4695825" cy="2749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xmlns="" id="{5473780F-A0F6-40D6-8979-CF268D88321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397742" y="7410249"/>
            <a:ext cx="2735563" cy="5549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38" y="344658"/>
            <a:ext cx="9338071" cy="1104329"/>
          </a:xfrm>
          <a:solidFill>
            <a:schemeClr val="accent2"/>
          </a:solidFill>
        </p:spPr>
        <p:txBody>
          <a:bodyPr vert="horz" lIns="91440" tIns="45720" rIns="91440" bIns="45720" rtlCol="0" anchor="b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2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Τι</a:t>
            </a:r>
            <a:r>
              <a:rPr lang="en-US" sz="2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θα </a:t>
            </a:r>
            <a:r>
              <a:rPr lang="en-US" sz="2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ψηφίσετε</a:t>
            </a:r>
            <a:r>
              <a:rPr lang="en-US" sz="2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στις</a:t>
            </a:r>
            <a:r>
              <a:rPr lang="en-US" sz="2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ερχόμενες</a:t>
            </a:r>
            <a:r>
              <a:rPr lang="en-US" sz="2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β</a:t>
            </a:r>
            <a:r>
              <a:rPr lang="en-US" sz="2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ουλευτικές</a:t>
            </a:r>
            <a:r>
              <a:rPr lang="en-US" sz="2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εκλογές</a:t>
            </a:r>
            <a:r>
              <a:rPr lang="en-US" sz="2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π</a:t>
            </a:r>
            <a:r>
              <a:rPr lang="en-US" sz="2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ου</a:t>
            </a:r>
            <a:r>
              <a:rPr lang="en-US" sz="2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θα πρα</a:t>
            </a:r>
            <a:r>
              <a:rPr lang="en-US" sz="2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γμ</a:t>
            </a:r>
            <a:r>
              <a:rPr lang="en-US" sz="2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ατοποιηθούν με απλή αναλογική;</a:t>
            </a:r>
            <a:br>
              <a:rPr lang="en-US" sz="2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2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18134052"/>
              </p:ext>
            </p:extLst>
          </p:nvPr>
        </p:nvGraphicFramePr>
        <p:xfrm>
          <a:off x="744339" y="2537985"/>
          <a:ext cx="9338072" cy="5075167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3141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7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07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072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9072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8886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9072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9072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9072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55048">
                <a:tc>
                  <a:txBody>
                    <a:bodyPr/>
                    <a:lstStyle/>
                    <a:p>
                      <a:pPr algn="l" fontAlgn="b"/>
                      <a:endParaRPr lang="el-G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l-GR" sz="1800" b="1" u="none" strike="noStrike">
                          <a:effectLst/>
                        </a:rPr>
                        <a:t>2021</a:t>
                      </a:r>
                      <a:endParaRPr lang="el-G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53308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800" u="none" strike="noStrike">
                          <a:effectLst/>
                        </a:rPr>
                        <a:t> </a:t>
                      </a:r>
                      <a:endParaRPr lang="el-G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ΜΑΙΟΣ</a:t>
                      </a:r>
                    </a:p>
                  </a:txBody>
                  <a:tcPr marL="15822" marR="15822" marT="15822" marB="0" vert="vert27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ΙΟΥΛΙΟΣ</a:t>
                      </a:r>
                    </a:p>
                  </a:txBody>
                  <a:tcPr marL="15822" marR="15822" marT="15822" marB="0" vert="vert27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ΣΕΠΤΕΜΒΡΙΟΣ</a:t>
                      </a:r>
                    </a:p>
                  </a:txBody>
                  <a:tcPr marL="15822" marR="15822" marT="15822" marB="0" vert="vert27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ΟΚΤΩΒΡΙΟΣ</a:t>
                      </a:r>
                    </a:p>
                  </a:txBody>
                  <a:tcPr marL="15822" marR="15822" marT="15822" marB="0" vert="vert27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ΦΕΒΡΟΥΑΡΙΟΣ</a:t>
                      </a:r>
                    </a:p>
                  </a:txBody>
                  <a:tcPr marL="15822" marR="15822" marT="15822" marB="0" vert="vert27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ΑΠΡΙΛΙΟΣ</a:t>
                      </a:r>
                      <a:endParaRPr lang="el-G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822" marR="15822" marT="15822" marB="0" vert="vert27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ΜΑΙΟΣ</a:t>
                      </a:r>
                    </a:p>
                  </a:txBody>
                  <a:tcPr marL="15822" marR="15822" marT="15822" marB="0" vert="vert27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ΙΟΥΛΙΟΣ</a:t>
                      </a:r>
                    </a:p>
                  </a:txBody>
                  <a:tcPr marL="15822" marR="15822" marT="15822" marB="0" vert="vert27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5048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1" u="none" strike="noStrike">
                          <a:effectLst/>
                        </a:rPr>
                        <a:t>Ν.Δ</a:t>
                      </a:r>
                      <a:endParaRPr lang="el-G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37,3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37,1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35,0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35,5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31,2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30,1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31,3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31,7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5048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1" u="none" strike="noStrike">
                          <a:effectLst/>
                        </a:rPr>
                        <a:t>ΣΥΡΙΖΑ</a:t>
                      </a:r>
                      <a:endParaRPr lang="el-G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19,9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20,6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21,1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22,2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19,6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21,2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21,8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22,8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3517">
                <a:tc>
                  <a:txBody>
                    <a:bodyPr/>
                    <a:lstStyle/>
                    <a:p>
                      <a:pPr marL="0" marR="0" lvl="0" indent="0" algn="ctr" defTabSz="1081799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ΠΑΣΟΚ-ΚΙΝΗΜΑ ΑΛΛΑΓΗΣ  </a:t>
                      </a:r>
                    </a:p>
                    <a:p>
                      <a:pPr algn="ctr" rtl="0" fontAlgn="b"/>
                      <a:endParaRPr lang="el-G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6,7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14,2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12,6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12,7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11,8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5048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1" u="none" strike="noStrike">
                          <a:effectLst/>
                        </a:rPr>
                        <a:t>ΚΚΕ</a:t>
                      </a:r>
                      <a:endParaRPr lang="el-G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3517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1" u="none" strike="noStrike">
                          <a:effectLst/>
                        </a:rPr>
                        <a:t>ΕΛΛΗΝΙΚΗ ΛΥΣΗ</a:t>
                      </a:r>
                      <a:endParaRPr lang="el-G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5048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1" u="none" strike="noStrike">
                          <a:effectLst/>
                        </a:rPr>
                        <a:t>ΜΕΡΑ 25</a:t>
                      </a:r>
                      <a:endParaRPr lang="el-G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15822" marR="15822" marT="15822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10" name="Εικόνα 9">
            <a:extLst>
              <a:ext uri="{FF2B5EF4-FFF2-40B4-BE49-F238E27FC236}">
                <a16:creationId xmlns:a16="http://schemas.microsoft.com/office/drawing/2014/main" xmlns="" id="{1EAD2744-146A-32CD-EBDD-4E603125E2B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140700" y="7560828"/>
            <a:ext cx="1941712" cy="393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6">
            <a:extLst>
              <a:ext uri="{FF2B5EF4-FFF2-40B4-BE49-F238E27FC236}">
                <a16:creationId xmlns:a16="http://schemas.microsoft.com/office/drawing/2014/main" xmlns="" id="{90C13EE1-10CF-48E6-EB08-54ACB39E1A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583236"/>
            <a:ext cx="797163" cy="43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16417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1043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Τι θα ψηφίσετε στις ερχόμενες βουλευτικές εκλογές που θα πραγματοποιηθούν με απλή αναλογική;</a:t>
            </a:r>
            <a:br>
              <a:rPr lang="el-GR" sz="2000" b="1" dirty="0"/>
            </a:br>
            <a:r>
              <a:rPr lang="el-GR" sz="2000" b="1" dirty="0">
                <a:solidFill>
                  <a:schemeClr val="bg1">
                    <a:lumMod val="95000"/>
                  </a:schemeClr>
                </a:solidFill>
              </a:rPr>
              <a:t>Επι των εγκύρων</a:t>
            </a:r>
            <a:endParaRPr lang="el-GR" sz="1900" b="1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31706686"/>
              </p:ext>
            </p:extLst>
          </p:nvPr>
        </p:nvGraphicFramePr>
        <p:xfrm>
          <a:off x="744340" y="1701800"/>
          <a:ext cx="9913645" cy="5035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Γραφικό 5">
            <a:extLst>
              <a:ext uri="{FF2B5EF4-FFF2-40B4-BE49-F238E27FC236}">
                <a16:creationId xmlns:a16="http://schemas.microsoft.com/office/drawing/2014/main" xmlns="" id="{5165F0E7-FB02-BD0F-DFEE-658840E9B7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129809" y="6627359"/>
            <a:ext cx="566130" cy="513441"/>
          </a:xfrm>
          <a:prstGeom prst="rect">
            <a:avLst/>
          </a:prstGeom>
        </p:spPr>
      </p:pic>
      <p:pic>
        <p:nvPicPr>
          <p:cNvPr id="6" name="Εικόνα 5" descr="Το νέο λογότυπο του ΠΑΣΟΚ- ΚΙΝΑΛ: Επέστρεψε ο πράσινος ήλιος">
            <a:extLst>
              <a:ext uri="{FF2B5EF4-FFF2-40B4-BE49-F238E27FC236}">
                <a16:creationId xmlns:a16="http://schemas.microsoft.com/office/drawing/2014/main" xmlns="" id="{E01B722B-5501-FA01-4999-498135619C0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4473" y="6657167"/>
            <a:ext cx="719302" cy="44450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xmlns="" id="{6EF1D36D-B2CD-CF74-2442-98BC9062529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61654" y="6732347"/>
            <a:ext cx="719302" cy="373983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xmlns="" id="{5D8DB818-9FC6-DF42-87D2-4E5BD608964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6642" y="6701478"/>
            <a:ext cx="615923" cy="365202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xmlns="" id="{C4A1C0AE-CB00-AA5D-650A-F5C47E7CBE3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02565" y="6701260"/>
            <a:ext cx="812800" cy="436159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xmlns="" id="{849FEC4D-0038-5C9A-8A3B-87063BA5A92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81080" y="6657167"/>
            <a:ext cx="682670" cy="373983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xmlns="" id="{80685A5E-2AE1-7182-7DCE-6B987974A1D5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140700" y="7560828"/>
            <a:ext cx="1941712" cy="393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6">
            <a:extLst>
              <a:ext uri="{FF2B5EF4-FFF2-40B4-BE49-F238E27FC236}">
                <a16:creationId xmlns:a16="http://schemas.microsoft.com/office/drawing/2014/main" xmlns="" id="{7BFD10FB-BE5D-FD6D-8A2A-64B512077C8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583236"/>
            <a:ext cx="797163" cy="43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05198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8555C5B3-193A-4749-9AFD-682E53CDDE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0826750" cy="812006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2EAE06A6-F76A-41C9-827A-C561B0044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-3"/>
            <a:ext cx="10826750" cy="812006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89F9D4E8-0639-444B-949B-9518585061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27014" y="0"/>
            <a:ext cx="6803957" cy="81200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7E3DA7A2-ED70-4BBA-AB72-00AD461FA4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427015" y="-7"/>
            <a:ext cx="10399735" cy="7590013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4AC9839C-7810-4604-948A-F6E68C4C7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984" y="1015008"/>
            <a:ext cx="4215683" cy="3668191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9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ΤΕΛΟΣ ΠΑΡΟΥΣΙΑΣΗΣ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FC485432-3647-4218-B5D3-15D3FA222B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3931916" y="1225225"/>
            <a:ext cx="2962921" cy="1082674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F4AFDDCA-6ABA-4D23-8A5C-1BF0F43081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74976" y="1258081"/>
            <a:ext cx="4223571" cy="563142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xmlns="" id="{09D0AE62-815C-4DCB-8EFA-DD7D55B1CC5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/>
        </p:blipFill>
        <p:spPr bwMode="auto">
          <a:xfrm>
            <a:off x="6145600" y="3732473"/>
            <a:ext cx="3318680" cy="672031"/>
          </a:xfrm>
          <a:prstGeom prst="rect">
            <a:avLst/>
          </a:prstGeom>
          <a:noFill/>
        </p:spPr>
      </p:pic>
      <p:pic>
        <p:nvPicPr>
          <p:cNvPr id="3" name="Picture 6">
            <a:extLst>
              <a:ext uri="{FF2B5EF4-FFF2-40B4-BE49-F238E27FC236}">
                <a16:creationId xmlns:a16="http://schemas.microsoft.com/office/drawing/2014/main" xmlns="" id="{09700C72-8C7A-4CA8-B670-A8F75EE190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xmlns="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0826750" cy="812006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93" name="Rectangle 192">
            <a:extLst>
              <a:ext uri="{FF2B5EF4-FFF2-40B4-BE49-F238E27FC236}">
                <a16:creationId xmlns:a16="http://schemas.microsoft.com/office/drawing/2014/main" xmlns="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0824043" cy="812006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xmlns="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2267192" y="2267190"/>
            <a:ext cx="8120062" cy="3585682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xmlns="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2267193" y="2279193"/>
            <a:ext cx="8120061" cy="358568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xmlns="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311630" y="4846007"/>
            <a:ext cx="2962413" cy="3585687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7" name="Freeform: Shape 196">
            <a:extLst>
              <a:ext uri="{FF2B5EF4-FFF2-40B4-BE49-F238E27FC236}">
                <a16:creationId xmlns:a16="http://schemas.microsoft.com/office/drawing/2014/main" xmlns="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635413">
            <a:off x="-445552" y="1148173"/>
            <a:ext cx="3463597" cy="4948002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xmlns="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2267200" y="2255185"/>
            <a:ext cx="8120066" cy="358568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74" name="Title 5">
            <a:extLst>
              <a:ext uri="{FF2B5EF4-FFF2-40B4-BE49-F238E27FC236}">
                <a16:creationId xmlns:a16="http://schemas.microsoft.com/office/drawing/2014/main" xmlns="" id="{502C05B1-4969-4FE7-AB1C-D7CD6EF30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458" y="1743330"/>
            <a:ext cx="2842880" cy="231670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 eaLnBrk="1" hangingPunct="1"/>
            <a:r>
              <a:rPr lang="en-US" altLang="en-US" sz="3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Τα</a:t>
            </a:r>
            <a:r>
              <a:rPr lang="en-US" altLang="en-US" sz="36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υτότητ</a:t>
            </a:r>
            <a:r>
              <a:rPr lang="en-US" altLang="en-US" sz="3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α Έρευνας</a:t>
            </a:r>
          </a:p>
        </p:txBody>
      </p:sp>
      <p:sp>
        <p:nvSpPr>
          <p:cNvPr id="3075" name="4 - Θέση περιεχομένου">
            <a:extLst>
              <a:ext uri="{FF2B5EF4-FFF2-40B4-BE49-F238E27FC236}">
                <a16:creationId xmlns:a16="http://schemas.microsoft.com/office/drawing/2014/main" xmlns="" id="{3170FFDE-F728-4A8D-B6B6-5E3B1A158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1796" y="139700"/>
            <a:ext cx="6421098" cy="77597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-228600" defTabSz="914400" eaLnBrk="1" hangingPunct="1"/>
            <a:endParaRPr lang="en-US" altLang="en-US" sz="1300" dirty="0"/>
          </a:p>
          <a:p>
            <a:pPr defTabSz="914400" eaLnBrk="1" hangingPunct="1">
              <a:buFont typeface="Wingdings" panose="05000000000000000000" pitchFamily="2" charset="2"/>
              <a:buChar char="§"/>
            </a:pPr>
            <a:r>
              <a:rPr lang="en-US" altLang="en-US" sz="1600" b="1" dirty="0"/>
              <a:t>Η </a:t>
            </a:r>
            <a:r>
              <a:rPr lang="en-US" altLang="en-US" sz="1600" b="1" dirty="0" err="1"/>
              <a:t>Έρευν</a:t>
            </a:r>
            <a:r>
              <a:rPr lang="en-US" altLang="en-US" sz="1600" b="1" dirty="0"/>
              <a:t>α πραγματοποιήθηκε από την Opinion Poll Ε.Π.Ε – Αριθμός Μητρώου Ε.Σ.Ρ. 49.</a:t>
            </a:r>
          </a:p>
          <a:p>
            <a:pPr defTabSz="914400" eaLnBrk="1" hangingPunct="1">
              <a:buFont typeface="Wingdings" panose="05000000000000000000" pitchFamily="2" charset="2"/>
              <a:buChar char="§"/>
            </a:pPr>
            <a:r>
              <a:rPr lang="en-US" altLang="en-US" sz="1600" b="1" dirty="0"/>
              <a:t>ΕΝΤΟΛΕΑΣ : </a:t>
            </a:r>
            <a:r>
              <a:rPr lang="el-GR" altLang="en-US" sz="1600" b="1" dirty="0"/>
              <a:t>ΕΦΗΜΕΡΙΔΑ  </a:t>
            </a:r>
            <a:endParaRPr lang="en-US" altLang="en-US" sz="1600" b="1" dirty="0"/>
          </a:p>
          <a:p>
            <a:pPr defTabSz="914400" eaLnBrk="1" hangingPunct="1">
              <a:buFont typeface="Wingdings" panose="05000000000000000000" pitchFamily="2" charset="2"/>
              <a:buChar char="§"/>
            </a:pPr>
            <a:r>
              <a:rPr lang="en-US" altLang="en-US" sz="1600" b="1" dirty="0"/>
              <a:t> ΕΞΕΤΑΖΟΜΕΝΟΣ ΠΛΗΘΥΣΜΟΣ: </a:t>
            </a:r>
            <a:r>
              <a:rPr lang="en-US" altLang="en-US" sz="1600" b="1" dirty="0" err="1"/>
              <a:t>Ηλικί</a:t>
            </a:r>
            <a:r>
              <a:rPr lang="en-US" altLang="en-US" sz="1600" b="1" dirty="0"/>
              <a:t>ας άνω των 17, με δικαίωμα    ψήφου</a:t>
            </a:r>
          </a:p>
          <a:p>
            <a:pPr marL="260147" indent="-285750" defTabSz="914400" eaLnBrk="1" hangingPunct="1">
              <a:buFont typeface="Wingdings" panose="05000000000000000000" pitchFamily="2" charset="2"/>
              <a:buChar char="§"/>
            </a:pPr>
            <a:r>
              <a:rPr lang="en-US" altLang="en-US" sz="1600" b="1" dirty="0"/>
              <a:t>ΜΕΓΕΘΟΣ ΔΕΙΓΜΑΤΟΣ:   1.</a:t>
            </a:r>
            <a:r>
              <a:rPr lang="el-GR" altLang="en-US" sz="1600" b="1" dirty="0"/>
              <a:t>0</a:t>
            </a:r>
            <a:r>
              <a:rPr lang="en-GB" altLang="en-US" sz="1600" b="1" dirty="0"/>
              <a:t>15</a:t>
            </a:r>
            <a:r>
              <a:rPr lang="en-US" altLang="en-US" sz="1600" b="1" dirty="0"/>
              <a:t>  </a:t>
            </a:r>
            <a:r>
              <a:rPr lang="el-GR" altLang="en-US" sz="1600" b="1" dirty="0"/>
              <a:t>Ν</a:t>
            </a:r>
            <a:r>
              <a:rPr lang="en-US" altLang="en-US" sz="1600" b="1" dirty="0" err="1"/>
              <a:t>οικοκυριά</a:t>
            </a:r>
            <a:endParaRPr lang="en-US" altLang="en-US" sz="1600" b="1" dirty="0"/>
          </a:p>
          <a:p>
            <a:pPr marL="260147" indent="-285750" defTabSz="914400" eaLnBrk="1" hangingPunct="1">
              <a:buFont typeface="Wingdings" panose="05000000000000000000" pitchFamily="2" charset="2"/>
              <a:buChar char="§"/>
            </a:pPr>
            <a:r>
              <a:rPr lang="en-US" altLang="en-US" sz="1600" b="1" dirty="0"/>
              <a:t>ΧΡΟΝΙΚΟ ΔΙΑΣΤΗΜΑ: από </a:t>
            </a:r>
            <a:r>
              <a:rPr lang="en-GB" altLang="en-US" sz="1600" b="1" dirty="0"/>
              <a:t>12</a:t>
            </a:r>
            <a:r>
              <a:rPr lang="en-US" altLang="en-US" sz="1600" b="1" dirty="0"/>
              <a:t> </a:t>
            </a:r>
            <a:r>
              <a:rPr lang="el-GR" altLang="en-US" sz="1600" b="1" dirty="0"/>
              <a:t>ΙΟΥΛΙΟΥ  </a:t>
            </a:r>
            <a:r>
              <a:rPr lang="en-US" altLang="en-US" sz="1600" b="1" dirty="0" err="1"/>
              <a:t>έως</a:t>
            </a:r>
            <a:r>
              <a:rPr lang="en-US" altLang="en-US" sz="1600" b="1" dirty="0"/>
              <a:t>  </a:t>
            </a:r>
            <a:r>
              <a:rPr lang="el-GR" altLang="en-US" sz="1600" b="1" dirty="0"/>
              <a:t>15 ΙΟΥΛΙΟΥ </a:t>
            </a:r>
            <a:r>
              <a:rPr lang="en-US" altLang="en-US" sz="1600" b="1" dirty="0"/>
              <a:t>   2022</a:t>
            </a:r>
          </a:p>
          <a:p>
            <a:pPr marL="260147" indent="-285750" defTabSz="914400" eaLnBrk="1" hangingPunct="1">
              <a:buFont typeface="Wingdings" panose="05000000000000000000" pitchFamily="2" charset="2"/>
              <a:buChar char="§"/>
            </a:pPr>
            <a:r>
              <a:rPr lang="en-US" altLang="en-US" sz="1600" b="1" dirty="0"/>
              <a:t>ΠΕΡΙΟΧΗ ΔΙΕΞΑΓΩΓΗΣ: Πα</a:t>
            </a:r>
            <a:r>
              <a:rPr lang="en-US" altLang="en-US" sz="1600" b="1" dirty="0" err="1"/>
              <a:t>νελλ</a:t>
            </a:r>
            <a:r>
              <a:rPr lang="en-US" altLang="en-US" sz="1600" b="1" dirty="0"/>
              <a:t>αδική κάλυψη</a:t>
            </a:r>
          </a:p>
          <a:p>
            <a:pPr marL="260147" indent="-285750" defTabSz="914400" eaLnBrk="1" hangingPunct="1">
              <a:buFont typeface="Wingdings" panose="05000000000000000000" pitchFamily="2" charset="2"/>
              <a:buChar char="§"/>
            </a:pPr>
            <a:r>
              <a:rPr lang="en-US" altLang="en-US" sz="1600" b="1" dirty="0"/>
              <a:t>ΜΕΘΟΔΟΣ ΔΕΙΓΜΑΤΟΛΗΨΙΑΣ: </a:t>
            </a:r>
            <a:r>
              <a:rPr lang="en-US" altLang="en-US" sz="1600" b="1" dirty="0" err="1"/>
              <a:t>Πολυστ</a:t>
            </a:r>
            <a:r>
              <a:rPr lang="en-US" altLang="en-US" sz="1600" b="1" dirty="0"/>
              <a:t>αδιακή τυχαία δειγματοληψία με χρήση quota βάσει  γεωγραφικής κατανομής.</a:t>
            </a:r>
          </a:p>
          <a:p>
            <a:pPr defTabSz="914400" eaLnBrk="1" hangingPunct="1">
              <a:buFont typeface="Wingdings" panose="05000000000000000000" pitchFamily="2" charset="2"/>
              <a:buChar char="§"/>
            </a:pPr>
            <a:r>
              <a:rPr lang="en-US" altLang="en-US" sz="1600" b="1" dirty="0"/>
              <a:t>ΜΕΘΟΔΟΣ ΣΥΛΛΟΓΗΣ ΣΤΟΙΧΕΙΩΝ: </a:t>
            </a:r>
            <a:r>
              <a:rPr lang="en-US" altLang="en-US" sz="1600" b="1" dirty="0" err="1"/>
              <a:t>Τηλεφωνικές</a:t>
            </a:r>
            <a:r>
              <a:rPr lang="en-US" altLang="en-US" sz="1600" b="1" dirty="0"/>
              <a:t> </a:t>
            </a:r>
            <a:r>
              <a:rPr lang="en-US" altLang="en-US" sz="1600" b="1" dirty="0" err="1"/>
              <a:t>συνεντεύξεις</a:t>
            </a:r>
            <a:r>
              <a:rPr lang="en-US" altLang="en-US" sz="1600" b="1" dirty="0"/>
              <a:t> β</a:t>
            </a:r>
            <a:r>
              <a:rPr lang="en-US" altLang="en-US" sz="1600" b="1" dirty="0" err="1"/>
              <a:t>άσει</a:t>
            </a:r>
            <a:r>
              <a:rPr lang="en-US" altLang="en-US" sz="1600" b="1" dirty="0"/>
              <a:t> </a:t>
            </a:r>
            <a:r>
              <a:rPr lang="en-US" altLang="en-US" sz="1600" b="1" dirty="0" err="1"/>
              <a:t>ηλεκτρονικού</a:t>
            </a:r>
            <a:r>
              <a:rPr lang="en-US" altLang="en-US" sz="1600" b="1" dirty="0"/>
              <a:t> </a:t>
            </a:r>
            <a:r>
              <a:rPr lang="en-US" altLang="en-US" sz="1600" b="1" dirty="0" err="1"/>
              <a:t>ερωτημ</a:t>
            </a:r>
            <a:r>
              <a:rPr lang="en-US" altLang="en-US" sz="1600" b="1" dirty="0"/>
              <a:t>ατολογίου (CATI).</a:t>
            </a:r>
          </a:p>
          <a:p>
            <a:pPr marL="260147" indent="-285750" defTabSz="914400" eaLnBrk="1" hangingPunct="1">
              <a:buFont typeface="Wingdings" panose="05000000000000000000" pitchFamily="2" charset="2"/>
              <a:buChar char="§"/>
            </a:pPr>
            <a:r>
              <a:rPr lang="el-GR" altLang="en-US" sz="1600" b="1" dirty="0"/>
              <a:t> </a:t>
            </a:r>
            <a:r>
              <a:rPr lang="en-US" altLang="en-US" sz="1600" b="1" dirty="0"/>
              <a:t>ΣΤΑΘΜΙΣΗ: </a:t>
            </a:r>
            <a:r>
              <a:rPr lang="en-US" altLang="en-US" sz="1600" b="1" dirty="0" err="1"/>
              <a:t>Έγινε</a:t>
            </a:r>
            <a:r>
              <a:rPr lang="en-US" altLang="en-US" sz="1600" b="1" dirty="0"/>
              <a:t> </a:t>
            </a:r>
            <a:r>
              <a:rPr lang="en-US" altLang="en-US" sz="1600" b="1" dirty="0" err="1"/>
              <a:t>στάθμιση</a:t>
            </a:r>
            <a:r>
              <a:rPr lang="en-US" altLang="en-US" sz="1600" b="1" dirty="0"/>
              <a:t> </a:t>
            </a:r>
            <a:r>
              <a:rPr lang="en-US" altLang="en-US" sz="1600" b="1" dirty="0" err="1"/>
              <a:t>με</a:t>
            </a:r>
            <a:r>
              <a:rPr lang="en-US" altLang="en-US" sz="1600" b="1" dirty="0"/>
              <a:t> β</a:t>
            </a:r>
            <a:r>
              <a:rPr lang="en-US" altLang="en-US" sz="1600" b="1" dirty="0" err="1"/>
              <a:t>άση</a:t>
            </a:r>
            <a:r>
              <a:rPr lang="en-US" altLang="en-US" sz="1600" b="1" dirty="0"/>
              <a:t> τα απ</a:t>
            </a:r>
            <a:r>
              <a:rPr lang="en-US" altLang="en-US" sz="1600" b="1" dirty="0" err="1"/>
              <a:t>οτελέσμ</a:t>
            </a:r>
            <a:r>
              <a:rPr lang="en-US" altLang="en-US" sz="1600" b="1" dirty="0"/>
              <a:t>ατα των  </a:t>
            </a:r>
            <a:r>
              <a:rPr lang="el-GR" altLang="en-US" sz="1600" b="1" dirty="0"/>
              <a:t>      </a:t>
            </a:r>
            <a:r>
              <a:rPr lang="en-US" altLang="en-US" sz="1600" b="1" dirty="0"/>
              <a:t>β</a:t>
            </a:r>
            <a:r>
              <a:rPr lang="en-US" altLang="en-US" sz="1600" b="1" dirty="0" err="1"/>
              <a:t>ουλευτικών</a:t>
            </a:r>
            <a:r>
              <a:rPr lang="en-US" altLang="en-US" sz="1600" b="1" dirty="0"/>
              <a:t> εκλογών του  Ιουλίου 2019. </a:t>
            </a:r>
          </a:p>
          <a:p>
            <a:pPr marL="368092" marR="0" lvl="0" indent="-28575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1600" b="1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Ποσοστό</a:t>
            </a:r>
            <a:r>
              <a:rPr kumimoji="0" lang="en-US" altLang="en-US" sz="1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altLang="en-US" sz="1600" b="1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ελέγχου</a:t>
            </a:r>
            <a:r>
              <a:rPr kumimoji="0" lang="en-US" altLang="en-US" sz="1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: 23,7%</a:t>
            </a:r>
          </a:p>
          <a:p>
            <a:pPr marL="368092" marR="0" lvl="0" indent="-28575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1600" b="1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Τρό</a:t>
            </a:r>
            <a:r>
              <a:rPr kumimoji="0" lang="en-US" altLang="en-US" sz="1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πος ελέγχου: </a:t>
            </a:r>
            <a:r>
              <a:rPr kumimoji="0" lang="el-GR" altLang="en-US" sz="1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Τ</a:t>
            </a:r>
            <a:r>
              <a:rPr kumimoji="0" lang="en-US" altLang="en-US" sz="1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α</a:t>
            </a:r>
            <a:r>
              <a:rPr kumimoji="0" lang="en-US" altLang="en-US" sz="1600" b="1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υτόχρονη</a:t>
            </a:r>
            <a:r>
              <a:rPr kumimoji="0" lang="en-US" altLang="en-US" sz="1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 συνακρόαση τηλεφωνικής κλήσης και θέαση οθόνης</a:t>
            </a:r>
            <a:endParaRPr kumimoji="0" lang="en-US" sz="1600" b="0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358303" marR="0" lvl="0" indent="-285750" defTabSz="914400" eaLnBrk="1" fontAlgn="auto" hangingPunct="1">
              <a:spcBef>
                <a:spcPts val="567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479276" algn="l"/>
              </a:tabLst>
              <a:defRPr/>
            </a:pPr>
            <a:r>
              <a:rPr kumimoji="0" lang="en-US" sz="1600" b="1" i="0" u="none" strike="noStrike" cap="none" spc="-9" normalizeH="0" baseline="0" noProof="0" dirty="0" err="1">
                <a:ln>
                  <a:noFill/>
                </a:ln>
                <a:effectLst/>
                <a:uLnTx/>
                <a:uFillTx/>
              </a:rPr>
              <a:t>Προσω</a:t>
            </a:r>
            <a:r>
              <a:rPr kumimoji="0" lang="en-US" sz="1600" b="1" i="0" u="none" strike="noStrike" cap="none" spc="-9" normalizeH="0" baseline="0" noProof="0" dirty="0">
                <a:ln>
                  <a:noFill/>
                </a:ln>
                <a:effectLst/>
                <a:uLnTx/>
                <a:uFillTx/>
              </a:rPr>
              <a:t>πικό  </a:t>
            </a:r>
            <a:r>
              <a:rPr kumimoji="0" lang="en-US" sz="1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field:</a:t>
            </a:r>
            <a:r>
              <a:rPr kumimoji="0" lang="en-US" sz="1600" b="1" i="0" u="none" strike="noStrike" cap="none" spc="14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-5" normalizeH="0" baseline="0" noProof="0" dirty="0">
                <a:ln>
                  <a:noFill/>
                </a:ln>
                <a:effectLst/>
                <a:uLnTx/>
                <a:uFillTx/>
              </a:rPr>
              <a:t>Εργαστήκαν</a:t>
            </a:r>
            <a:r>
              <a:rPr kumimoji="0" lang="en-US" sz="1600" b="1" i="0" u="none" strike="noStrike" cap="none" spc="41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l-GR" sz="1600" b="1" i="0" u="none" strike="noStrike" cap="none" spc="5" normalizeH="0" baseline="0" noProof="0" dirty="0">
                <a:ln>
                  <a:noFill/>
                </a:ln>
                <a:effectLst/>
                <a:uLnTx/>
                <a:uFillTx/>
              </a:rPr>
              <a:t>25</a:t>
            </a:r>
            <a:r>
              <a:rPr kumimoji="0" lang="en-US" sz="1600" b="1" i="0" u="none" strike="noStrike" cap="none" spc="-5" normalizeH="0" baseline="0" noProof="0" dirty="0">
                <a:ln>
                  <a:noFill/>
                </a:ln>
                <a:effectLst/>
                <a:uLnTx/>
                <a:uFillTx/>
              </a:rPr>
              <a:t> ερευνητές</a:t>
            </a:r>
            <a:r>
              <a:rPr kumimoji="0" lang="en-US" sz="1600" b="1" i="0" u="none" strike="noStrike" cap="none" spc="381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-23" normalizeH="0" baseline="0" noProof="0" dirty="0">
                <a:ln>
                  <a:noFill/>
                </a:ln>
                <a:effectLst/>
                <a:uLnTx/>
                <a:uFillTx/>
              </a:rPr>
              <a:t>και</a:t>
            </a:r>
            <a:r>
              <a:rPr kumimoji="0" lang="en-US" sz="1600" b="1" i="0" u="none" strike="noStrike" cap="none" spc="32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5" normalizeH="0" baseline="0" noProof="0" dirty="0">
                <a:ln>
                  <a:noFill/>
                </a:ln>
                <a:effectLst/>
                <a:uLnTx/>
                <a:uFillTx/>
              </a:rPr>
              <a:t>1</a:t>
            </a:r>
            <a:r>
              <a:rPr kumimoji="0" lang="en-US" sz="1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 επόπτης</a:t>
            </a:r>
          </a:p>
          <a:p>
            <a:pPr marL="301153" marR="0" lvl="0" indent="-290212" algn="l" defTabSz="829178" rtl="0" eaLnBrk="1" fontAlgn="auto" latinLnBrk="0" hangingPunct="1">
              <a:lnSpc>
                <a:spcPct val="100000"/>
              </a:lnSpc>
              <a:spcBef>
                <a:spcPts val="404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301153" algn="l"/>
                <a:tab pos="301729" algn="l"/>
              </a:tabLst>
              <a:defRPr/>
            </a:pPr>
            <a:r>
              <a:rPr kumimoji="0" lang="el-GR" sz="1400" b="1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"/>
              </a:rPr>
              <a:t>ΜΕΓΙΣΤΟ</a:t>
            </a:r>
            <a:r>
              <a:rPr kumimoji="0" lang="el-GR" sz="1400" b="1" i="0" u="none" strike="noStrike" kern="1200" cap="none" spc="9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1400" b="1" i="0" u="none" strike="noStrike" kern="1200" cap="none" spc="-32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"/>
              </a:rPr>
              <a:t>ΣΤΑΤΙΣΤΙΚΟ</a:t>
            </a:r>
            <a:r>
              <a:rPr kumimoji="0" lang="el-GR" sz="1400" b="1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"/>
              </a:rPr>
              <a:t>ΣΦΑΛΜΑ:</a:t>
            </a:r>
            <a:r>
              <a:rPr kumimoji="0" lang="el-GR" sz="1400" b="1" i="0" u="none" strike="noStrike" kern="1200" cap="none" spc="9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"/>
              </a:rPr>
              <a:t>+/-3</a:t>
            </a:r>
            <a:r>
              <a:rPr kumimoji="0" lang="el-GR" sz="1400" b="1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1400" b="1" i="0" u="none" strike="noStrike" kern="1200" cap="none" spc="5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"/>
              </a:rPr>
              <a:t>%</a:t>
            </a:r>
            <a:endParaRPr kumimoji="0" lang="en-US" sz="1600" b="1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239684" marR="133014" lvl="0" indent="-285750" defTabSz="914400" eaLnBrk="1" fontAlgn="auto" hangingPunct="1">
              <a:spcBef>
                <a:spcPts val="765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83110" algn="l"/>
              </a:tabLst>
              <a:defRPr/>
            </a:pPr>
            <a:r>
              <a:rPr kumimoji="0" lang="en-US" sz="1600" b="1" i="0" u="none" strike="noStrike" cap="none" spc="5" normalizeH="0" baseline="0" noProof="0" dirty="0">
                <a:ln>
                  <a:noFill/>
                </a:ln>
                <a:effectLst/>
                <a:uLnTx/>
                <a:uFillTx/>
              </a:rPr>
              <a:t>Η </a:t>
            </a:r>
            <a:r>
              <a:rPr kumimoji="0" lang="en-US" sz="1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Opinion</a:t>
            </a:r>
            <a:r>
              <a:rPr kumimoji="0" lang="en-US" sz="1600" b="1" i="0" u="none" strike="noStrike" cap="none" spc="14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-9" normalizeH="0" baseline="0" noProof="0" dirty="0">
                <a:ln>
                  <a:noFill/>
                </a:ln>
                <a:effectLst/>
                <a:uLnTx/>
                <a:uFillTx/>
              </a:rPr>
              <a:t>Poll</a:t>
            </a:r>
            <a:r>
              <a:rPr kumimoji="0" lang="en-US" sz="1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 ΕΠΕ.</a:t>
            </a:r>
            <a:r>
              <a:rPr kumimoji="0" lang="en-US" sz="1600" b="1" i="0" u="none" strike="noStrike" cap="none" spc="-5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Είν</a:t>
            </a:r>
            <a:r>
              <a:rPr kumimoji="0" lang="en-US" sz="1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αι </a:t>
            </a:r>
            <a:r>
              <a:rPr kumimoji="0" lang="en-US" sz="1600" b="1" i="0" u="none" strike="noStrike" cap="none" spc="-5" normalizeH="0" baseline="0" noProof="0" dirty="0">
                <a:ln>
                  <a:noFill/>
                </a:ln>
                <a:effectLst/>
                <a:uLnTx/>
                <a:uFillTx/>
              </a:rPr>
              <a:t>μέλος</a:t>
            </a:r>
            <a:r>
              <a:rPr kumimoji="0" lang="en-US" sz="1600" b="1" i="0" u="none" strike="noStrike" cap="none" spc="14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του</a:t>
            </a:r>
            <a:r>
              <a:rPr kumimoji="0" lang="en-US" sz="1600" b="1" i="0" u="none" strike="noStrike" cap="none" spc="14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ΣΕΔΕΑ,</a:t>
            </a:r>
            <a:r>
              <a:rPr kumimoji="0" lang="en-US" sz="1600" b="1" i="0" u="none" strike="noStrike" cap="none" spc="-23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της ESOMAR,</a:t>
            </a:r>
            <a:r>
              <a:rPr kumimoji="0" lang="en-US" sz="1600" b="1" i="0" u="none" strike="noStrike" cap="none" spc="9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της</a:t>
            </a:r>
            <a:r>
              <a:rPr kumimoji="0" lang="en-US" sz="1600" b="1" i="0" u="none" strike="noStrike" cap="none" spc="14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-18" normalizeH="0" baseline="0" noProof="0" dirty="0">
                <a:ln>
                  <a:noFill/>
                </a:ln>
                <a:effectLst/>
                <a:uLnTx/>
                <a:uFillTx/>
              </a:rPr>
              <a:t>WAPOR</a:t>
            </a:r>
            <a:r>
              <a:rPr kumimoji="0" lang="en-US" sz="1600" b="1" i="0" u="none" strike="noStrike" cap="none" spc="5" normalizeH="0" baseline="0" noProof="0" dirty="0">
                <a:ln>
                  <a:noFill/>
                </a:ln>
                <a:effectLst/>
                <a:uLnTx/>
                <a:uFillTx/>
              </a:rPr>
              <a:t>  </a:t>
            </a:r>
            <a:r>
              <a:rPr kumimoji="0" lang="en-US" sz="1600" b="1" i="0" u="none" strike="noStrike" cap="none" spc="-18" normalizeH="0" baseline="0" noProof="0" dirty="0">
                <a:ln>
                  <a:noFill/>
                </a:ln>
                <a:effectLst/>
                <a:uLnTx/>
                <a:uFillTx/>
              </a:rPr>
              <a:t>και</a:t>
            </a:r>
            <a:r>
              <a:rPr kumimoji="0" lang="en-US" sz="1600" b="1" i="0" u="none" strike="noStrike" cap="none" spc="14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τηρεί </a:t>
            </a:r>
            <a:r>
              <a:rPr kumimoji="0" lang="en-US" sz="1600" b="1" i="0" u="none" strike="noStrike" cap="none" spc="-5" normalizeH="0" baseline="0" noProof="0" dirty="0">
                <a:ln>
                  <a:noFill/>
                </a:ln>
                <a:effectLst/>
                <a:uLnTx/>
                <a:uFillTx/>
              </a:rPr>
              <a:t>τον </a:t>
            </a:r>
            <a:r>
              <a:rPr kumimoji="0" lang="en-US" sz="1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-9" normalizeH="0" baseline="0" noProof="0" dirty="0">
                <a:ln>
                  <a:noFill/>
                </a:ln>
                <a:effectLst/>
                <a:uLnTx/>
                <a:uFillTx/>
              </a:rPr>
              <a:t>κανονισμό</a:t>
            </a:r>
            <a:r>
              <a:rPr kumimoji="0" lang="en-US" sz="1600" b="1" i="0" u="none" strike="noStrike" cap="none" spc="32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-5" normalizeH="0" baseline="0" noProof="0" dirty="0">
                <a:ln>
                  <a:noFill/>
                </a:ln>
                <a:effectLst/>
                <a:uLnTx/>
                <a:uFillTx/>
              </a:rPr>
              <a:t>του</a:t>
            </a:r>
            <a:r>
              <a:rPr kumimoji="0" lang="en-US" sz="1600" b="1" i="0" u="none" strike="noStrike" cap="none" spc="18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Π.Ε.Σ.Σ.</a:t>
            </a:r>
            <a:r>
              <a:rPr kumimoji="0" lang="en-US" sz="1600" b="1" i="0" u="none" strike="noStrike" cap="none" spc="23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-18" normalizeH="0" baseline="0" noProof="0" dirty="0">
                <a:ln>
                  <a:noFill/>
                </a:ln>
                <a:effectLst/>
                <a:uLnTx/>
                <a:uFillTx/>
              </a:rPr>
              <a:t>και</a:t>
            </a:r>
            <a:r>
              <a:rPr kumimoji="0" lang="en-US" sz="1600" b="1" i="0" u="none" strike="noStrike" cap="none" spc="23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-5" normalizeH="0" baseline="0" noProof="0" dirty="0" err="1">
                <a:ln>
                  <a:noFill/>
                </a:ln>
                <a:effectLst/>
                <a:uLnTx/>
                <a:uFillTx/>
              </a:rPr>
              <a:t>τους</a:t>
            </a:r>
            <a:r>
              <a:rPr kumimoji="0" lang="en-US" sz="1600" b="1" i="0" u="none" strike="noStrike" cap="none" spc="23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-5" normalizeH="0" baseline="0" noProof="0" dirty="0" err="1">
                <a:ln>
                  <a:noFill/>
                </a:ln>
                <a:effectLst/>
                <a:uLnTx/>
                <a:uFillTx/>
              </a:rPr>
              <a:t>διεθνείς</a:t>
            </a:r>
            <a:r>
              <a:rPr kumimoji="0" lang="en-US" sz="1600" b="1" i="0" u="none" strike="noStrike" cap="none" spc="5" normalizeH="0" baseline="0" noProof="0" dirty="0">
                <a:ln>
                  <a:noFill/>
                </a:ln>
                <a:effectLst/>
                <a:uLnTx/>
                <a:uFillTx/>
              </a:rPr>
              <a:t>  </a:t>
            </a:r>
            <a:r>
              <a:rPr kumimoji="0" lang="en-US" sz="1600" b="1" i="0" u="none" strike="noStrike" cap="none" spc="-9" normalizeH="0" baseline="0" noProof="0" dirty="0" err="1">
                <a:ln>
                  <a:noFill/>
                </a:ln>
                <a:effectLst/>
                <a:uLnTx/>
                <a:uFillTx/>
              </a:rPr>
              <a:t>κώδικες</a:t>
            </a:r>
            <a:r>
              <a:rPr kumimoji="0" lang="en-US" sz="1600" b="1" i="0" u="none" strike="noStrike" cap="none" spc="36" normalizeH="0" baseline="0" noProof="0" dirty="0">
                <a:ln>
                  <a:noFill/>
                </a:ln>
                <a:effectLst/>
                <a:uLnTx/>
                <a:uFillTx/>
              </a:rPr>
              <a:t>  </a:t>
            </a:r>
            <a:r>
              <a:rPr kumimoji="0" lang="en-US" sz="1600" b="1" i="0" u="none" strike="noStrike" cap="none" spc="-5" normalizeH="0" baseline="0" noProof="0" dirty="0" err="1">
                <a:ln>
                  <a:noFill/>
                </a:ln>
                <a:effectLst/>
                <a:uLnTx/>
                <a:uFillTx/>
              </a:rPr>
              <a:t>δεοντολογί</a:t>
            </a:r>
            <a:r>
              <a:rPr kumimoji="0" lang="en-US" sz="1600" b="1" i="0" u="none" strike="noStrike" cap="none" spc="-5" normalizeH="0" baseline="0" noProof="0" dirty="0">
                <a:ln>
                  <a:noFill/>
                </a:ln>
                <a:effectLst/>
                <a:uLnTx/>
                <a:uFillTx/>
              </a:rPr>
              <a:t>ας</a:t>
            </a:r>
            <a:r>
              <a:rPr kumimoji="0" lang="en-US" sz="1600" b="1" i="0" u="none" strike="noStrike" cap="none" spc="36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για</a:t>
            </a:r>
            <a:r>
              <a:rPr kumimoji="0" lang="en-US" sz="1600" b="1" i="0" u="none" strike="noStrike" cap="none" spc="32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-9" normalizeH="0" baseline="0" noProof="0" dirty="0">
                <a:ln>
                  <a:noFill/>
                </a:ln>
                <a:effectLst/>
                <a:uLnTx/>
                <a:uFillTx/>
              </a:rPr>
              <a:t>την</a:t>
            </a:r>
            <a:r>
              <a:rPr kumimoji="0" lang="en-US" sz="1600" b="1" i="0" u="none" strike="noStrike" cap="none" spc="14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-5" normalizeH="0" baseline="0" noProof="0" dirty="0">
                <a:ln>
                  <a:noFill/>
                </a:ln>
                <a:effectLst/>
                <a:uLnTx/>
                <a:uFillTx/>
              </a:rPr>
              <a:t>διεξαγωγή</a:t>
            </a:r>
            <a:r>
              <a:rPr kumimoji="0" lang="en-US" sz="1600" b="1" i="0" u="none" strike="noStrike" cap="none" spc="41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-18" normalizeH="0" baseline="0" noProof="0" dirty="0">
                <a:ln>
                  <a:noFill/>
                </a:ln>
                <a:effectLst/>
                <a:uLnTx/>
                <a:uFillTx/>
              </a:rPr>
              <a:t>και </a:t>
            </a:r>
            <a:r>
              <a:rPr kumimoji="0" lang="en-US" sz="1600" b="1" i="0" u="none" strike="noStrike" cap="none" spc="-367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-5" normalizeH="0" baseline="0" noProof="0" dirty="0">
                <a:ln>
                  <a:noFill/>
                </a:ln>
                <a:effectLst/>
                <a:uLnTx/>
                <a:uFillTx/>
              </a:rPr>
              <a:t>δημοσιοποίηση</a:t>
            </a:r>
            <a:r>
              <a:rPr kumimoji="0" lang="en-US" sz="1600" b="1" i="0" u="none" strike="noStrike" cap="none" spc="45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ερευνών</a:t>
            </a:r>
            <a:r>
              <a:rPr kumimoji="0" lang="en-US" sz="1600" b="1" i="0" u="none" strike="noStrike" cap="none" spc="-14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-9" normalizeH="0" baseline="0" noProof="0" dirty="0">
                <a:ln>
                  <a:noFill/>
                </a:ln>
                <a:effectLst/>
                <a:uLnTx/>
                <a:uFillTx/>
              </a:rPr>
              <a:t>κοινής</a:t>
            </a:r>
            <a:r>
              <a:rPr kumimoji="0" lang="en-US" sz="1600" b="1" i="0" u="none" strike="noStrike" cap="none" spc="14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γνώμης.</a:t>
            </a:r>
            <a:endParaRPr kumimoji="0" lang="el-GR" sz="1600" b="1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0" marR="133014" lvl="0" indent="0" defTabSz="914400" eaLnBrk="1" fontAlgn="auto" hangingPunct="1">
              <a:spcBef>
                <a:spcPts val="765"/>
              </a:spcBef>
              <a:spcAft>
                <a:spcPts val="0"/>
              </a:spcAft>
              <a:buClrTx/>
              <a:buSzTx/>
              <a:buNone/>
              <a:tabLst>
                <a:tab pos="183110" algn="l"/>
              </a:tabLst>
              <a:defRPr/>
            </a:pPr>
            <a:endParaRPr kumimoji="0" lang="en-US" sz="1600" b="0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indent="-228600" defTabSz="914400" eaLnBrk="1" hangingPunct="1"/>
            <a:endParaRPr lang="en-US" altLang="en-US" sz="1300" dirty="0"/>
          </a:p>
        </p:txBody>
      </p:sp>
      <p:pic>
        <p:nvPicPr>
          <p:cNvPr id="11" name="Εικόνα 10">
            <a:extLst>
              <a:ext uri="{FF2B5EF4-FFF2-40B4-BE49-F238E27FC236}">
                <a16:creationId xmlns:a16="http://schemas.microsoft.com/office/drawing/2014/main" xmlns="" id="{5AA3283E-C476-452E-8DF2-3562ACC0A44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204444" y="1112127"/>
            <a:ext cx="1941712" cy="3939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741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Εσείς πότε επιθυμείτε να γίνουν οι επόμενες βουλευτικές εκλογές;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51752554"/>
              </p:ext>
            </p:extLst>
          </p:nvPr>
        </p:nvGraphicFramePr>
        <p:xfrm>
          <a:off x="541338" y="1346200"/>
          <a:ext cx="9744075" cy="5907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F9142E04-4D8D-DF91-A867-8486ACBE012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140700" y="7560828"/>
            <a:ext cx="1941712" cy="393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A227EDCC-FCB9-E55B-AB3F-C47A921574A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583236"/>
            <a:ext cx="797163" cy="43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13552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249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Εσείς πότε επιθυμείτε να γίνουν οι επόμενες βουλευτικές εκλογές;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64167019"/>
              </p:ext>
            </p:extLst>
          </p:nvPr>
        </p:nvGraphicFramePr>
        <p:xfrm>
          <a:off x="744341" y="2032001"/>
          <a:ext cx="9338070" cy="4279902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23309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357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357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357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31083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Εσείς πότε επιθυμείτε να γίνουν οι επόμενες βουλευτικές εκλογές;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232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Το φθινόπωρο του 2022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Στο τέλος της τετραετίας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108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77,0%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108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65,8%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28,1%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1083">
                <a:tc>
                  <a:txBody>
                    <a:bodyPr/>
                    <a:lstStyle/>
                    <a:p>
                      <a:pPr marL="0" marR="0" lvl="0" indent="0" algn="l" defTabSz="1081799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ΠΑΣΟΚ-ΚΙΝΗΜΑ ΑΛΛΑΓΗΣ  </a:t>
                      </a:r>
                    </a:p>
                    <a:p>
                      <a:pPr algn="l" fontAlgn="t"/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35,8%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61,2%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108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 dirty="0">
                          <a:effectLst/>
                        </a:rPr>
                        <a:t>Κ.Κ.Ε.</a:t>
                      </a:r>
                      <a:r>
                        <a:rPr lang="en-GB" sz="1200" b="1" u="none" strike="noStrike" dirty="0">
                          <a:effectLst/>
                        </a:rPr>
                        <a:t> *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25,0%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45,5%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29,5%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108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 dirty="0">
                          <a:effectLst/>
                        </a:rPr>
                        <a:t>ΕΛΛΗΝΙΚΗ ΛΥΣΗ</a:t>
                      </a:r>
                      <a:r>
                        <a:rPr lang="en-GB" sz="1200" b="1" u="none" strike="noStrike" dirty="0">
                          <a:effectLst/>
                        </a:rPr>
                        <a:t> *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40,0%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3108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 dirty="0">
                          <a:effectLst/>
                        </a:rPr>
                        <a:t>ΜΕΡΑ 25</a:t>
                      </a:r>
                      <a:r>
                        <a:rPr lang="en-GB" sz="1200" b="1" u="none" strike="noStrike" dirty="0">
                          <a:effectLst/>
                        </a:rPr>
                        <a:t> *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55,2%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31,0%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13,8%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7E1BE6D-F1E6-EE9B-897D-8EC3689E71B4}"/>
              </a:ext>
            </a:extLst>
          </p:cNvPr>
          <p:cNvSpPr txBox="1"/>
          <p:nvPr/>
        </p:nvSpPr>
        <p:spPr>
          <a:xfrm>
            <a:off x="4493173" y="7103146"/>
            <a:ext cx="5412826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l-GR" sz="1200" b="1" dirty="0">
                <a:solidFill>
                  <a:schemeClr val="accent2"/>
                </a:solidFill>
              </a:rPr>
              <a:t>*Ενδεικτικές αναλύσεις λόγω χαμηλής βάσης(Μ&lt;60)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A2712241-61D0-C71F-8BA6-1614D6BFC25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140700" y="7560828"/>
            <a:ext cx="1941712" cy="393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C5DD12B7-5653-71D7-1C3A-B35C2D6FFF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583236"/>
            <a:ext cx="797163" cy="43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38448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l-GR" sz="2000" b="1" dirty="0"/>
              <a:t>Τι Κυβέρνηση προτιμάτε να προκύψει από τις ερχόμενες βουλευτικές εκλογές;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54702001"/>
              </p:ext>
            </p:extLst>
          </p:nvPr>
        </p:nvGraphicFramePr>
        <p:xfrm>
          <a:off x="541338" y="1346200"/>
          <a:ext cx="9744075" cy="5907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9DEAED8A-647A-4FD1-BEF9-5E6B0538EAD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140700" y="7560828"/>
            <a:ext cx="1941712" cy="393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B8637A5F-71AA-4F33-D970-BB20B76606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583236"/>
            <a:ext cx="797163" cy="43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13552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868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Τι Κυβέρνηση προτιμάτε να προκύψει από τις ερχόμενες βουλευτικές εκλογές;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82832397"/>
              </p:ext>
            </p:extLst>
          </p:nvPr>
        </p:nvGraphicFramePr>
        <p:xfrm>
          <a:off x="500241" y="1879601"/>
          <a:ext cx="9744076" cy="4695624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2158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83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83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832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832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1832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1832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1832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19931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7613" marR="7613" marT="7613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Τι Κυβέρνηση προτιμάτε να προκύψει από τις ερχόμενες βουλευτικές εκλογές;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1978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Αυτοδύναμη 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Αυτοδύναμη ΣΥΡΙΖΑ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7613" marR="7613" marT="7613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Κυβέρνηση συνεργασίας Ν.Δ.- ΠΑΣΟΚ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Κυβέρνηση συνεργασίας ΣΥΡΙΖΑ – ΠΑΣΟΚ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Κυβέρνηση τεχνοκρατών με στήριξη Ν.Δ.- ΣΥΡΙΖΑ- ΠΑΣΟΚ ΚΙΝΑΛ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Άλλη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9931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61,3%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9931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34,7%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27,1%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9931">
                <a:tc>
                  <a:txBody>
                    <a:bodyPr/>
                    <a:lstStyle/>
                    <a:p>
                      <a:pPr marL="0" marR="0" lvl="0" indent="0" algn="l" defTabSz="1081799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ΠΑΣΟΚ-ΚΙΝΗΜΑ ΑΛΛΑΓΗΣ  </a:t>
                      </a:r>
                    </a:p>
                    <a:p>
                      <a:pPr algn="l" fontAlgn="t"/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7613" marR="7613" marT="7613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9931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 dirty="0">
                          <a:effectLst/>
                        </a:rPr>
                        <a:t>Κ.Κ.Ε.</a:t>
                      </a:r>
                      <a:r>
                        <a:rPr lang="en-GB" sz="1200" b="1" u="none" strike="noStrike" dirty="0">
                          <a:effectLst/>
                        </a:rPr>
                        <a:t> *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7613" marR="7613" marT="7613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34,1%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29,5%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9931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 dirty="0">
                          <a:effectLst/>
                        </a:rPr>
                        <a:t>ΕΛΛΗΝΙΚΗ ΛΥΣΗ</a:t>
                      </a:r>
                      <a:r>
                        <a:rPr lang="en-GB" sz="1200" b="1" u="none" strike="noStrike" dirty="0">
                          <a:effectLst/>
                        </a:rPr>
                        <a:t> *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7613" marR="7613" marT="7613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6,7%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9931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 dirty="0">
                          <a:effectLst/>
                        </a:rPr>
                        <a:t>ΜΕΡΑ 25</a:t>
                      </a:r>
                      <a:r>
                        <a:rPr lang="en-GB" sz="1200" b="1" u="none" strike="noStrike" dirty="0">
                          <a:effectLst/>
                        </a:rPr>
                        <a:t> *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7613" marR="7613" marT="7613" marB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32,1%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25,0%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3AD04D3-82F7-F0DD-BEC4-DADAB95BB91F}"/>
              </a:ext>
            </a:extLst>
          </p:cNvPr>
          <p:cNvSpPr txBox="1"/>
          <p:nvPr/>
        </p:nvSpPr>
        <p:spPr>
          <a:xfrm>
            <a:off x="4493173" y="7103146"/>
            <a:ext cx="5412826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l-GR" sz="1200" b="1" dirty="0">
                <a:solidFill>
                  <a:schemeClr val="accent2"/>
                </a:solidFill>
              </a:rPr>
              <a:t>*Ενδεικτικές αναλύσεις λόγω χαμηλής βάσης(Μ&lt;60)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BAEBE867-1E26-98D0-D6FA-846C7829700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140700" y="7560828"/>
            <a:ext cx="1941712" cy="393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611E6D92-DE2D-B80D-7BAE-5F6C755D64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583236"/>
            <a:ext cx="797163" cy="43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29644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Ποιον από τους Πολιτικούς αρχηγούς θεωρείτε καταλληλότερο για Πρωθυπουργό;</a:t>
            </a:r>
            <a:endParaRPr lang="el-GR" sz="19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74734142"/>
              </p:ext>
            </p:extLst>
          </p:nvPr>
        </p:nvGraphicFramePr>
        <p:xfrm>
          <a:off x="541338" y="1489075"/>
          <a:ext cx="9744075" cy="5764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3385FFC4-4754-3C8B-765A-DA6F96349F6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4340" y="7157530"/>
            <a:ext cx="1147960" cy="695999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BF3FAF3A-9396-3B96-DEC0-E4B43A82C8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92300" y="7166212"/>
            <a:ext cx="1015141" cy="687317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xmlns="" id="{EF580AF8-C160-04B0-3C78-2E4ECEA8A19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07441" y="7166212"/>
            <a:ext cx="1234395" cy="695999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xmlns="" id="{CBC4EA02-8465-16F8-4F8B-EC94CB850E7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1836" y="7174896"/>
            <a:ext cx="1207896" cy="678633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xmlns="" id="{D16356ED-40E2-8058-9231-CCC19027D77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51349" y="7172984"/>
            <a:ext cx="936685" cy="676449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xmlns="" id="{A21FC356-5A0D-65FC-2992-65E2CC3B31E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88034" y="7172984"/>
            <a:ext cx="1052929" cy="695999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xmlns="" id="{C9774079-AD08-D7F1-DBF1-B76CAFBEE03F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140700" y="7560828"/>
            <a:ext cx="1941712" cy="393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6">
            <a:extLst>
              <a:ext uri="{FF2B5EF4-FFF2-40B4-BE49-F238E27FC236}">
                <a16:creationId xmlns:a16="http://schemas.microsoft.com/office/drawing/2014/main" xmlns="" id="{F899B288-D274-A5B0-6FB3-EACE37FDA1E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710298"/>
            <a:ext cx="564931" cy="309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27197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67846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Ποιον από τους Πολιτικούς αρχηγούς θεωρείτε καταλληλότερο για Πρωθυπουργό;(</a:t>
            </a:r>
            <a:endParaRPr lang="el-GR" sz="19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95469496"/>
              </p:ext>
            </p:extLst>
          </p:nvPr>
        </p:nvGraphicFramePr>
        <p:xfrm>
          <a:off x="510516" y="1714500"/>
          <a:ext cx="9744075" cy="520196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2547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088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29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292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292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8292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8292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8292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08292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570240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6754" marR="6754" marT="6754" marB="0" anchor="b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Ποιον από τους Πολιτικούς αρχηγούς θεωρείτε καταλληλότερο για Πρωθυπουργό;(ΑΥΘΟΡΜΗΤΗ ΑΠΑΝΤΗΣΗ, ΧΩΡΙΣ ΑΝΑΦΟΡΑ ΟΝΟΜΑΤΩΝ)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b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1371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Κυριάκος Μητσοτάκης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b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Αλέξης Τσίπρας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b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Νίκος Ανδρουλάκης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6754" marR="6754" marT="6754" marB="0" anchor="b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Δημήτρης Κουτσούμπας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b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Κυριάκος Βελόπουλος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b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Γιάνης Βαρουφάκης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b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Κανέναν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b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b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0240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74,6%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680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 dirty="0">
                          <a:effectLst/>
                        </a:rPr>
                        <a:t>ΣΥΡΙΖΑ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6754" marR="6754" marT="6754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58,3%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0240">
                <a:tc>
                  <a:txBody>
                    <a:bodyPr/>
                    <a:lstStyle/>
                    <a:p>
                      <a:pPr marL="0" marR="0" lvl="0" indent="0" algn="l" defTabSz="1081799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ΠΑΣΟΚ-ΚΙΝΗΜΑ ΑΛΛΑΓΗΣ  </a:t>
                      </a:r>
                    </a:p>
                    <a:p>
                      <a:pPr algn="l" fontAlgn="t"/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6754" marR="6754" marT="6754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37,3%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28,4%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0240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 dirty="0">
                          <a:effectLst/>
                        </a:rPr>
                        <a:t>Κ.Κ.Ε.</a:t>
                      </a:r>
                      <a:r>
                        <a:rPr lang="en-GB" sz="1200" b="1" u="none" strike="noStrike" dirty="0">
                          <a:effectLst/>
                        </a:rPr>
                        <a:t> *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6754" marR="6754" marT="6754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28,9%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48,9%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0240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 dirty="0">
                          <a:effectLst/>
                        </a:rPr>
                        <a:t>ΕΛΛΗΝΙΚΗ ΛΥΣΗ</a:t>
                      </a:r>
                      <a:r>
                        <a:rPr lang="en-GB" sz="1200" b="1" u="none" strike="noStrike" dirty="0">
                          <a:effectLst/>
                        </a:rPr>
                        <a:t> *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6754" marR="6754" marT="6754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30,0%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40,0%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70240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 dirty="0">
                          <a:effectLst/>
                        </a:rPr>
                        <a:t>ΜΕΡΑ 25</a:t>
                      </a:r>
                      <a:r>
                        <a:rPr lang="en-GB" sz="1200" b="1" u="none" strike="noStrike" dirty="0">
                          <a:effectLst/>
                        </a:rPr>
                        <a:t> *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6754" marR="6754" marT="6754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20,7%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31,0%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3,4%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6754" marR="6754" marT="6754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A188E01-E961-26CB-2DCD-6599BD57CBEC}"/>
              </a:ext>
            </a:extLst>
          </p:cNvPr>
          <p:cNvSpPr txBox="1"/>
          <p:nvPr/>
        </p:nvSpPr>
        <p:spPr>
          <a:xfrm>
            <a:off x="4493173" y="7103146"/>
            <a:ext cx="5412826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l-GR" sz="1200" b="1" dirty="0">
                <a:solidFill>
                  <a:schemeClr val="accent2"/>
                </a:solidFill>
              </a:rPr>
              <a:t>*Ενδεικτικές αναλύσεις λόγω χαμηλής βάσης(Μ&lt;60)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4EB2DA31-58CB-67F8-2106-9A4EF8744B3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140700" y="7560828"/>
            <a:ext cx="1941712" cy="393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D932FD4D-AB42-0AC3-EB8A-6AD45FB749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583236"/>
            <a:ext cx="797163" cy="43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89176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05956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l-GR" sz="2000" b="1" dirty="0"/>
              <a:t>Τι θα ψηφίσετε στις ερχόμενες βουλευτικές εκλογές που θα πραγματοποιηθούν με απλή αναλογική;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85898938"/>
              </p:ext>
            </p:extLst>
          </p:nvPr>
        </p:nvGraphicFramePr>
        <p:xfrm>
          <a:off x="541338" y="1438275"/>
          <a:ext cx="9744075" cy="5815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Γραφικό 5">
            <a:extLst>
              <a:ext uri="{FF2B5EF4-FFF2-40B4-BE49-F238E27FC236}">
                <a16:creationId xmlns:a16="http://schemas.microsoft.com/office/drawing/2014/main" xmlns="" id="{8E9E62DA-5422-D320-4856-06B17A9629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44340" y="7174303"/>
            <a:ext cx="566130" cy="513441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5B9CBEBD-592C-2EDD-1324-989105B1878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11971" y="7253288"/>
            <a:ext cx="719302" cy="453826"/>
          </a:xfrm>
          <a:prstGeom prst="rect">
            <a:avLst/>
          </a:prstGeom>
        </p:spPr>
      </p:pic>
      <p:pic>
        <p:nvPicPr>
          <p:cNvPr id="7" name="Εικόνα 6" descr="Το νέο λογότυπο του ΠΑΣΟΚ- ΚΙΝΑΛ: Επέστρεψε ο πράσινος ήλιος">
            <a:extLst>
              <a:ext uri="{FF2B5EF4-FFF2-40B4-BE49-F238E27FC236}">
                <a16:creationId xmlns:a16="http://schemas.microsoft.com/office/drawing/2014/main" xmlns="" id="{3365DFB8-516F-ECBF-61F4-3486E7823FC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4661" y="7252928"/>
            <a:ext cx="711299" cy="44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xmlns="" id="{15250396-C131-7999-FCA2-361E10085F5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7452" y="7243604"/>
            <a:ext cx="615923" cy="453824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xmlns="" id="{953579FC-77A1-DB42-CFD8-F0F633D327A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18482" y="7206518"/>
            <a:ext cx="566130" cy="451637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xmlns="" id="{4438A78D-CFE9-EAC0-0EF5-921B5E924E2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39720" y="7283524"/>
            <a:ext cx="682670" cy="373983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xmlns="" id="{E8A374C3-64B2-3155-79ED-1D204EADC3BC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140700" y="7560828"/>
            <a:ext cx="1941712" cy="393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6">
            <a:extLst>
              <a:ext uri="{FF2B5EF4-FFF2-40B4-BE49-F238E27FC236}">
                <a16:creationId xmlns:a16="http://schemas.microsoft.com/office/drawing/2014/main" xmlns="" id="{643B9D43-75A3-89EF-B7A6-4E55F21BA2F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709642"/>
            <a:ext cx="566131" cy="309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78677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1382</TotalTime>
  <Words>623</Words>
  <Application>Microsoft Office PowerPoint</Application>
  <PresentationFormat>B4 (ISO) (250x353 χιλ.)</PresentationFormat>
  <Paragraphs>249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3</vt:i4>
      </vt:variant>
      <vt:variant>
        <vt:lpstr>Τίτλοι διαφανειών</vt:lpstr>
      </vt:variant>
      <vt:variant>
        <vt:i4>12</vt:i4>
      </vt:variant>
    </vt:vector>
  </HeadingPairs>
  <TitlesOfParts>
    <vt:vector size="15" baseType="lpstr">
      <vt:lpstr>Office Theme</vt:lpstr>
      <vt:lpstr>4_Office Theme</vt:lpstr>
      <vt:lpstr>1_Office Theme</vt:lpstr>
      <vt:lpstr>  ΙΟΥΛΙΟΣ    2022</vt:lpstr>
      <vt:lpstr>Ταυτότητα Έρευνας</vt:lpstr>
      <vt:lpstr>Εσείς πότε επιθυμείτε να γίνουν οι επόμενες βουλευτικές εκλογές; </vt:lpstr>
      <vt:lpstr>Εσείς πότε επιθυμείτε να γίνουν οι επόμενες βουλευτικές εκλογές; </vt:lpstr>
      <vt:lpstr>Τι Κυβέρνηση προτιμάτε να προκύψει από τις ερχόμενες βουλευτικές εκλογές; </vt:lpstr>
      <vt:lpstr>Τι Κυβέρνηση προτιμάτε να προκύψει από τις ερχόμενες βουλευτικές εκλογές; </vt:lpstr>
      <vt:lpstr>Ποιον από τους Πολιτικούς αρχηγούς θεωρείτε καταλληλότερο για Πρωθυπουργό;</vt:lpstr>
      <vt:lpstr>Ποιον από τους Πολιτικούς αρχηγούς θεωρείτε καταλληλότερο για Πρωθυπουργό;(</vt:lpstr>
      <vt:lpstr>Τι θα ψηφίσετε στις ερχόμενες βουλευτικές εκλογές που θα πραγματοποιηθούν με απλή αναλογική; </vt:lpstr>
      <vt:lpstr>Τι θα ψηφίσετε στις ερχόμενες βουλευτικές εκλογές που θα πραγματοποιηθούν με απλή αναλογική; </vt:lpstr>
      <vt:lpstr>Τι θα ψηφίσετε στις ερχόμενες βουλευτικές εκλογές που θα πραγματοποιηθούν με απλή αναλογική; Επι των εγκύρων</vt:lpstr>
      <vt:lpstr>ΤΕΛΟΣ ΠΑΡΟΥΣΙΑΣΗΣ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ΤΙΤΛΟΣ</dc:title>
  <dc:creator>Λογαριασμός Microsoft</dc:creator>
  <cp:lastModifiedBy>nickbac</cp:lastModifiedBy>
  <cp:revision>214</cp:revision>
  <dcterms:created xsi:type="dcterms:W3CDTF">2021-02-20T11:15:26Z</dcterms:created>
  <dcterms:modified xsi:type="dcterms:W3CDTF">2022-07-18T06:32:36Z</dcterms:modified>
</cp:coreProperties>
</file>