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</p:sldMasterIdLst>
  <p:sldIdLst>
    <p:sldId id="438" r:id="rId4"/>
    <p:sldId id="441" r:id="rId5"/>
    <p:sldId id="280" r:id="rId6"/>
    <p:sldId id="313" r:id="rId7"/>
    <p:sldId id="281" r:id="rId8"/>
    <p:sldId id="316" r:id="rId9"/>
    <p:sldId id="282" r:id="rId10"/>
    <p:sldId id="319" r:id="rId11"/>
    <p:sldId id="283" r:id="rId12"/>
    <p:sldId id="322" r:id="rId13"/>
    <p:sldId id="442" r:id="rId14"/>
    <p:sldId id="480" r:id="rId15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93" d="100"/>
          <a:sy n="93" d="100"/>
        </p:scale>
        <p:origin x="-1602" y="-10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2\39%20-%20&#928;&#945;&#957;&#949;&#955;&#955;&#945;&#948;&#953;&#954;&#94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729-4600-AC01-D76E879BC03A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729-4600-AC01-D76E879BC03A}"/>
              </c:ext>
            </c:extLst>
          </c:dPt>
          <c:dPt>
            <c:idx val="2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729-4600-AC01-D76E879BC03A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1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CatName val="1"/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Sheet1!$B$175:$B$177</c:f>
              <c:strCache>
                <c:ptCount val="3"/>
                <c:pt idx="0">
                  <c:v>Το φθινόπωρο του 2022</c:v>
                </c:pt>
                <c:pt idx="1">
                  <c:v>Στο τέλος της τετραετίας</c:v>
                </c:pt>
                <c:pt idx="2">
                  <c:v>ΔΓ/ΔΑ</c:v>
                </c:pt>
              </c:strCache>
            </c:strRef>
          </c:cat>
          <c:val>
            <c:numRef>
              <c:f>Sheet1!$E$175:$E$177</c:f>
              <c:numCache>
                <c:formatCode>0.0</c:formatCode>
                <c:ptCount val="3"/>
                <c:pt idx="0">
                  <c:v>37.479834743261875</c:v>
                </c:pt>
                <c:pt idx="1">
                  <c:v>51.981113515640288</c:v>
                </c:pt>
                <c:pt idx="2">
                  <c:v>10.539051741097801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35-478B-B5E4-8C26C5F9530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Sheet1!$B$181:$B$187</c:f>
              <c:strCache>
                <c:ptCount val="7"/>
                <c:pt idx="0">
                  <c:v>Αυτοδύναμη Ν.Δ.</c:v>
                </c:pt>
                <c:pt idx="1">
                  <c:v>Αυτοδύναμη ΣΥΡΙΖΑ</c:v>
                </c:pt>
                <c:pt idx="2">
                  <c:v>Κυβέρνηση συνεργασίας Ν.Δ.- ΠΑΣΟΚ</c:v>
                </c:pt>
                <c:pt idx="3">
                  <c:v>Κυβέρνηση συνεργασίας ΣΥΡΙΖΑ – ΠΑΣΟΚ</c:v>
                </c:pt>
                <c:pt idx="4">
                  <c:v>Κυβέρνηση τεχνοκρατών με στήριξη Ν.Δ.- ΣΥΡΙΖΑ- ΠΑΣΟΚ ΚΙΝΑΛ</c:v>
                </c:pt>
                <c:pt idx="5">
                  <c:v>Άλλη</c:v>
                </c:pt>
                <c:pt idx="6">
                  <c:v>ΔΓ/ΔΑ</c:v>
                </c:pt>
              </c:strCache>
            </c:strRef>
          </c:cat>
          <c:val>
            <c:numRef>
              <c:f>Sheet1!$E$181:$E$187</c:f>
              <c:numCache>
                <c:formatCode>0.0</c:formatCode>
                <c:ptCount val="7"/>
                <c:pt idx="0">
                  <c:v>26.608302183749679</c:v>
                </c:pt>
                <c:pt idx="1">
                  <c:v>10.959079283887474</c:v>
                </c:pt>
                <c:pt idx="2">
                  <c:v>8.8609089120598217</c:v>
                </c:pt>
                <c:pt idx="3">
                  <c:v>11.722408026755861</c:v>
                </c:pt>
                <c:pt idx="4">
                  <c:v>13.736966358449752</c:v>
                </c:pt>
                <c:pt idx="5">
                  <c:v>11.186307298839287</c:v>
                </c:pt>
                <c:pt idx="6">
                  <c:v>16.926027936258127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57-4868-8B77-CE9EDD8B2DA2}"/>
            </c:ext>
          </c:extLst>
        </c:ser>
        <c:dLbls>
          <c:showPercent val="1"/>
        </c:dLbls>
      </c:pie3DChart>
    </c:plotArea>
    <c:legend>
      <c:legendPos val="t"/>
      <c:layout/>
      <c:spPr>
        <a:solidFill>
          <a:schemeClr val="bg1"/>
        </a:solidFill>
      </c:spPr>
      <c:txPr>
        <a:bodyPr/>
        <a:lstStyle/>
        <a:p>
          <a:pPr rtl="0">
            <a:defRPr sz="1200" b="1">
              <a:solidFill>
                <a:schemeClr val="tx1"/>
              </a:solidFill>
            </a:defRPr>
          </a:pPr>
          <a:endParaRPr lang="el-GR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Sheet1!$B$191:$B$198</c:f>
              <c:strCache>
                <c:ptCount val="8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Νίκος Ανδρουλάκης</c:v>
                </c:pt>
                <c:pt idx="3">
                  <c:v>Δημήτρης Κουτσούμπας</c:v>
                </c:pt>
                <c:pt idx="4">
                  <c:v>Κυριάκος Βελόπουλος</c:v>
                </c:pt>
                <c:pt idx="5">
                  <c:v>Γιάνης Βαρουφάκης</c:v>
                </c:pt>
                <c:pt idx="6">
                  <c:v>Κανέναν</c:v>
                </c:pt>
                <c:pt idx="7">
                  <c:v>ΔΓ/ΔΑ</c:v>
                </c:pt>
              </c:strCache>
            </c:strRef>
          </c:cat>
          <c:val>
            <c:numRef>
              <c:f>Sheet1!$E$191:$E$198</c:f>
              <c:numCache>
                <c:formatCode>0.0</c:formatCode>
                <c:ptCount val="8"/>
                <c:pt idx="0">
                  <c:v>36.9</c:v>
                </c:pt>
                <c:pt idx="1">
                  <c:v>21</c:v>
                </c:pt>
                <c:pt idx="2">
                  <c:v>4.7196537477867482</c:v>
                </c:pt>
                <c:pt idx="3">
                  <c:v>1.7273263820578428</c:v>
                </c:pt>
                <c:pt idx="4">
                  <c:v>1.7165060003934718</c:v>
                </c:pt>
                <c:pt idx="5">
                  <c:v>2.1493212669683315</c:v>
                </c:pt>
                <c:pt idx="6">
                  <c:v>27.3</c:v>
                </c:pt>
                <c:pt idx="7">
                  <c:v>4.5012787723785266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9C-4AE3-B121-F760B7E4B10E}"/>
            </c:ext>
          </c:extLst>
        </c:ser>
        <c:dLbls>
          <c:showVal val="1"/>
        </c:dLbls>
        <c:shape val="box"/>
        <c:axId val="100067200"/>
        <c:axId val="100068736"/>
        <c:axId val="0"/>
      </c:bar3DChart>
      <c:catAx>
        <c:axId val="10006720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el-GR"/>
          </a:p>
        </c:txPr>
        <c:crossAx val="100068736"/>
        <c:crosses val="autoZero"/>
        <c:auto val="1"/>
        <c:lblAlgn val="ctr"/>
        <c:lblOffset val="100"/>
      </c:catAx>
      <c:valAx>
        <c:axId val="100068736"/>
        <c:scaling>
          <c:orientation val="minMax"/>
        </c:scaling>
        <c:delete val="1"/>
        <c:axPos val="l"/>
        <c:numFmt formatCode="0.0" sourceLinked="1"/>
        <c:tickLblPos val="none"/>
        <c:crossAx val="100067200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Sheet1!$B$203:$B$215</c:f>
              <c:strCache>
                <c:ptCount val="13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ΓΙΑ ΤΗΝ ΠΑΤΡΙΔΑ</c:v>
                </c:pt>
                <c:pt idx="7">
                  <c:v>ΕΘΝΙΚΗ ΔΗΜΙΟΥΡΓΙΑ</c:v>
                </c:pt>
                <c:pt idx="8">
                  <c:v>ΠΛΕΥΣΗ ΕΛΕΥΘΕΡΙΑΣ</c:v>
                </c:pt>
                <c:pt idx="9">
                  <c:v>ΆΛΛΟ</c:v>
                </c:pt>
                <c:pt idx="10">
                  <c:v>ΛΕΥΚΟ/ΑΚΥΡΟ</c:v>
                </c:pt>
                <c:pt idx="11">
                  <c:v>ΘΑ ΑΠΕΧΩ</c:v>
                </c:pt>
                <c:pt idx="12">
                  <c:v>ΔΕΝ ΕΧΩ ΑΠΟΦΑΣΙΣΕΙ</c:v>
                </c:pt>
              </c:strCache>
            </c:strRef>
          </c:cat>
          <c:val>
            <c:numRef>
              <c:f>Sheet1!$E$203:$E$215</c:f>
              <c:numCache>
                <c:formatCode>0.0</c:formatCode>
                <c:ptCount val="13"/>
                <c:pt idx="0">
                  <c:v>31.7</c:v>
                </c:pt>
                <c:pt idx="1">
                  <c:v>22.8</c:v>
                </c:pt>
                <c:pt idx="2">
                  <c:v>11.8</c:v>
                </c:pt>
                <c:pt idx="3">
                  <c:v>5.0999999999999996</c:v>
                </c:pt>
                <c:pt idx="4">
                  <c:v>4.8</c:v>
                </c:pt>
                <c:pt idx="5">
                  <c:v>2.5</c:v>
                </c:pt>
                <c:pt idx="6">
                  <c:v>2.2000000000000002</c:v>
                </c:pt>
                <c:pt idx="7">
                  <c:v>1.1000000000000001</c:v>
                </c:pt>
                <c:pt idx="8">
                  <c:v>1.1000000000000001</c:v>
                </c:pt>
                <c:pt idx="9">
                  <c:v>2.6637812315561735</c:v>
                </c:pt>
                <c:pt idx="10">
                  <c:v>1.7883139878024819</c:v>
                </c:pt>
                <c:pt idx="11">
                  <c:v>2.5</c:v>
                </c:pt>
                <c:pt idx="12">
                  <c:v>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9B-4FD1-9754-B3372A62D880}"/>
            </c:ext>
          </c:extLst>
        </c:ser>
        <c:dLbls>
          <c:showVal val="1"/>
        </c:dLbls>
        <c:shape val="box"/>
        <c:axId val="106503552"/>
        <c:axId val="106513536"/>
        <c:axId val="0"/>
      </c:bar3DChart>
      <c:catAx>
        <c:axId val="10650355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700" b="1"/>
            </a:pPr>
            <a:endParaRPr lang="el-GR"/>
          </a:p>
        </c:txPr>
        <c:crossAx val="106513536"/>
        <c:crosses val="autoZero"/>
        <c:auto val="1"/>
        <c:lblAlgn val="ctr"/>
        <c:lblOffset val="100"/>
      </c:catAx>
      <c:valAx>
        <c:axId val="106513536"/>
        <c:scaling>
          <c:orientation val="minMax"/>
        </c:scaling>
        <c:delete val="1"/>
        <c:axPos val="l"/>
        <c:numFmt formatCode="0.0" sourceLinked="1"/>
        <c:tickLblPos val="none"/>
        <c:crossAx val="106503552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Sheet1!$B$220:$B$230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ΠΑΣΟΚ-ΚΙΝΑΛ</c:v>
                </c:pt>
                <c:pt idx="3">
                  <c:v>Κ.Κ.Ε.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ΕΛΛΗΝΕΣ ΓΙΑ ΤΗΝ ΠΑΤΡΙΔΑ</c:v>
                </c:pt>
                <c:pt idx="7">
                  <c:v>ΕΘΝΙΚΗ ΔΗΜΙΟΥΡΓΙΑ</c:v>
                </c:pt>
                <c:pt idx="8">
                  <c:v>ΠΛΕΥΣΗ ΕΛΕΥΘΕΡΙΑΣ</c:v>
                </c:pt>
                <c:pt idx="9">
                  <c:v>ΆΛΛΟ</c:v>
                </c:pt>
                <c:pt idx="10">
                  <c:v>ΔΕΝ ΕΧΩ ΑΠΟΦΑΣΙΣΕΙ</c:v>
                </c:pt>
              </c:strCache>
            </c:strRef>
          </c:cat>
          <c:val>
            <c:numRef>
              <c:f>Sheet1!$E$220:$E$230</c:f>
              <c:numCache>
                <c:formatCode>0.0</c:formatCode>
                <c:ptCount val="11"/>
                <c:pt idx="0">
                  <c:v>33.124346917450367</c:v>
                </c:pt>
                <c:pt idx="1">
                  <c:v>23.824451410658309</c:v>
                </c:pt>
                <c:pt idx="2">
                  <c:v>12.33019853709509</c:v>
                </c:pt>
                <c:pt idx="3">
                  <c:v>5.3291536050156729</c:v>
                </c:pt>
                <c:pt idx="4">
                  <c:v>5.015673981191223</c:v>
                </c:pt>
                <c:pt idx="5">
                  <c:v>2.6123301985370952</c:v>
                </c:pt>
                <c:pt idx="6">
                  <c:v>2.298850574712644</c:v>
                </c:pt>
                <c:pt idx="7">
                  <c:v>1.1494252873563218</c:v>
                </c:pt>
                <c:pt idx="8">
                  <c:v>1.1494252873563218</c:v>
                </c:pt>
                <c:pt idx="9">
                  <c:v>2.7834704613962105</c:v>
                </c:pt>
                <c:pt idx="10">
                  <c:v>10.344827586206897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53-475A-ACF5-D844A7B15136}"/>
            </c:ext>
          </c:extLst>
        </c:ser>
        <c:dLbls>
          <c:showVal val="1"/>
        </c:dLbls>
        <c:shape val="box"/>
        <c:axId val="106582784"/>
        <c:axId val="106584320"/>
        <c:axId val="0"/>
      </c:bar3DChart>
      <c:catAx>
        <c:axId val="1065827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 b="1"/>
            </a:pPr>
            <a:endParaRPr lang="el-GR"/>
          </a:p>
        </c:txPr>
        <c:crossAx val="106584320"/>
        <c:crosses val="autoZero"/>
        <c:auto val="1"/>
        <c:lblAlgn val="ctr"/>
        <c:lblOffset val="100"/>
      </c:catAx>
      <c:valAx>
        <c:axId val="106584320"/>
        <c:scaling>
          <c:orientation val="minMax"/>
        </c:scaling>
        <c:delete val="1"/>
        <c:axPos val="l"/>
        <c:numFmt formatCode="0.0" sourceLinked="1"/>
        <c:tickLblPos val="none"/>
        <c:crossAx val="106582784"/>
        <c:crosses val="autoZero"/>
        <c:crossBetween val="between"/>
      </c:valAx>
    </c:plotArea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70674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22495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80716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14771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9848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98047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3411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6681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66894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46868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993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01450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5603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078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656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0081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988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0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56682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13034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6238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5680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21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7/18/2022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5766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36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jpeg"/><Relationship Id="rId11" Type="http://schemas.openxmlformats.org/officeDocument/2006/relationships/image" Target="../media/image4.png"/><Relationship Id="rId5" Type="http://schemas.openxmlformats.org/officeDocument/2006/relationships/image" Target="../media/image14.png"/><Relationship Id="rId10" Type="http://schemas.openxmlformats.org/officeDocument/2006/relationships/image" Target="../media/image3.jpeg"/><Relationship Id="rId4" Type="http://schemas.openxmlformats.org/officeDocument/2006/relationships/image" Target="../media/image13.sv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1.png"/><Relationship Id="rId4" Type="http://schemas.openxmlformats.org/officeDocument/2006/relationships/image" Target="../media/image6.jpeg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1.png"/><Relationship Id="rId5" Type="http://schemas.openxmlformats.org/officeDocument/2006/relationships/image" Target="../media/image13.jpeg"/><Relationship Id="rId10" Type="http://schemas.openxmlformats.org/officeDocument/2006/relationships/image" Target="../media/image3.jpeg"/><Relationship Id="rId4" Type="http://schemas.openxmlformats.org/officeDocument/2006/relationships/image" Target="../media/image13.sv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7" name="Rectangle 191">
            <a:extLst>
              <a:ext uri="{FF2B5EF4-FFF2-40B4-BE49-F238E27FC236}">
                <a16:creationId xmlns:a16="http://schemas.microsoft.com/office/drawing/2014/main" xmlns="" id="{A4E37431-20F0-4DD6-84A9-ED2B644943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8" name="Rectangle 192">
            <a:extLst>
              <a:ext uri="{FF2B5EF4-FFF2-40B4-BE49-F238E27FC236}">
                <a16:creationId xmlns:a16="http://schemas.microsoft.com/office/drawing/2014/main" xmlns="" id="{0AE98B72-66C6-4AB4-AF0D-BA830DE863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582022" y="1582702"/>
            <a:ext cx="8120062" cy="4954659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9" name="Rectangle 193">
            <a:extLst>
              <a:ext uri="{FF2B5EF4-FFF2-40B4-BE49-F238E27FC236}">
                <a16:creationId xmlns:a16="http://schemas.microsoft.com/office/drawing/2014/main" xmlns="" id="{407EAFC6-733F-403D-BB4D-05A3A2874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288436" y="1293214"/>
            <a:ext cx="7514088" cy="495167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0" name="Rectangle 194">
            <a:extLst>
              <a:ext uri="{FF2B5EF4-FFF2-40B4-BE49-F238E27FC236}">
                <a16:creationId xmlns:a16="http://schemas.microsoft.com/office/drawing/2014/main" xmlns="" id="{17A36730-4CB0-4F61-AD11-A44C97658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987400" y="4163014"/>
            <a:ext cx="2962413" cy="4951675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1" name="Rectangle 195">
            <a:extLst>
              <a:ext uri="{FF2B5EF4-FFF2-40B4-BE49-F238E27FC236}">
                <a16:creationId xmlns:a16="http://schemas.microsoft.com/office/drawing/2014/main" xmlns="" id="{C69C79E1-F916-4929-A4F3-DE763D4BFA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392419" y="1772305"/>
            <a:ext cx="8120064" cy="457544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2" name="Oval 196">
            <a:extLst>
              <a:ext uri="{FF2B5EF4-FFF2-40B4-BE49-F238E27FC236}">
                <a16:creationId xmlns:a16="http://schemas.microsoft.com/office/drawing/2014/main" xmlns="" id="{767334AB-16BD-4EC7-8C6B-4B51716009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6097846">
            <a:off x="87946" y="1975296"/>
            <a:ext cx="5112991" cy="383474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31" y="1055740"/>
            <a:ext cx="3917966" cy="2297060"/>
          </a:xfrm>
        </p:spPr>
        <p:txBody>
          <a:bodyPr anchor="b">
            <a:normAutofit/>
          </a:bodyPr>
          <a:lstStyle/>
          <a:p>
            <a:pPr lvl="0" defTabSz="9144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el-GR" altLang="el-GR" sz="4100" b="1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l-GR" altLang="el-GR" sz="2400" b="1" dirty="0">
                <a:solidFill>
                  <a:srgbClr val="FFFFFF"/>
                </a:solidFill>
                <a:latin typeface="Calibri" panose="020F0502020204030204" pitchFamily="34" charset="0"/>
              </a:rPr>
              <a:t>ΙΟΥΛΙΟΣ    2022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882" y="5943599"/>
            <a:ext cx="3664215" cy="1303197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>ΠΑΝΕΛΛΑΔΙΚΗ   ΕΡΕΥΝΑ</a:t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  <a:t>(α’ μέρος)</a:t>
            </a:r>
            <a:br>
              <a:rPr lang="el-GR" altLang="en-US" sz="2400" b="1" dirty="0">
                <a:solidFill>
                  <a:srgbClr val="FFFFFF"/>
                </a:solidFill>
                <a:ea typeface="+mj-ea"/>
                <a:cs typeface="+mj-cs"/>
              </a:rPr>
            </a:br>
            <a:endParaRPr lang="en-US" altLang="en-US" sz="2400" dirty="0">
              <a:solidFill>
                <a:srgbClr val="FFFFFF"/>
              </a:solidFill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02" r="12457" b="-1"/>
          <a:stretch/>
        </p:blipFill>
        <p:spPr bwMode="auto">
          <a:xfrm>
            <a:off x="5413375" y="2832100"/>
            <a:ext cx="4695825" cy="274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473780F-A0F6-40D6-8979-CF268D88321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397742" y="7410249"/>
            <a:ext cx="2735563" cy="554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38" y="344658"/>
            <a:ext cx="9338071" cy="1104329"/>
          </a:xfrm>
          <a:solidFill>
            <a:schemeClr val="accent2"/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Τι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θα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ψηφίσετε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στις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ερχόμενες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β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ουλευτικές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εκλογές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π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ου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θα πρα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γμ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ατοποιηθούν με απλή αναλογική;</a:t>
            </a:r>
            <a:b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8134052"/>
              </p:ext>
            </p:extLst>
          </p:nvPr>
        </p:nvGraphicFramePr>
        <p:xfrm>
          <a:off x="744339" y="2537985"/>
          <a:ext cx="9338072" cy="507516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14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88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072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55048">
                <a:tc>
                  <a:txBody>
                    <a:bodyPr/>
                    <a:lstStyle/>
                    <a:p>
                      <a:pPr algn="l" fontAlgn="b"/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800" b="1" u="none" strike="noStrike">
                          <a:effectLst/>
                        </a:rPr>
                        <a:t>2021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53308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800" u="none" strike="noStrike">
                          <a:effectLst/>
                        </a:rPr>
                        <a:t> 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ΣΕΠΤΕΜΒΡΙΟΣ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ΟΚΤΩΒΡΙΟΣ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ΦΕΒΡΟΥΑΡΙΟΣ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ΑΠΡΙΛΙΟΣ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15822" marR="15822" marT="15822" marB="0" vert="vert27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0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u="none" strike="noStrike">
                          <a:effectLst/>
                        </a:rPr>
                        <a:t>Ν.Δ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35,0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31,3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50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u="none" strike="noStrike">
                          <a:effectLst/>
                        </a:rPr>
                        <a:t>ΣΥΡΙΖΑ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21,8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3517">
                <a:tc>
                  <a:txBody>
                    <a:bodyPr/>
                    <a:lstStyle/>
                    <a:p>
                      <a:pPr marL="0" marR="0" lvl="0" indent="0" algn="ctr" defTabSz="108179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ctr" rtl="0" fontAlgn="b"/>
                      <a:endParaRPr lang="el-G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50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u="none" strike="noStrike">
                          <a:effectLst/>
                        </a:rPr>
                        <a:t>ΚΚΕ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351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u="none" strike="noStrike">
                          <a:effectLst/>
                        </a:rPr>
                        <a:t>ΕΛΛΗΝΙΚΗ ΛΥΣΗ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50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1" u="none" strike="noStrike">
                          <a:effectLst/>
                        </a:rPr>
                        <a:t>ΜΕΡΑ 25</a:t>
                      </a:r>
                      <a:endParaRPr lang="el-G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15822" marR="15822" marT="15822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1EAD2744-146A-32CD-EBDD-4E603125E2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xmlns="" id="{90C13EE1-10CF-48E6-EB08-54ACB39E1A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1641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043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θα ψηφίσετε στις ερχόμενες βουλευτικές εκλογές που θα πραγματοποιηθούν με απλή αναλογική;</a:t>
            </a:r>
            <a:br>
              <a:rPr lang="el-GR" sz="2000" b="1" dirty="0"/>
            </a:br>
            <a:r>
              <a:rPr lang="el-GR" sz="2000" b="1" dirty="0">
                <a:solidFill>
                  <a:schemeClr val="bg1">
                    <a:lumMod val="95000"/>
                  </a:schemeClr>
                </a:solidFill>
              </a:rPr>
              <a:t>Επι των εγκύρων</a:t>
            </a:r>
            <a:endParaRPr lang="el-GR" sz="1900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1706686"/>
              </p:ext>
            </p:extLst>
          </p:nvPr>
        </p:nvGraphicFramePr>
        <p:xfrm>
          <a:off x="744340" y="1701800"/>
          <a:ext cx="9913645" cy="5035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Γραφικό 5">
            <a:extLst>
              <a:ext uri="{FF2B5EF4-FFF2-40B4-BE49-F238E27FC236}">
                <a16:creationId xmlns:a16="http://schemas.microsoft.com/office/drawing/2014/main" xmlns="" id="{5165F0E7-FB02-BD0F-DFEE-658840E9B7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29809" y="6627359"/>
            <a:ext cx="566130" cy="513441"/>
          </a:xfrm>
          <a:prstGeom prst="rect">
            <a:avLst/>
          </a:prstGeom>
        </p:spPr>
      </p:pic>
      <p:pic>
        <p:nvPicPr>
          <p:cNvPr id="6" name="Εικόνα 5" descr="Το νέο λογότυπο του ΠΑΣΟΚ- ΚΙΝΑΛ: Επέστρεψε ο πράσινος ήλιος">
            <a:extLst>
              <a:ext uri="{FF2B5EF4-FFF2-40B4-BE49-F238E27FC236}">
                <a16:creationId xmlns:a16="http://schemas.microsoft.com/office/drawing/2014/main" xmlns="" id="{E01B722B-5501-FA01-4999-498135619C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4473" y="6657167"/>
            <a:ext cx="719302" cy="444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6EF1D36D-B2CD-CF74-2442-98BC906252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1654" y="6732347"/>
            <a:ext cx="719302" cy="37398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5D8DB818-9FC6-DF42-87D2-4E5BD60896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6642" y="6701478"/>
            <a:ext cx="615923" cy="365202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C4A1C0AE-CB00-AA5D-650A-F5C47E7CBE3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2565" y="6701260"/>
            <a:ext cx="812800" cy="436159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849FEC4D-0038-5C9A-8A3B-87063BA5A9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81080" y="6657167"/>
            <a:ext cx="682670" cy="373983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80685A5E-2AE1-7182-7DCE-6B987974A1D5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7BFD10FB-BE5D-FD6D-8A2A-64B512077C8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05198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8555C5B3-193A-4749-9AFD-682E53CDDE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EAE06A6-F76A-41C9-827A-C561B0044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-3"/>
            <a:ext cx="10826750" cy="812006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89F9D4E8-0639-444B-949B-9518585061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27014" y="0"/>
            <a:ext cx="6803957" cy="81200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E3DA7A2-ED70-4BBA-AB72-00AD461FA4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27015" y="-7"/>
            <a:ext cx="10399735" cy="7590013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84" y="1015008"/>
            <a:ext cx="4215683" cy="36681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49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ΤΕΛΟΣ ΠΑΡΟΥΣΙΑΣΗΣ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FC485432-3647-4218-B5D3-15D3FA222B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931916" y="1225225"/>
            <a:ext cx="2962921" cy="1082674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F4AFDDCA-6ABA-4D23-8A5C-1BF0F43081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4976" y="1258081"/>
            <a:ext cx="4223571" cy="56314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09D0AE62-815C-4DCB-8EFA-DD7D55B1CC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 bwMode="auto">
          <a:xfrm>
            <a:off x="6145600" y="3732473"/>
            <a:ext cx="3318680" cy="672031"/>
          </a:xfrm>
          <a:prstGeom prst="rect">
            <a:avLst/>
          </a:prstGeom>
          <a:noFill/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93" name="Rectangle 192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824043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192" y="2267190"/>
            <a:ext cx="8120062" cy="3585682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193" y="2279193"/>
            <a:ext cx="8120061" cy="358568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311630" y="4846007"/>
            <a:ext cx="2962413" cy="3585687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445552" y="1148173"/>
            <a:ext cx="3463597" cy="4948002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267200" y="2255185"/>
            <a:ext cx="8120066" cy="358568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58" y="1743330"/>
            <a:ext cx="2842880" cy="23167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 eaLnBrk="1" hangingPunct="1"/>
            <a:r>
              <a:rPr lang="en-US" alt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1796" y="139700"/>
            <a:ext cx="6421098" cy="77597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-228600" defTabSz="914400" eaLnBrk="1" hangingPunct="1"/>
            <a:endParaRPr lang="en-US" altLang="en-US" sz="1300" dirty="0"/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Η </a:t>
            </a:r>
            <a:r>
              <a:rPr lang="en-US" altLang="en-US" sz="1600" b="1" dirty="0" err="1"/>
              <a:t>Έρευν</a:t>
            </a:r>
            <a:r>
              <a:rPr lang="en-US" altLang="en-US" sz="1600" b="1" dirty="0"/>
              <a:t>α πραγματοποιήθηκε από την Opinion Poll Ε.Π.Ε – Αριθμός Μητρώου Ε.Σ.Ρ. 49.</a:t>
            </a:r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ΕΝΤΟΛΕΑΣ : </a:t>
            </a:r>
            <a:r>
              <a:rPr lang="el-GR" altLang="en-US" sz="1600" b="1" dirty="0"/>
              <a:t>ΕΦΗΜΕΡΙΔΑ  </a:t>
            </a:r>
            <a:endParaRPr lang="en-US" altLang="en-US" sz="1600" b="1" dirty="0"/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 ΕΞΕΤΑΖΟΜΕΝΟΣ ΠΛΗΘΥΣΜΟΣ: </a:t>
            </a:r>
            <a:r>
              <a:rPr lang="en-US" altLang="en-US" sz="1600" b="1" dirty="0" err="1"/>
              <a:t>Ηλικί</a:t>
            </a:r>
            <a:r>
              <a:rPr lang="en-US" altLang="en-US" sz="1600" b="1" dirty="0"/>
              <a:t>ας άνω των 17, με δικαίωμα    ψήφου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ΜΕΓΕΘΟΣ ΔΕΙΓΜΑΤΟΣ:   1.</a:t>
            </a:r>
            <a:r>
              <a:rPr lang="el-GR" altLang="en-US" sz="1600" b="1" dirty="0"/>
              <a:t>0</a:t>
            </a:r>
            <a:r>
              <a:rPr lang="en-GB" altLang="en-US" sz="1600" b="1" dirty="0"/>
              <a:t>15</a:t>
            </a:r>
            <a:r>
              <a:rPr lang="en-US" altLang="en-US" sz="1600" b="1" dirty="0"/>
              <a:t>  </a:t>
            </a:r>
            <a:r>
              <a:rPr lang="el-GR" altLang="en-US" sz="1600" b="1" dirty="0"/>
              <a:t>Ν</a:t>
            </a:r>
            <a:r>
              <a:rPr lang="en-US" altLang="en-US" sz="1600" b="1" dirty="0" err="1"/>
              <a:t>οικοκυριά</a:t>
            </a:r>
            <a:endParaRPr lang="en-US" altLang="en-US" sz="1600" b="1" dirty="0"/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ΧΡΟΝΙΚΟ ΔΙΑΣΤΗΜΑ: από </a:t>
            </a:r>
            <a:r>
              <a:rPr lang="en-GB" altLang="en-US" sz="1600" b="1" dirty="0"/>
              <a:t>12</a:t>
            </a:r>
            <a:r>
              <a:rPr lang="en-US" altLang="en-US" sz="1600" b="1" dirty="0"/>
              <a:t> </a:t>
            </a:r>
            <a:r>
              <a:rPr lang="el-GR" altLang="en-US" sz="1600" b="1" dirty="0"/>
              <a:t>ΙΟΥΛΙΟΥ  </a:t>
            </a:r>
            <a:r>
              <a:rPr lang="en-US" altLang="en-US" sz="1600" b="1" dirty="0" err="1"/>
              <a:t>έως</a:t>
            </a:r>
            <a:r>
              <a:rPr lang="en-US" altLang="en-US" sz="1600" b="1" dirty="0"/>
              <a:t>  </a:t>
            </a:r>
            <a:r>
              <a:rPr lang="el-GR" altLang="en-US" sz="1600" b="1" dirty="0"/>
              <a:t>15 ΙΟΥΛΙΟΥ </a:t>
            </a:r>
            <a:r>
              <a:rPr lang="en-US" altLang="en-US" sz="1600" b="1" dirty="0"/>
              <a:t>   2022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ΠΕΡΙΟΧΗ ΔΙΕΞΑΓΩΓΗΣ: Πα</a:t>
            </a:r>
            <a:r>
              <a:rPr lang="en-US" altLang="en-US" sz="1600" b="1" dirty="0" err="1"/>
              <a:t>νελλ</a:t>
            </a:r>
            <a:r>
              <a:rPr lang="en-US" altLang="en-US" sz="1600" b="1" dirty="0"/>
              <a:t>αδική κάλυψη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ΜΕΘΟΔΟΣ ΔΕΙΓΜΑΤΟΛΗΨΙΑΣ: </a:t>
            </a:r>
            <a:r>
              <a:rPr lang="en-US" altLang="en-US" sz="1600" b="1" dirty="0" err="1"/>
              <a:t>Πολυστ</a:t>
            </a:r>
            <a:r>
              <a:rPr lang="en-US" altLang="en-US" sz="1600" b="1" dirty="0"/>
              <a:t>αδιακή τυχαία δειγματοληψία με χρήση quota βάσει  γεωγραφικής κατανομής.</a:t>
            </a:r>
          </a:p>
          <a:p>
            <a:pPr defTabSz="914400" eaLnBrk="1" hangingPunct="1">
              <a:buFont typeface="Wingdings" panose="05000000000000000000" pitchFamily="2" charset="2"/>
              <a:buChar char="§"/>
            </a:pPr>
            <a:r>
              <a:rPr lang="en-US" altLang="en-US" sz="1600" b="1" dirty="0"/>
              <a:t>ΜΕΘΟΔΟΣ ΣΥΛΛΟΓΗΣ ΣΤΟΙΧΕΙΩΝ: </a:t>
            </a:r>
            <a:r>
              <a:rPr lang="en-US" altLang="en-US" sz="1600" b="1" dirty="0" err="1"/>
              <a:t>Τηλεφωνικές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συνεντεύξεις</a:t>
            </a:r>
            <a:r>
              <a:rPr lang="en-US" altLang="en-US" sz="1600" b="1" dirty="0"/>
              <a:t> β</a:t>
            </a:r>
            <a:r>
              <a:rPr lang="en-US" altLang="en-US" sz="1600" b="1" dirty="0" err="1"/>
              <a:t>άσει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ηλεκτρονικού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ερωτημ</a:t>
            </a:r>
            <a:r>
              <a:rPr lang="en-US" altLang="en-US" sz="1600" b="1" dirty="0"/>
              <a:t>ατολογίου (CATI).</a:t>
            </a:r>
          </a:p>
          <a:p>
            <a:pPr marL="260147" indent="-285750" defTabSz="914400" eaLnBrk="1" hangingPunct="1">
              <a:buFont typeface="Wingdings" panose="05000000000000000000" pitchFamily="2" charset="2"/>
              <a:buChar char="§"/>
            </a:pPr>
            <a:r>
              <a:rPr lang="el-GR" altLang="en-US" sz="1600" b="1" dirty="0"/>
              <a:t> </a:t>
            </a:r>
            <a:r>
              <a:rPr lang="en-US" altLang="en-US" sz="1600" b="1" dirty="0"/>
              <a:t>ΣΤΑΘΜΙΣΗ: </a:t>
            </a:r>
            <a:r>
              <a:rPr lang="en-US" altLang="en-US" sz="1600" b="1" dirty="0" err="1"/>
              <a:t>Έγινε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στάθμιση</a:t>
            </a:r>
            <a:r>
              <a:rPr lang="en-US" altLang="en-US" sz="1600" b="1" dirty="0"/>
              <a:t> </a:t>
            </a:r>
            <a:r>
              <a:rPr lang="en-US" altLang="en-US" sz="1600" b="1" dirty="0" err="1"/>
              <a:t>με</a:t>
            </a:r>
            <a:r>
              <a:rPr lang="en-US" altLang="en-US" sz="1600" b="1" dirty="0"/>
              <a:t> β</a:t>
            </a:r>
            <a:r>
              <a:rPr lang="en-US" altLang="en-US" sz="1600" b="1" dirty="0" err="1"/>
              <a:t>άση</a:t>
            </a:r>
            <a:r>
              <a:rPr lang="en-US" altLang="en-US" sz="1600" b="1" dirty="0"/>
              <a:t> τα απ</a:t>
            </a:r>
            <a:r>
              <a:rPr lang="en-US" altLang="en-US" sz="1600" b="1" dirty="0" err="1"/>
              <a:t>οτελέσμ</a:t>
            </a:r>
            <a:r>
              <a:rPr lang="en-US" altLang="en-US" sz="1600" b="1" dirty="0"/>
              <a:t>ατα των  </a:t>
            </a:r>
            <a:r>
              <a:rPr lang="el-GR" altLang="en-US" sz="1600" b="1" dirty="0"/>
              <a:t>      </a:t>
            </a:r>
            <a:r>
              <a:rPr lang="en-US" altLang="en-US" sz="1600" b="1" dirty="0"/>
              <a:t>β</a:t>
            </a:r>
            <a:r>
              <a:rPr lang="en-US" altLang="en-US" sz="1600" b="1" dirty="0" err="1"/>
              <a:t>ουλευτικών</a:t>
            </a:r>
            <a:r>
              <a:rPr lang="en-US" altLang="en-US" sz="1600" b="1" dirty="0"/>
              <a:t> εκλογών του  Ιουλίου 2019. </a:t>
            </a:r>
          </a:p>
          <a:p>
            <a:pPr marL="368092" marR="0" lvl="0" indent="-2857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Ποσοστό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ελέγχου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: 23,7%</a:t>
            </a:r>
          </a:p>
          <a:p>
            <a:pPr marL="368092" marR="0" lvl="0" indent="-2857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Τρό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πος ελέγχου: </a:t>
            </a:r>
            <a:r>
              <a:rPr kumimoji="0" lang="el-GR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</a:t>
            </a:r>
            <a:r>
              <a:rPr kumimoji="0" lang="en-US" alt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υτόχρονη</a:t>
            </a:r>
            <a:r>
              <a:rPr kumimoji="0" lang="en-US" alt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συνακρόαση τηλεφωνικής κλήσης και θέαση οθόνης</a:t>
            </a:r>
            <a:endParaRPr kumimoji="0" lang="en-US" sz="16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358303" marR="0" lvl="0" indent="-285750" defTabSz="914400" eaLnBrk="1" fontAlgn="auto" hangingPunct="1">
              <a:spcBef>
                <a:spcPts val="567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479276" algn="l"/>
              </a:tabLst>
              <a:defRPr/>
            </a:pPr>
            <a:r>
              <a:rPr kumimoji="0" lang="en-US" sz="16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Προσω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πικό 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field: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Εργαστήκαν</a:t>
            </a:r>
            <a:r>
              <a:rPr kumimoji="0" lang="en-US" sz="16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l-GR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25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ερευνητές</a:t>
            </a:r>
            <a:r>
              <a:rPr kumimoji="0" lang="en-US" sz="1600" b="1" i="0" u="none" strike="noStrike" cap="none" spc="38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1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επόπτης</a:t>
            </a:r>
          </a:p>
          <a:p>
            <a:pPr marL="301153" marR="0" lvl="0" indent="-290212" algn="l" defTabSz="829178" rtl="0" eaLnBrk="1" fontAlgn="auto" latinLnBrk="0" hangingPunct="1">
              <a:lnSpc>
                <a:spcPct val="100000"/>
              </a:lnSpc>
              <a:spcBef>
                <a:spcPts val="404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301153" algn="l"/>
                <a:tab pos="301729" algn="l"/>
              </a:tabLst>
              <a:defRPr/>
            </a:pP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ΜΕΓΙΣΤΟ</a:t>
            </a:r>
            <a:r>
              <a:rPr kumimoji="0" lang="el-GR" sz="1400" b="1" i="0" u="none" strike="noStrike" kern="1200" cap="none" spc="9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-32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ΣΤΑΤΙΣΤΙΚΟ</a:t>
            </a: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ΣΦΑΛΜΑ:</a:t>
            </a:r>
            <a:r>
              <a:rPr kumimoji="0" lang="el-GR" sz="1400" b="1" i="0" u="none" strike="noStrike" kern="1200" cap="none" spc="9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+/-3</a:t>
            </a:r>
            <a:r>
              <a:rPr kumimoji="0" lang="el-GR" sz="1400" b="1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l-GR" sz="1400" b="1" i="0" u="none" strike="noStrike" kern="1200" cap="none" spc="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%</a:t>
            </a:r>
            <a:endParaRPr kumimoji="0" lang="en-US" sz="16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39684" marR="133014" lvl="0" indent="-285750" defTabSz="914400" eaLnBrk="1" fontAlgn="auto" hangingPunct="1">
              <a:spcBef>
                <a:spcPts val="76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83110" algn="l"/>
              </a:tabLst>
              <a:defRPr/>
            </a:pP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Η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Opinion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Poll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ΕΠΕ.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Είν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αι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μέλος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ΣΕΔΕΑ,</a:t>
            </a:r>
            <a:r>
              <a:rPr kumimoji="0" lang="en-US" sz="1600" b="1" i="0" u="none" strike="noStrike" cap="none" spc="-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 ESOMAR,</a:t>
            </a:r>
            <a:r>
              <a:rPr kumimoji="0" lang="en-US" sz="1600" b="1" i="0" u="none" strike="noStrike" cap="none" spc="9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WAPOR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τηρεί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τον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κανονισμό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του</a:t>
            </a:r>
            <a:r>
              <a:rPr kumimoji="0" lang="en-US" sz="1600" b="1" i="0" u="none" strike="noStrike" cap="none" spc="18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Π.Ε.Σ.Σ.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τους</a:t>
            </a:r>
            <a:r>
              <a:rPr kumimoji="0" lang="en-US" sz="1600" b="1" i="0" u="none" strike="noStrike" cap="none" spc="23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διεθνείς</a:t>
            </a:r>
            <a:r>
              <a:rPr kumimoji="0" lang="en-US" sz="1600" b="1" i="0" u="none" strike="noStrike" cap="none" spc="5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9" normalizeH="0" baseline="0" noProof="0" dirty="0" err="1">
                <a:ln>
                  <a:noFill/>
                </a:ln>
                <a:effectLst/>
                <a:uLnTx/>
                <a:uFillTx/>
              </a:rPr>
              <a:t>κώδικες</a:t>
            </a:r>
            <a:r>
              <a:rPr kumimoji="0" lang="en-US" sz="16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 </a:t>
            </a:r>
            <a:r>
              <a:rPr kumimoji="0" lang="en-US" sz="1600" b="1" i="0" u="none" strike="noStrike" cap="none" spc="-5" normalizeH="0" baseline="0" noProof="0" dirty="0" err="1">
                <a:ln>
                  <a:noFill/>
                </a:ln>
                <a:effectLst/>
                <a:uLnTx/>
                <a:uFillTx/>
              </a:rPr>
              <a:t>δεοντολογί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ας</a:t>
            </a:r>
            <a:r>
              <a:rPr kumimoji="0" lang="en-US" sz="1600" b="1" i="0" u="none" strike="noStrike" cap="none" spc="36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για</a:t>
            </a:r>
            <a:r>
              <a:rPr kumimoji="0" lang="en-US" sz="1600" b="1" i="0" u="none" strike="noStrike" cap="none" spc="32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την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διεξαγωγή</a:t>
            </a:r>
            <a:r>
              <a:rPr kumimoji="0" lang="en-US" sz="1600" b="1" i="0" u="none" strike="noStrike" cap="none" spc="41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18" normalizeH="0" baseline="0" noProof="0" dirty="0">
                <a:ln>
                  <a:noFill/>
                </a:ln>
                <a:effectLst/>
                <a:uLnTx/>
                <a:uFillTx/>
              </a:rPr>
              <a:t>και </a:t>
            </a:r>
            <a:r>
              <a:rPr kumimoji="0" lang="en-US" sz="1600" b="1" i="0" u="none" strike="noStrike" cap="none" spc="-367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5" normalizeH="0" baseline="0" noProof="0" dirty="0">
                <a:ln>
                  <a:noFill/>
                </a:ln>
                <a:effectLst/>
                <a:uLnTx/>
                <a:uFillTx/>
              </a:rPr>
              <a:t>δημοσιοποίηση</a:t>
            </a:r>
            <a:r>
              <a:rPr kumimoji="0" lang="en-US" sz="1600" b="1" i="0" u="none" strike="noStrike" cap="none" spc="45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ερευνών</a:t>
            </a:r>
            <a:r>
              <a:rPr kumimoji="0" lang="en-US" sz="1600" b="1" i="0" u="none" strike="noStrike" cap="none" spc="-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-9" normalizeH="0" baseline="0" noProof="0" dirty="0">
                <a:ln>
                  <a:noFill/>
                </a:ln>
                <a:effectLst/>
                <a:uLnTx/>
                <a:uFillTx/>
              </a:rPr>
              <a:t>κοινής</a:t>
            </a:r>
            <a:r>
              <a:rPr kumimoji="0" lang="en-US" sz="1600" b="1" i="0" u="none" strike="noStrike" cap="none" spc="14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6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γνώμης.</a:t>
            </a:r>
            <a:endParaRPr kumimoji="0" lang="el-GR" sz="16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133014" lvl="0" indent="0" defTabSz="914400" eaLnBrk="1" fontAlgn="auto" hangingPunct="1">
              <a:spcBef>
                <a:spcPts val="765"/>
              </a:spcBef>
              <a:spcAft>
                <a:spcPts val="0"/>
              </a:spcAft>
              <a:buClrTx/>
              <a:buSzTx/>
              <a:buNone/>
              <a:tabLst>
                <a:tab pos="183110" algn="l"/>
              </a:tabLst>
              <a:defRPr/>
            </a:pPr>
            <a:endParaRPr kumimoji="0" lang="en-US" sz="1600" b="0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indent="-228600" defTabSz="914400" eaLnBrk="1" hangingPunct="1"/>
            <a:endParaRPr lang="en-US" altLang="en-US" sz="1300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5AA3283E-C476-452E-8DF2-3562ACC0A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204444" y="1112127"/>
            <a:ext cx="1941712" cy="393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41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πότε επιθυμείτε να γίνουν οι επόμενες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51752554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F9142E04-4D8D-DF91-A867-8486ACBE012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A227EDCC-FCB9-E55B-AB3F-C47A921574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49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Εσείς πότε επιθυμείτε να γίνουν οι επόμενες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4167019"/>
              </p:ext>
            </p:extLst>
          </p:nvPr>
        </p:nvGraphicFramePr>
        <p:xfrm>
          <a:off x="744341" y="2032001"/>
          <a:ext cx="9338070" cy="427990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3309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57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57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57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108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Εσείς πότε επιθυμείτε να γίνουν οι επόμενες βουλευτικές εκλογές;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32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Το φθινόπωρο του 2022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Στο τέλος της τετραετίας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18,8%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77,0%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35,8%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25,0%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1083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55,2%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13,8%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7E1BE6D-F1E6-EE9B-897D-8EC3689E71B4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2712241-61D0-C71F-8BA6-1614D6BFC25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C5DD12B7-5653-71D7-1C3A-B35C2D6FFF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3844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Τι Κυβέρνηση προτιμάτε να προκύψει από τις ερχόμενες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4702001"/>
              </p:ext>
            </p:extLst>
          </p:nvPr>
        </p:nvGraphicFramePr>
        <p:xfrm>
          <a:off x="541338" y="1346200"/>
          <a:ext cx="9744075" cy="590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9DEAED8A-647A-4FD1-BEF9-5E6B0538EAD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B8637A5F-71AA-4F33-D970-BB20B76606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355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688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Τι Κυβέρνηση προτιμάτε να προκύψει από τις ερχόμενες βουλευτικές εκλογές;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2832397"/>
              </p:ext>
            </p:extLst>
          </p:nvPr>
        </p:nvGraphicFramePr>
        <p:xfrm>
          <a:off x="500241" y="1879601"/>
          <a:ext cx="9744076" cy="469562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2158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83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1993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Τι Κυβέρνηση προτιμάτε να προκύψει από τις ερχόμενες βουλευτικές εκλογές;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97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Αυτοδύναμη 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Αυτοδύναμη ΣΥΡΙΖΑ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Ν.Δ.-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συνεργασίας ΣΥΡΙΖΑ – ΠΑΣΟΚ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Κυβέρνηση τεχνοκρατών με στήριξη Ν.Δ.- ΣΥΡΙΖΑ- ΠΑΣΟΚ ΚΙΝΑΛ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Άλλη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b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61,3%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8,5%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ΣΥΡΙΖΑ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27,1%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9,9%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15,9%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34,1%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29,5%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6,7%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931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32,1%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25,0%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AD04D3-82F7-F0DD-BEC4-DADAB95BB91F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BAEBE867-1E26-98D0-D6FA-846C7829700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611E6D92-DE2D-B80D-7BAE-5F6C755D64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2964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Ποιον από τους Πολιτικούς αρχηγούς θεωρείτε καταλληλότερο για Πρωθυπουργό;</a:t>
            </a: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74734142"/>
              </p:ext>
            </p:extLst>
          </p:nvPr>
        </p:nvGraphicFramePr>
        <p:xfrm>
          <a:off x="541338" y="1489075"/>
          <a:ext cx="9744075" cy="5764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Εικόνα 3">
            <a:extLst>
              <a:ext uri="{FF2B5EF4-FFF2-40B4-BE49-F238E27FC236}">
                <a16:creationId xmlns:a16="http://schemas.microsoft.com/office/drawing/2014/main" xmlns="" id="{3385FFC4-4754-3C8B-765A-DA6F96349F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340" y="7157530"/>
            <a:ext cx="1147960" cy="695999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BF3FAF3A-9396-3B96-DEC0-E4B43A82C8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2300" y="7166212"/>
            <a:ext cx="1015141" cy="68731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EF580AF8-C160-04B0-3C78-2E4ECEA8A1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7441" y="7166212"/>
            <a:ext cx="1234395" cy="695999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CBC4EA02-8465-16F8-4F8B-EC94CB850E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1836" y="7174896"/>
            <a:ext cx="1207896" cy="67863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D16356ED-40E2-8058-9231-CCC19027D7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1349" y="7172984"/>
            <a:ext cx="936685" cy="676449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A21FC356-5A0D-65FC-2992-65E2CC3B31E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8034" y="7172984"/>
            <a:ext cx="1052929" cy="695999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C9774079-AD08-D7F1-DBF1-B76CAFBEE03F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F899B288-D274-A5B0-6FB3-EACE37FDA1E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710298"/>
            <a:ext cx="564931" cy="30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2719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6784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l-GR" sz="2000" b="1" dirty="0"/>
              <a:t>Ποιον από τους Πολιτικούς αρχηγούς θεωρείτε καταλληλότερο για Πρωθυπουργό;(</a:t>
            </a:r>
            <a:endParaRPr lang="el-GR" sz="19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5469496"/>
              </p:ext>
            </p:extLst>
          </p:nvPr>
        </p:nvGraphicFramePr>
        <p:xfrm>
          <a:off x="510516" y="1714500"/>
          <a:ext cx="9744075" cy="520196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2547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88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8292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702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Ποιον από τους Πολιτικούς αρχηγούς θεωρείτε καταλληλότερο για Πρωθυπουργό;(ΑΥΘΟΡΜΗΤΗ ΑΠΑΝΤΗΣΗ, ΧΩΡΙΣ ΑΝΑΦΟΡΑ ΟΝΟΜΑΤΩΝ)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371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Κυριάκος Μητσοτάκης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Αλέξης Τσίπρας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Νίκος Ανδρουλάκης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Δημήτρης Κουτσούμπας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Κυριάκος Βελόπουλος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Γιάνης Βαρουφάκης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Κανέναν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ΔΓ/ΔΑ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b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>
                          <a:effectLst/>
                        </a:rPr>
                        <a:t>Ν.Δ.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74,6%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14,8%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68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ΣΥΡΙΖΑ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6,6%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58,3%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0,4%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23,2%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marL="0" marR="0" lvl="0" indent="0" algn="l" defTabSz="1081799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ΠΑΣΟΚ-ΚΙΝΗΜΑ ΑΛΛΑΓΗΣ  </a:t>
                      </a:r>
                    </a:p>
                    <a:p>
                      <a:pPr algn="l" fontAlgn="t"/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37,3%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1,5%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Κ.Κ.Ε.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11,1%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48,9%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2,2%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ΕΛΛΗΝΙΚΗ ΛΥΣΗ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16,7%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6,7%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40,0%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1" u="none" strike="noStrike" dirty="0">
                          <a:effectLst/>
                        </a:rPr>
                        <a:t>ΜΕΡΑ 25</a:t>
                      </a:r>
                      <a:r>
                        <a:rPr lang="en-GB" sz="1200" b="1" u="none" strike="noStrike" dirty="0">
                          <a:effectLst/>
                        </a:rPr>
                        <a:t> *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20,7%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3,4%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 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20,7%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</a:rPr>
                        <a:t>31,0%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 dirty="0">
                          <a:effectLst/>
                        </a:rPr>
                        <a:t>3,4%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6754" marR="6754" marT="6754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A188E01-E961-26CB-2DCD-6599BD57CBEC}"/>
              </a:ext>
            </a:extLst>
          </p:cNvPr>
          <p:cNvSpPr txBox="1"/>
          <p:nvPr/>
        </p:nvSpPr>
        <p:spPr>
          <a:xfrm>
            <a:off x="4493173" y="7103146"/>
            <a:ext cx="5412826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l-GR" sz="1200" b="1" dirty="0">
                <a:solidFill>
                  <a:schemeClr val="accent2"/>
                </a:solidFill>
              </a:rPr>
              <a:t>*Ενδεικτικές αναλύσεις λόγω χαμηλής βάσης(Μ&lt;60)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4EB2DA31-58CB-67F8-2106-9A4EF8744B3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D932FD4D-AB42-0AC3-EB8A-6AD45FB749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583236"/>
            <a:ext cx="797163" cy="43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917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05956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l-GR" sz="2000" b="1" dirty="0"/>
              <a:t>Τι θα ψηφίσετε στις ερχόμενες βουλευτικές εκλογές που θα πραγματοποιηθούν με απλή αναλογική;</a:t>
            </a:r>
            <a:br>
              <a:rPr lang="el-GR" sz="2000" b="1" dirty="0"/>
            </a:br>
            <a:endParaRPr lang="el-GR" sz="19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5898938"/>
              </p:ext>
            </p:extLst>
          </p:nvPr>
        </p:nvGraphicFramePr>
        <p:xfrm>
          <a:off x="541338" y="1438275"/>
          <a:ext cx="9744075" cy="5815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Γραφικό 5">
            <a:extLst>
              <a:ext uri="{FF2B5EF4-FFF2-40B4-BE49-F238E27FC236}">
                <a16:creationId xmlns:a16="http://schemas.microsoft.com/office/drawing/2014/main" xmlns="" id="{8E9E62DA-5422-D320-4856-06B17A9629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44340" y="7174303"/>
            <a:ext cx="566130" cy="51344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5B9CBEBD-592C-2EDD-1324-989105B187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11971" y="7253288"/>
            <a:ext cx="719302" cy="453826"/>
          </a:xfrm>
          <a:prstGeom prst="rect">
            <a:avLst/>
          </a:prstGeom>
        </p:spPr>
      </p:pic>
      <p:pic>
        <p:nvPicPr>
          <p:cNvPr id="7" name="Εικόνα 6" descr="Το νέο λογότυπο του ΠΑΣΟΚ- ΚΙΝΑΛ: Επέστρεψε ο πράσινος ήλιος">
            <a:extLst>
              <a:ext uri="{FF2B5EF4-FFF2-40B4-BE49-F238E27FC236}">
                <a16:creationId xmlns:a16="http://schemas.microsoft.com/office/drawing/2014/main" xmlns="" id="{3365DFB8-516F-ECBF-61F4-3486E7823F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4661" y="7252928"/>
            <a:ext cx="711299" cy="44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xmlns="" id="{15250396-C131-7999-FCA2-361E10085F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7452" y="7243604"/>
            <a:ext cx="615923" cy="453824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953579FC-77A1-DB42-CFD8-F0F633D327A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8482" y="7206518"/>
            <a:ext cx="566130" cy="451637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xmlns="" id="{4438A78D-CFE9-EAC0-0EF5-921B5E924E2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39720" y="7283524"/>
            <a:ext cx="682670" cy="373983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8A374C3-64B2-3155-79ED-1D204EADC3BC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140700" y="7560828"/>
            <a:ext cx="1941712" cy="39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xmlns="" id="{643B9D43-75A3-89EF-B7A6-4E55F21BA2F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792" y="7709642"/>
            <a:ext cx="566131" cy="309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7867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</TotalTime>
  <Words>623</Words>
  <Application>Microsoft Office PowerPoint</Application>
  <PresentationFormat>B4 (ISO) (250x353 χιλ.)</PresentationFormat>
  <Paragraphs>249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12</vt:i4>
      </vt:variant>
    </vt:vector>
  </HeadingPairs>
  <TitlesOfParts>
    <vt:vector size="15" baseType="lpstr">
      <vt:lpstr>Office Theme</vt:lpstr>
      <vt:lpstr>4_Office Theme</vt:lpstr>
      <vt:lpstr>1_Office Theme</vt:lpstr>
      <vt:lpstr>  ΙΟΥΛΙΟΣ    2022</vt:lpstr>
      <vt:lpstr>Ταυτότητα Έρευνας</vt:lpstr>
      <vt:lpstr>Εσείς πότε επιθυμείτε να γίνουν οι επόμενες βουλευτικές εκλογές; </vt:lpstr>
      <vt:lpstr>Εσείς πότε επιθυμείτε να γίνουν οι επόμενες βουλευτικές εκλογές; </vt:lpstr>
      <vt:lpstr>Τι Κυβέρνηση προτιμάτε να προκύψει από τις ερχόμενες βουλευτικές εκλογές; </vt:lpstr>
      <vt:lpstr>Τι Κυβέρνηση προτιμάτε να προκύψει από τις ερχόμενες βουλευτικές εκλογές; </vt:lpstr>
      <vt:lpstr>Ποιον από τους Πολιτικούς αρχηγούς θεωρείτε καταλληλότερο για Πρωθυπουργό;</vt:lpstr>
      <vt:lpstr>Ποιον από τους Πολιτικούς αρχηγούς θεωρείτε καταλληλότερο για Πρωθυπουργό;(</vt:lpstr>
      <vt:lpstr>Τι θα ψηφίσετε στις ερχόμενες βουλευτικές εκλογές που θα πραγματοποιηθούν με απλή αναλογική; </vt:lpstr>
      <vt:lpstr>Τι θα ψηφίσετε στις ερχόμενες βουλευτικές εκλογές που θα πραγματοποιηθούν με απλή αναλογική; </vt:lpstr>
      <vt:lpstr>Τι θα ψηφίσετε στις ερχόμενες βουλευτικές εκλογές που θα πραγματοποιηθούν με απλή αναλογική; Επι των εγκύρων</vt:lpstr>
      <vt:lpstr>ΤΕΛΟΣ ΠΑΡΟΥΣΙΑΣΗΣ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nickbac</cp:lastModifiedBy>
  <cp:revision>214</cp:revision>
  <dcterms:created xsi:type="dcterms:W3CDTF">2021-02-20T11:15:26Z</dcterms:created>
  <dcterms:modified xsi:type="dcterms:W3CDTF">2022-07-18T06:32:36Z</dcterms:modified>
</cp:coreProperties>
</file>