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charts/chart29.xml" ContentType="application/vnd.openxmlformats-officedocument.drawingml.char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  <p:sldMasterId id="2147483818" r:id="rId4"/>
  </p:sldMasterIdLst>
  <p:sldIdLst>
    <p:sldId id="437" r:id="rId5"/>
    <p:sldId id="477" r:id="rId6"/>
    <p:sldId id="257" r:id="rId7"/>
    <p:sldId id="259" r:id="rId8"/>
    <p:sldId id="286" r:id="rId9"/>
    <p:sldId id="260" r:id="rId10"/>
    <p:sldId id="290" r:id="rId11"/>
    <p:sldId id="261" r:id="rId12"/>
    <p:sldId id="293" r:id="rId13"/>
    <p:sldId id="262" r:id="rId14"/>
    <p:sldId id="359" r:id="rId15"/>
    <p:sldId id="358" r:id="rId16"/>
    <p:sldId id="361" r:id="rId17"/>
    <p:sldId id="264" r:id="rId18"/>
    <p:sldId id="299" r:id="rId19"/>
    <p:sldId id="266" r:id="rId20"/>
    <p:sldId id="305" r:id="rId21"/>
    <p:sldId id="267" r:id="rId22"/>
    <p:sldId id="308" r:id="rId23"/>
    <p:sldId id="268" r:id="rId24"/>
    <p:sldId id="311" r:id="rId25"/>
    <p:sldId id="269" r:id="rId26"/>
    <p:sldId id="314" r:id="rId27"/>
    <p:sldId id="270" r:id="rId28"/>
    <p:sldId id="271" r:id="rId29"/>
    <p:sldId id="272" r:id="rId30"/>
    <p:sldId id="317" r:id="rId31"/>
    <p:sldId id="273" r:id="rId32"/>
    <p:sldId id="320" r:id="rId33"/>
    <p:sldId id="274" r:id="rId34"/>
    <p:sldId id="323" r:id="rId35"/>
    <p:sldId id="275" r:id="rId36"/>
    <p:sldId id="276" r:id="rId37"/>
    <p:sldId id="326" r:id="rId38"/>
    <p:sldId id="277" r:id="rId39"/>
    <p:sldId id="352" r:id="rId40"/>
    <p:sldId id="353" r:id="rId41"/>
    <p:sldId id="278" r:id="rId42"/>
    <p:sldId id="279" r:id="rId43"/>
    <p:sldId id="480" r:id="rId44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980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ht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%20-%20&#928;&#945;&#957;&#949;&#955;&#955;&#945;&#948;&#953;&#954;&#94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floor>
      <c:spPr>
        <a:ln w="76200"/>
      </c:spPr>
    </c:floor>
    <c:sideWall>
      <c:spPr>
        <a:ln w="76200"/>
      </c:spPr>
    </c:sideWall>
    <c:backWall>
      <c:spPr>
        <a:ln w="76200"/>
      </c:spPr>
    </c:backWall>
    <c:plotArea>
      <c:layout>
        <c:manualLayout>
          <c:layoutTarget val="inner"/>
          <c:xMode val="edge"/>
          <c:yMode val="edge"/>
          <c:x val="0.46255565561636175"/>
          <c:y val="2.4204185608853089E-2"/>
          <c:w val="0.52832085138917784"/>
          <c:h val="0.95159162878229386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numFmt formatCode="#,##0.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Sheet1!$A$5:$A$19</c:f>
              <c:strCache>
                <c:ptCount val="15"/>
                <c:pt idx="0">
                  <c:v>(ΔΓ/ΔΑ)</c:v>
                </c:pt>
                <c:pt idx="1">
                  <c:v>Έλλειψη φαρμάκων</c:v>
                </c:pt>
                <c:pt idx="2">
                  <c:v>Πανδημία του κορονοϊού</c:v>
                </c:pt>
                <c:pt idx="3">
                  <c:v>Πιθανές φυσικές καταστροφές</c:v>
                </c:pt>
                <c:pt idx="4">
                  <c:v>Η Εξέλιξη του πολέμου στην Ουκρανία</c:v>
                </c:pt>
                <c:pt idx="5">
                  <c:v>Μεταναστευτικό</c:v>
                </c:pt>
                <c:pt idx="6">
                  <c:v>Εγκληματικότητα/ Φαινόμενα βίας</c:v>
                </c:pt>
                <c:pt idx="7">
                  <c:v>Η διαφθορά</c:v>
                </c:pt>
                <c:pt idx="8">
                  <c:v>H κατάσταση στην Παιδεία</c:v>
                </c:pt>
                <c:pt idx="9">
                  <c:v>Οι υποκλοπές τηλεφωνικών συζητήσεων / Λειτουργία θεσμών και Δημοκρατίας</c:v>
                </c:pt>
                <c:pt idx="10">
                  <c:v>Ενεργειακή κρίση- Αύξηση στα τιμολόγια ρεύματος</c:v>
                </c:pt>
                <c:pt idx="11">
                  <c:v>Η κατάσταση στο ΕΣΥ</c:v>
                </c:pt>
                <c:pt idx="12">
                  <c:v>Ανεργία</c:v>
                </c:pt>
                <c:pt idx="13">
                  <c:v>Εθνικά θέματα/ Ελληνοτουρκικά</c:v>
                </c:pt>
                <c:pt idx="14">
                  <c:v>Ακρίβεια- Ανατιμήσεις- Πληθωρισμός</c:v>
                </c:pt>
              </c:strCache>
            </c:strRef>
          </c:cat>
          <c:val>
            <c:numRef>
              <c:f>Sheet1!$C$5:$C$19</c:f>
              <c:numCache>
                <c:formatCode>0.00</c:formatCode>
                <c:ptCount val="15"/>
                <c:pt idx="0">
                  <c:v>1.5873015873015874</c:v>
                </c:pt>
                <c:pt idx="1">
                  <c:v>0.38564371688980348</c:v>
                </c:pt>
                <c:pt idx="2">
                  <c:v>0.39757084215443667</c:v>
                </c:pt>
                <c:pt idx="3">
                  <c:v>0.83191698720815843</c:v>
                </c:pt>
                <c:pt idx="4">
                  <c:v>1.1310890459293717</c:v>
                </c:pt>
                <c:pt idx="5">
                  <c:v>3.3644432517319189</c:v>
                </c:pt>
                <c:pt idx="6">
                  <c:v>3.4568784725328223</c:v>
                </c:pt>
                <c:pt idx="7">
                  <c:v>3.7610201667809706</c:v>
                </c:pt>
                <c:pt idx="8">
                  <c:v>6.1394877299698853</c:v>
                </c:pt>
                <c:pt idx="9">
                  <c:v>6.5917245629205565</c:v>
                </c:pt>
                <c:pt idx="10">
                  <c:v>11.061414755841811</c:v>
                </c:pt>
                <c:pt idx="11">
                  <c:v>11.22441880112512</c:v>
                </c:pt>
                <c:pt idx="12">
                  <c:v>12.416137400483048</c:v>
                </c:pt>
                <c:pt idx="13">
                  <c:v>17.721720289033989</c:v>
                </c:pt>
                <c:pt idx="14">
                  <c:v>73.948176640725194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6C-48EE-8CC9-DBE507CE1768}"/>
            </c:ext>
          </c:extLst>
        </c:ser>
        <c:dLbls>
          <c:showVal val="1"/>
        </c:dLbls>
        <c:shape val="box"/>
        <c:axId val="117666944"/>
        <c:axId val="117668480"/>
        <c:axId val="0"/>
      </c:bar3DChart>
      <c:catAx>
        <c:axId val="117666944"/>
        <c:scaling>
          <c:orientation val="minMax"/>
        </c:scaling>
        <c:axPos val="l"/>
        <c:numFmt formatCode="General" sourceLinked="0"/>
        <c:majorTickMark val="none"/>
        <c:tickLblPos val="nextTo"/>
        <c:crossAx val="117668480"/>
        <c:crosses val="autoZero"/>
        <c:auto val="1"/>
        <c:lblAlgn val="ctr"/>
        <c:lblOffset val="100"/>
      </c:catAx>
      <c:valAx>
        <c:axId val="117668480"/>
        <c:scaling>
          <c:orientation val="minMax"/>
        </c:scaling>
        <c:delete val="1"/>
        <c:axPos val="b"/>
        <c:numFmt formatCode="0.00" sourceLinked="1"/>
        <c:tickLblPos val="none"/>
        <c:crossAx val="11766694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Sheet1!$A$62</c:f>
              <c:strCache>
                <c:ptCount val="1"/>
                <c:pt idx="0">
                  <c:v>...την πρόταση δυσπιστίας που κατάθεσε ο ΣΥΡΙΖΑ κατά της Κυβέρνησης Μητσοτάκη;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Sheet1!$B$60:$D$60</c:f>
              <c:strCache>
                <c:ptCount val="3"/>
                <c:pt idx="0">
                  <c:v>ΣΩΣΤΗ</c:v>
                </c:pt>
                <c:pt idx="1">
                  <c:v>ΛΑΘΟΣ</c:v>
                </c:pt>
                <c:pt idx="2">
                  <c:v>ΔΓ/ΔΑ</c:v>
                </c:pt>
              </c:strCache>
            </c:strRef>
          </c:cat>
          <c:val>
            <c:numRef>
              <c:f>Sheet1!$B$62:$D$62</c:f>
              <c:numCache>
                <c:formatCode>0.0</c:formatCode>
                <c:ptCount val="3"/>
                <c:pt idx="0">
                  <c:v>29.741280774467963</c:v>
                </c:pt>
                <c:pt idx="1">
                  <c:v>54.040810646947186</c:v>
                </c:pt>
                <c:pt idx="2">
                  <c:v>16.21790857858484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1B-4CB8-8562-15B307277356}"/>
            </c:ext>
          </c:extLst>
        </c:ser>
        <c:dLbls>
          <c:showPercent val="1"/>
        </c:dLbls>
        <c:firstSliceAng val="19"/>
        <c:holeSize val="50"/>
      </c:doughnut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5615951231902464"/>
          <c:y val="8.6877715641126133E-2"/>
          <c:w val="0.82950357011825149"/>
          <c:h val="0.8876405621592596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[OUTPUT.xls]Sheet!$B$93:$B$94</c:f>
              <c:strCache>
                <c:ptCount val="1"/>
                <c:pt idx="0">
                  <c:v>ΣΩΣΤΗ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[OUTPUT.xls]Sheet!$A$95:$A$100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[OUTPUT.xls]Sheet!$B$95:$B$100</c:f>
              <c:numCache>
                <c:formatCode>#,##0.0%</c:formatCode>
                <c:ptCount val="6"/>
                <c:pt idx="0">
                  <c:v>8.3591331269349908E-2</c:v>
                </c:pt>
                <c:pt idx="1">
                  <c:v>0.44747081712062275</c:v>
                </c:pt>
                <c:pt idx="2">
                  <c:v>4.5454545454545463E-2</c:v>
                </c:pt>
                <c:pt idx="3">
                  <c:v>0.13636363636363635</c:v>
                </c:pt>
                <c:pt idx="4">
                  <c:v>6.666666666666668E-2</c:v>
                </c:pt>
                <c:pt idx="5">
                  <c:v>0.13793103448275873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1A-482C-BFA6-46CE87172578}"/>
            </c:ext>
          </c:extLst>
        </c:ser>
        <c:ser>
          <c:idx val="1"/>
          <c:order val="1"/>
          <c:tx>
            <c:strRef>
              <c:f>[OUTPUT.xls]Sheet!$C$93:$C$94</c:f>
              <c:strCache>
                <c:ptCount val="1"/>
                <c:pt idx="0">
                  <c:v>ΛΑΘΟΣ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[OUTPUT.xls]Sheet!$A$95:$A$100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[OUTPUT.xls]Sheet!$C$95:$C$100</c:f>
              <c:numCache>
                <c:formatCode>#,##0.0%</c:formatCode>
                <c:ptCount val="6"/>
                <c:pt idx="0">
                  <c:v>0.83281733746130049</c:v>
                </c:pt>
                <c:pt idx="1">
                  <c:v>0.43579766536965003</c:v>
                </c:pt>
                <c:pt idx="2">
                  <c:v>0.87878787878787901</c:v>
                </c:pt>
                <c:pt idx="3">
                  <c:v>0.52272727272727271</c:v>
                </c:pt>
                <c:pt idx="4">
                  <c:v>0.93333333333333324</c:v>
                </c:pt>
                <c:pt idx="5">
                  <c:v>0.58620689655172409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1A-482C-BFA6-46CE87172578}"/>
            </c:ext>
          </c:extLst>
        </c:ser>
        <c:ser>
          <c:idx val="2"/>
          <c:order val="2"/>
          <c:tx>
            <c:strRef>
              <c:f>[OUTPUT.xls]Sheet!$D$93:$D$94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[OUTPUT.xls]Sheet!$A$95:$A$100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[OUTPUT.xls]Sheet!$D$95:$D$100</c:f>
              <c:numCache>
                <c:formatCode>#,##0.0%</c:formatCode>
                <c:ptCount val="6"/>
                <c:pt idx="0">
                  <c:v>8.3591331269349908E-2</c:v>
                </c:pt>
                <c:pt idx="1">
                  <c:v>0.11673151750972759</c:v>
                </c:pt>
                <c:pt idx="2">
                  <c:v>7.5757575757575774E-2</c:v>
                </c:pt>
                <c:pt idx="3">
                  <c:v>0.34090909090909105</c:v>
                </c:pt>
                <c:pt idx="5">
                  <c:v>0.2758620689655174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1A-482C-BFA6-46CE87172578}"/>
            </c:ext>
          </c:extLst>
        </c:ser>
        <c:dLbls>
          <c:showVal val="1"/>
        </c:dLbls>
        <c:gapWidth val="95"/>
        <c:gapDepth val="95"/>
        <c:shape val="box"/>
        <c:axId val="119274496"/>
        <c:axId val="119157504"/>
        <c:axId val="0"/>
      </c:bar3DChart>
      <c:catAx>
        <c:axId val="119274496"/>
        <c:scaling>
          <c:orientation val="maxMin"/>
        </c:scaling>
        <c:axPos val="l"/>
        <c:numFmt formatCode="General" sourceLinked="0"/>
        <c:majorTickMark val="none"/>
        <c:tickLblPos val="nextTo"/>
        <c:crossAx val="119157504"/>
        <c:crosses val="autoZero"/>
        <c:auto val="1"/>
        <c:lblAlgn val="ctr"/>
        <c:lblOffset val="100"/>
      </c:catAx>
      <c:valAx>
        <c:axId val="119157504"/>
        <c:scaling>
          <c:orientation val="minMax"/>
        </c:scaling>
        <c:delete val="1"/>
        <c:axPos val="t"/>
        <c:numFmt formatCode="0%" sourceLinked="1"/>
        <c:tickLblPos val="none"/>
        <c:crossAx val="1192744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Sheet1!$B$76:$B$80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Sheet1!$E$76:$E$80</c:f>
              <c:numCache>
                <c:formatCode>0.00</c:formatCode>
                <c:ptCount val="5"/>
                <c:pt idx="0">
                  <c:v>19.705598791384617</c:v>
                </c:pt>
                <c:pt idx="1">
                  <c:v>11.396368190356919</c:v>
                </c:pt>
                <c:pt idx="2">
                  <c:v>15.982347854608342</c:v>
                </c:pt>
                <c:pt idx="3">
                  <c:v>46.41738974863587</c:v>
                </c:pt>
                <c:pt idx="4">
                  <c:v>6.498295415014268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7-4600-93A6-1527682EA8EB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528300531348539"/>
          <c:y val="8.8897279542977728E-2"/>
          <c:w val="0.82038007712379091"/>
          <c:h val="0.8850286488162239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[OUTPUT.htm.xls]Sheet!$B$106:$B$107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[OUTPUT.htm.xls]Sheet!$A$108:$A$113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[OUTPUT.htm.xls]Sheet!$B$108:$B$113</c:f>
              <c:numCache>
                <c:formatCode>#,##0.0%</c:formatCode>
                <c:ptCount val="6"/>
                <c:pt idx="0">
                  <c:v>8.9230769230769238E-2</c:v>
                </c:pt>
                <c:pt idx="1">
                  <c:v>0.3501945525291828</c:v>
                </c:pt>
                <c:pt idx="2">
                  <c:v>0.10447761194029852</c:v>
                </c:pt>
                <c:pt idx="3">
                  <c:v>0.20454545454545464</c:v>
                </c:pt>
                <c:pt idx="4">
                  <c:v>0.20689655172413793</c:v>
                </c:pt>
                <c:pt idx="5">
                  <c:v>0.35714285714285737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59-4F52-972D-995986943B07}"/>
            </c:ext>
          </c:extLst>
        </c:ser>
        <c:ser>
          <c:idx val="1"/>
          <c:order val="1"/>
          <c:tx>
            <c:strRef>
              <c:f>[OUTPUT.htm.xls]Sheet!$C$106:$C$107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[OUTPUT.htm.xls]Sheet!$A$108:$A$113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[OUTPUT.htm.xls]Sheet!$C$108:$C$113</c:f>
              <c:numCache>
                <c:formatCode>#,##0.0%</c:formatCode>
                <c:ptCount val="6"/>
                <c:pt idx="0">
                  <c:v>6.7692307692307704E-2</c:v>
                </c:pt>
                <c:pt idx="1">
                  <c:v>0.1517509727626459</c:v>
                </c:pt>
                <c:pt idx="2">
                  <c:v>0.10447761194029852</c:v>
                </c:pt>
                <c:pt idx="3">
                  <c:v>0.15909090909090917</c:v>
                </c:pt>
                <c:pt idx="4">
                  <c:v>6.8965517241379309E-2</c:v>
                </c:pt>
                <c:pt idx="5">
                  <c:v>0.17857142857142869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59-4F52-972D-995986943B07}"/>
            </c:ext>
          </c:extLst>
        </c:ser>
        <c:ser>
          <c:idx val="2"/>
          <c:order val="2"/>
          <c:tx>
            <c:strRef>
              <c:f>[OUTPUT.htm.xls]Sheet!$D$106:$D$107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[OUTPUT.htm.xls]Sheet!$A$108:$A$113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[OUTPUT.htm.xls]Sheet!$D$108:$D$113</c:f>
              <c:numCache>
                <c:formatCode>#,##0.0%</c:formatCode>
                <c:ptCount val="6"/>
                <c:pt idx="0">
                  <c:v>0.11692307692307696</c:v>
                </c:pt>
                <c:pt idx="1">
                  <c:v>0.15953307392996113</c:v>
                </c:pt>
                <c:pt idx="2">
                  <c:v>0.19402985074626872</c:v>
                </c:pt>
                <c:pt idx="3">
                  <c:v>0.18181818181818193</c:v>
                </c:pt>
                <c:pt idx="4">
                  <c:v>6.8965517241379309E-2</c:v>
                </c:pt>
                <c:pt idx="5">
                  <c:v>3.5714285714285719E-2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59-4F52-972D-995986943B07}"/>
            </c:ext>
          </c:extLst>
        </c:ser>
        <c:ser>
          <c:idx val="3"/>
          <c:order val="3"/>
          <c:tx>
            <c:strRef>
              <c:f>[OUTPUT.htm.xls]Sheet!$E$106:$E$107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[OUTPUT.htm.xls]Sheet!$A$108:$A$113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[OUTPUT.htm.xls]Sheet!$E$108:$E$113</c:f>
              <c:numCache>
                <c:formatCode>#,##0.0%</c:formatCode>
                <c:ptCount val="6"/>
                <c:pt idx="0">
                  <c:v>0.67692307692307763</c:v>
                </c:pt>
                <c:pt idx="1">
                  <c:v>0.28015564202334625</c:v>
                </c:pt>
                <c:pt idx="2">
                  <c:v>0.50746268656716398</c:v>
                </c:pt>
                <c:pt idx="3">
                  <c:v>0.38636363636363646</c:v>
                </c:pt>
                <c:pt idx="4">
                  <c:v>0.58620689655172409</c:v>
                </c:pt>
                <c:pt idx="5">
                  <c:v>0.32142857142857167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59-4F52-972D-995986943B07}"/>
            </c:ext>
          </c:extLst>
        </c:ser>
        <c:ser>
          <c:idx val="4"/>
          <c:order val="4"/>
          <c:tx>
            <c:strRef>
              <c:f>[OUTPUT.htm.xls]Sheet!$F$106:$F$107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[OUTPUT.htm.xls]Sheet!$A$108:$A$113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[OUTPUT.htm.xls]Sheet!$F$108:$F$113</c:f>
              <c:numCache>
                <c:formatCode>#,##0.0%</c:formatCode>
                <c:ptCount val="6"/>
                <c:pt idx="0">
                  <c:v>4.9230769230769231E-2</c:v>
                </c:pt>
                <c:pt idx="1">
                  <c:v>5.8365758754863807E-2</c:v>
                </c:pt>
                <c:pt idx="2">
                  <c:v>8.9552238805970172E-2</c:v>
                </c:pt>
                <c:pt idx="3">
                  <c:v>6.8181818181818177E-2</c:v>
                </c:pt>
                <c:pt idx="4">
                  <c:v>6.8965517241379309E-2</c:v>
                </c:pt>
                <c:pt idx="5">
                  <c:v>0.10714285714285714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E59-4F52-972D-995986943B07}"/>
            </c:ext>
          </c:extLst>
        </c:ser>
        <c:dLbls>
          <c:showVal val="1"/>
        </c:dLbls>
        <c:gapWidth val="95"/>
        <c:gapDepth val="95"/>
        <c:shape val="box"/>
        <c:axId val="125209600"/>
        <c:axId val="125231872"/>
        <c:axId val="0"/>
      </c:bar3DChart>
      <c:catAx>
        <c:axId val="125209600"/>
        <c:scaling>
          <c:orientation val="maxMin"/>
        </c:scaling>
        <c:axPos val="l"/>
        <c:numFmt formatCode="General" sourceLinked="0"/>
        <c:majorTickMark val="none"/>
        <c:tickLblPos val="nextTo"/>
        <c:crossAx val="125231872"/>
        <c:crosses val="autoZero"/>
        <c:auto val="1"/>
        <c:lblAlgn val="ctr"/>
        <c:lblOffset val="100"/>
      </c:catAx>
      <c:valAx>
        <c:axId val="125231872"/>
        <c:scaling>
          <c:orientation val="minMax"/>
        </c:scaling>
        <c:delete val="1"/>
        <c:axPos val="t"/>
        <c:numFmt formatCode="0%" sourceLinked="1"/>
        <c:tickLblPos val="none"/>
        <c:crossAx val="1252096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Sheet1!$B$96:$B$100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Sheet1!$E$96:$E$100</c:f>
              <c:numCache>
                <c:formatCode>0.00</c:formatCode>
                <c:ptCount val="5"/>
                <c:pt idx="0">
                  <c:v>53.977199312202444</c:v>
                </c:pt>
                <c:pt idx="1">
                  <c:v>8.3638965918239627</c:v>
                </c:pt>
                <c:pt idx="2">
                  <c:v>6.4227569550049202</c:v>
                </c:pt>
                <c:pt idx="3">
                  <c:v>25.831171541879101</c:v>
                </c:pt>
                <c:pt idx="4">
                  <c:v>5.4049755990895614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22-4F4E-9E18-340F473DCF87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8.9208120252984399E-2"/>
          <c:w val="0.81125658412932966"/>
          <c:h val="0.88462663677922904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[OUTPUT.htm.xls]Sheet!$B$148:$B$149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[OUTPUT.htm.xls]Sheet!$A$150:$A$155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[OUTPUT.htm.xls]Sheet!$B$150:$B$155</c:f>
              <c:numCache>
                <c:formatCode>#,##0.0%</c:formatCode>
                <c:ptCount val="6"/>
                <c:pt idx="0">
                  <c:v>0.60615384615384649</c:v>
                </c:pt>
                <c:pt idx="1">
                  <c:v>0.53906249999999978</c:v>
                </c:pt>
                <c:pt idx="2">
                  <c:v>0.74242424242424265</c:v>
                </c:pt>
                <c:pt idx="3">
                  <c:v>0.43181818181818193</c:v>
                </c:pt>
                <c:pt idx="4">
                  <c:v>0.29032258064516142</c:v>
                </c:pt>
                <c:pt idx="5">
                  <c:v>0.62068965517241403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C6-4A19-B4A2-76113220A0D9}"/>
            </c:ext>
          </c:extLst>
        </c:ser>
        <c:ser>
          <c:idx val="1"/>
          <c:order val="1"/>
          <c:tx>
            <c:strRef>
              <c:f>[OUTPUT.htm.xls]Sheet!$C$148:$C$149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[OUTPUT.htm.xls]Sheet!$A$150:$A$155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[OUTPUT.htm.xls]Sheet!$C$150:$C$155</c:f>
              <c:numCache>
                <c:formatCode>#,##0.0%</c:formatCode>
                <c:ptCount val="6"/>
                <c:pt idx="0">
                  <c:v>7.3846153846153853E-2</c:v>
                </c:pt>
                <c:pt idx="1">
                  <c:v>8.5937500000000028E-2</c:v>
                </c:pt>
                <c:pt idx="2">
                  <c:v>7.5757575757575774E-2</c:v>
                </c:pt>
                <c:pt idx="3">
                  <c:v>9.0909090909090981E-2</c:v>
                </c:pt>
                <c:pt idx="5">
                  <c:v>0.10344827586206895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C6-4A19-B4A2-76113220A0D9}"/>
            </c:ext>
          </c:extLst>
        </c:ser>
        <c:ser>
          <c:idx val="2"/>
          <c:order val="2"/>
          <c:tx>
            <c:strRef>
              <c:f>[OUTPUT.htm.xls]Sheet!$D$148:$D$149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[OUTPUT.htm.xls]Sheet!$A$150:$A$155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[OUTPUT.htm.xls]Sheet!$D$150:$D$155</c:f>
              <c:numCache>
                <c:formatCode>#,##0.0%</c:formatCode>
                <c:ptCount val="6"/>
                <c:pt idx="0">
                  <c:v>6.1538461538461556E-2</c:v>
                </c:pt>
                <c:pt idx="1">
                  <c:v>8.9843750000000014E-2</c:v>
                </c:pt>
                <c:pt idx="2">
                  <c:v>3.0303030303030311E-2</c:v>
                </c:pt>
                <c:pt idx="3">
                  <c:v>0.15909090909090917</c:v>
                </c:pt>
                <c:pt idx="5">
                  <c:v>3.4482758620689655E-2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C6-4A19-B4A2-76113220A0D9}"/>
            </c:ext>
          </c:extLst>
        </c:ser>
        <c:ser>
          <c:idx val="3"/>
          <c:order val="3"/>
          <c:tx>
            <c:strRef>
              <c:f>[OUTPUT.htm.xls]Sheet!$E$148:$E$149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[OUTPUT.htm.xls]Sheet!$A$150:$A$155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[OUTPUT.htm.xls]Sheet!$E$150:$E$155</c:f>
              <c:numCache>
                <c:formatCode>#,##0.0%</c:formatCode>
                <c:ptCount val="6"/>
                <c:pt idx="0">
                  <c:v>0.21846153846153851</c:v>
                </c:pt>
                <c:pt idx="1">
                  <c:v>0.2265625</c:v>
                </c:pt>
                <c:pt idx="2">
                  <c:v>0.12121212121212124</c:v>
                </c:pt>
                <c:pt idx="3">
                  <c:v>0.25</c:v>
                </c:pt>
                <c:pt idx="4">
                  <c:v>0.70967741935483908</c:v>
                </c:pt>
                <c:pt idx="5">
                  <c:v>0.10344827586206895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BC6-4A19-B4A2-76113220A0D9}"/>
            </c:ext>
          </c:extLst>
        </c:ser>
        <c:ser>
          <c:idx val="4"/>
          <c:order val="4"/>
          <c:tx>
            <c:strRef>
              <c:f>[OUTPUT.htm.xls]Sheet!$F$148:$F$149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[OUTPUT.htm.xls]Sheet!$A$150:$A$155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[OUTPUT.htm.xls]Sheet!$F$150:$F$155</c:f>
              <c:numCache>
                <c:formatCode>#,##0.0%</c:formatCode>
                <c:ptCount val="6"/>
                <c:pt idx="0">
                  <c:v>4.0000000000000015E-2</c:v>
                </c:pt>
                <c:pt idx="1">
                  <c:v>5.8593750000000014E-2</c:v>
                </c:pt>
                <c:pt idx="2">
                  <c:v>3.0303030303030311E-2</c:v>
                </c:pt>
                <c:pt idx="3">
                  <c:v>6.8181818181818177E-2</c:v>
                </c:pt>
                <c:pt idx="5">
                  <c:v>0.13793103448275873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C6-4A19-B4A2-76113220A0D9}"/>
            </c:ext>
          </c:extLst>
        </c:ser>
        <c:dLbls>
          <c:showVal val="1"/>
        </c:dLbls>
        <c:gapWidth val="95"/>
        <c:gapDepth val="95"/>
        <c:shape val="box"/>
        <c:axId val="125468672"/>
        <c:axId val="125470208"/>
        <c:axId val="0"/>
      </c:bar3DChart>
      <c:catAx>
        <c:axId val="125468672"/>
        <c:scaling>
          <c:orientation val="maxMin"/>
        </c:scaling>
        <c:axPos val="l"/>
        <c:numFmt formatCode="General" sourceLinked="0"/>
        <c:majorTickMark val="none"/>
        <c:tickLblPos val="nextTo"/>
        <c:crossAx val="125470208"/>
        <c:crosses val="autoZero"/>
        <c:auto val="1"/>
        <c:lblAlgn val="ctr"/>
        <c:lblOffset val="100"/>
      </c:catAx>
      <c:valAx>
        <c:axId val="125470208"/>
        <c:scaling>
          <c:orientation val="minMax"/>
        </c:scaling>
        <c:delete val="1"/>
        <c:axPos val="t"/>
        <c:numFmt formatCode="0%" sourceLinked="1"/>
        <c:tickLblPos val="none"/>
        <c:crossAx val="12546867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Sheet1!$B$106:$B$110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Sheet1!$E$106:$E$110</c:f>
              <c:numCache>
                <c:formatCode>0.0</c:formatCode>
                <c:ptCount val="5"/>
                <c:pt idx="0">
                  <c:v>9.5</c:v>
                </c:pt>
                <c:pt idx="1">
                  <c:v>28.367673514824432</c:v>
                </c:pt>
                <c:pt idx="2">
                  <c:v>30.846527715657334</c:v>
                </c:pt>
                <c:pt idx="3">
                  <c:v>30.4</c:v>
                </c:pt>
                <c:pt idx="4">
                  <c:v>0.89751617616364032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DA-49FD-BE3A-67D98922FF96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8.6063680926078759E-2"/>
          <c:w val="0.81125658412932966"/>
          <c:h val="0.88869335783063041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[OUTPUT.htm.xls]Sheet!$B$169:$B$170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[OUTPUT.htm.xls]Sheet!$A$171:$A$176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[OUTPUT.htm.xls]Sheet!$B$171:$B$176</c:f>
              <c:numCache>
                <c:formatCode>#,##0.0%</c:formatCode>
                <c:ptCount val="6"/>
                <c:pt idx="0">
                  <c:v>0.18461538461538471</c:v>
                </c:pt>
                <c:pt idx="1">
                  <c:v>2.3346303501945533E-2</c:v>
                </c:pt>
                <c:pt idx="2">
                  <c:v>6.0606060606060622E-2</c:v>
                </c:pt>
                <c:pt idx="3">
                  <c:v>2.2727272727272749E-2</c:v>
                </c:pt>
                <c:pt idx="4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4B-4E8C-A412-D4E7DB6A07B6}"/>
            </c:ext>
          </c:extLst>
        </c:ser>
        <c:ser>
          <c:idx val="1"/>
          <c:order val="1"/>
          <c:tx>
            <c:strRef>
              <c:f>[OUTPUT.htm.xls]Sheet!$C$169:$C$170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[OUTPUT.htm.xls]Sheet!$A$171:$A$176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[OUTPUT.htm.xls]Sheet!$C$171:$C$176</c:f>
              <c:numCache>
                <c:formatCode>#,##0.0%</c:formatCode>
                <c:ptCount val="6"/>
                <c:pt idx="0">
                  <c:v>0.49538461538461581</c:v>
                </c:pt>
                <c:pt idx="1">
                  <c:v>9.7276264591439704E-2</c:v>
                </c:pt>
                <c:pt idx="2">
                  <c:v>0.37878787878787901</c:v>
                </c:pt>
                <c:pt idx="3">
                  <c:v>9.0909090909090981E-2</c:v>
                </c:pt>
                <c:pt idx="4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4B-4E8C-A412-D4E7DB6A07B6}"/>
            </c:ext>
          </c:extLst>
        </c:ser>
        <c:ser>
          <c:idx val="2"/>
          <c:order val="2"/>
          <c:tx>
            <c:strRef>
              <c:f>[OUTPUT.htm.xls]Sheet!$D$169:$D$170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[OUTPUT.htm.xls]Sheet!$A$171:$A$176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[OUTPUT.htm.xls]Sheet!$D$171:$D$176</c:f>
              <c:numCache>
                <c:formatCode>#,##0.0%</c:formatCode>
                <c:ptCount val="6"/>
                <c:pt idx="0">
                  <c:v>0.21846153846153851</c:v>
                </c:pt>
                <c:pt idx="1">
                  <c:v>0.32295719844357978</c:v>
                </c:pt>
                <c:pt idx="2">
                  <c:v>0.40909090909090917</c:v>
                </c:pt>
                <c:pt idx="3">
                  <c:v>0.31818181818181834</c:v>
                </c:pt>
                <c:pt idx="4">
                  <c:v>0.36666666666666686</c:v>
                </c:pt>
                <c:pt idx="5">
                  <c:v>0.60714285714285743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4B-4E8C-A412-D4E7DB6A07B6}"/>
            </c:ext>
          </c:extLst>
        </c:ser>
        <c:ser>
          <c:idx val="3"/>
          <c:order val="3"/>
          <c:tx>
            <c:strRef>
              <c:f>[OUTPUT.htm.xls]Sheet!$E$169:$E$170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[OUTPUT.htm.xls]Sheet!$A$171:$A$176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[OUTPUT.htm.xls]Sheet!$E$171:$E$176</c:f>
              <c:numCache>
                <c:formatCode>#,##0.0%</c:formatCode>
                <c:ptCount val="6"/>
                <c:pt idx="0">
                  <c:v>9.5384615384615387E-2</c:v>
                </c:pt>
                <c:pt idx="1">
                  <c:v>0.55252918287937769</c:v>
                </c:pt>
                <c:pt idx="2">
                  <c:v>0.15151515151515163</c:v>
                </c:pt>
                <c:pt idx="3">
                  <c:v>0.56818181818181845</c:v>
                </c:pt>
                <c:pt idx="4">
                  <c:v>0.3000000000000001</c:v>
                </c:pt>
                <c:pt idx="5">
                  <c:v>0.39285714285714296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4B-4E8C-A412-D4E7DB6A07B6}"/>
            </c:ext>
          </c:extLst>
        </c:ser>
        <c:ser>
          <c:idx val="4"/>
          <c:order val="4"/>
          <c:tx>
            <c:strRef>
              <c:f>[OUTPUT.htm.xls]Sheet!$F$169:$F$170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[OUTPUT.htm.xls]Sheet!$A$171:$A$176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[OUTPUT.htm.xls]Sheet!$F$171:$F$176</c:f>
              <c:numCache>
                <c:formatCode>#,##0.0%</c:formatCode>
                <c:ptCount val="6"/>
                <c:pt idx="0">
                  <c:v>6.1538461538461564E-3</c:v>
                </c:pt>
                <c:pt idx="1">
                  <c:v>3.8910505836575876E-3</c:v>
                </c:pt>
                <c:pt idx="4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4B-4E8C-A412-D4E7DB6A07B6}"/>
            </c:ext>
          </c:extLst>
        </c:ser>
        <c:dLbls>
          <c:showVal val="1"/>
        </c:dLbls>
        <c:gapWidth val="95"/>
        <c:gapDepth val="95"/>
        <c:shape val="box"/>
        <c:axId val="125562240"/>
        <c:axId val="125580416"/>
        <c:axId val="0"/>
      </c:bar3DChart>
      <c:catAx>
        <c:axId val="125562240"/>
        <c:scaling>
          <c:orientation val="maxMin"/>
        </c:scaling>
        <c:axPos val="l"/>
        <c:numFmt formatCode="General" sourceLinked="0"/>
        <c:majorTickMark val="none"/>
        <c:tickLblPos val="nextTo"/>
        <c:crossAx val="125580416"/>
        <c:crosses val="autoZero"/>
        <c:auto val="1"/>
        <c:lblAlgn val="ctr"/>
        <c:lblOffset val="100"/>
      </c:catAx>
      <c:valAx>
        <c:axId val="125580416"/>
        <c:scaling>
          <c:orientation val="minMax"/>
        </c:scaling>
        <c:delete val="1"/>
        <c:axPos val="t"/>
        <c:numFmt formatCode="0%" sourceLinked="1"/>
        <c:tickLblPos val="none"/>
        <c:crossAx val="12556224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Sheet1!$B$116:$B$119</c:f>
              <c:strCache>
                <c:ptCount val="4"/>
                <c:pt idx="0">
                  <c:v>ΚΑΛΥΤΕΡΑ</c:v>
                </c:pt>
                <c:pt idx="1">
                  <c:v>ΤΑ ΙΔΙΑ</c:v>
                </c:pt>
                <c:pt idx="2">
                  <c:v>ΧΕΙΡΟΤΕΡΑ</c:v>
                </c:pt>
                <c:pt idx="3">
                  <c:v>ΔΓ/ΔΑ</c:v>
                </c:pt>
              </c:strCache>
            </c:strRef>
          </c:cat>
          <c:val>
            <c:numRef>
              <c:f>Sheet1!$E$116:$E$119</c:f>
              <c:numCache>
                <c:formatCode>0.00</c:formatCode>
                <c:ptCount val="4"/>
                <c:pt idx="0">
                  <c:v>20.808857878363167</c:v>
                </c:pt>
                <c:pt idx="1">
                  <c:v>27.078550059138632</c:v>
                </c:pt>
                <c:pt idx="2">
                  <c:v>48.324735863871815</c:v>
                </c:pt>
                <c:pt idx="3">
                  <c:v>3.7878561986263954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23-453F-90DD-F9CA4D10D526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8.5874497512624451E-2"/>
          <c:w val="0.81125658412932966"/>
          <c:h val="0.88893802980235115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[OUTPUT.htm.xls]Sheet!$B$190:$B$191</c:f>
              <c:strCache>
                <c:ptCount val="1"/>
                <c:pt idx="0">
                  <c:v>ΚΑΛΥΤΕΡΑ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[OUTPUT.htm.xls]Sheet!$A$192:$A$197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[OUTPUT.htm.xls]Sheet!$B$192:$B$197</c:f>
              <c:numCache>
                <c:formatCode>#,##0.0%</c:formatCode>
                <c:ptCount val="6"/>
                <c:pt idx="0">
                  <c:v>6.1728395061728392E-2</c:v>
                </c:pt>
                <c:pt idx="1">
                  <c:v>0.53307392996108949</c:v>
                </c:pt>
                <c:pt idx="2">
                  <c:v>9.0909090909090981E-2</c:v>
                </c:pt>
                <c:pt idx="3">
                  <c:v>0.16279069767441864</c:v>
                </c:pt>
                <c:pt idx="5">
                  <c:v>0.18518518518518526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5-417E-9ACA-96A7F6546EF6}"/>
            </c:ext>
          </c:extLst>
        </c:ser>
        <c:ser>
          <c:idx val="1"/>
          <c:order val="1"/>
          <c:tx>
            <c:strRef>
              <c:f>[OUTPUT.htm.xls]Sheet!$C$190:$C$191</c:f>
              <c:strCache>
                <c:ptCount val="1"/>
                <c:pt idx="0">
                  <c:v>ΤΑ ΙΔΙΑ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[OUTPUT.htm.xls]Sheet!$A$192:$A$197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[OUTPUT.htm.xls]Sheet!$C$192:$C$197</c:f>
              <c:numCache>
                <c:formatCode>#,##0.0%</c:formatCode>
                <c:ptCount val="6"/>
                <c:pt idx="0">
                  <c:v>0.13580246913580246</c:v>
                </c:pt>
                <c:pt idx="1">
                  <c:v>0.2996108949416344</c:v>
                </c:pt>
                <c:pt idx="2">
                  <c:v>0.25757575757575757</c:v>
                </c:pt>
                <c:pt idx="3">
                  <c:v>0.65116279069767469</c:v>
                </c:pt>
                <c:pt idx="4">
                  <c:v>0.43333333333333335</c:v>
                </c:pt>
                <c:pt idx="5">
                  <c:v>0.55555555555555569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D5-417E-9ACA-96A7F6546EF6}"/>
            </c:ext>
          </c:extLst>
        </c:ser>
        <c:ser>
          <c:idx val="2"/>
          <c:order val="2"/>
          <c:tx>
            <c:strRef>
              <c:f>[OUTPUT.htm.xls]Sheet!$D$190:$D$191</c:f>
              <c:strCache>
                <c:ptCount val="1"/>
                <c:pt idx="0">
                  <c:v>ΧΕΙΡΟΤΕΡΑ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[OUTPUT.htm.xls]Sheet!$A$192:$A$197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[OUTPUT.htm.xls]Sheet!$D$192:$D$197</c:f>
              <c:numCache>
                <c:formatCode>#,##0.0%</c:formatCode>
                <c:ptCount val="6"/>
                <c:pt idx="0">
                  <c:v>0.76851851851851882</c:v>
                </c:pt>
                <c:pt idx="1">
                  <c:v>0.14396887159533087</c:v>
                </c:pt>
                <c:pt idx="2">
                  <c:v>0.62121212121212099</c:v>
                </c:pt>
                <c:pt idx="3">
                  <c:v>0.13953488372093029</c:v>
                </c:pt>
                <c:pt idx="4">
                  <c:v>0.56666666666666654</c:v>
                </c:pt>
                <c:pt idx="5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D5-417E-9ACA-96A7F6546EF6}"/>
            </c:ext>
          </c:extLst>
        </c:ser>
        <c:ser>
          <c:idx val="3"/>
          <c:order val="3"/>
          <c:tx>
            <c:strRef>
              <c:f>[OUTPUT.htm.xls]Sheet!$E$190:$E$191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[OUTPUT.htm.xls]Sheet!$A$192:$A$197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[OUTPUT.htm.xls]Sheet!$E$192:$E$197</c:f>
              <c:numCache>
                <c:formatCode>#,##0.0%</c:formatCode>
                <c:ptCount val="6"/>
                <c:pt idx="0">
                  <c:v>3.3950617283950615E-2</c:v>
                </c:pt>
                <c:pt idx="1">
                  <c:v>2.3346303501945533E-2</c:v>
                </c:pt>
                <c:pt idx="2">
                  <c:v>3.0303030303030311E-2</c:v>
                </c:pt>
                <c:pt idx="3">
                  <c:v>4.6511627906976778E-2</c:v>
                </c:pt>
                <c:pt idx="5">
                  <c:v>3.7037037037037049E-2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BD5-417E-9ACA-96A7F6546EF6}"/>
            </c:ext>
          </c:extLst>
        </c:ser>
        <c:dLbls>
          <c:showVal val="1"/>
        </c:dLbls>
        <c:gapWidth val="95"/>
        <c:gapDepth val="95"/>
        <c:shape val="box"/>
        <c:axId val="125729024"/>
        <c:axId val="125743104"/>
        <c:axId val="0"/>
      </c:bar3DChart>
      <c:catAx>
        <c:axId val="125729024"/>
        <c:scaling>
          <c:orientation val="maxMin"/>
        </c:scaling>
        <c:axPos val="l"/>
        <c:numFmt formatCode="General" sourceLinked="0"/>
        <c:majorTickMark val="none"/>
        <c:tickLblPos val="nextTo"/>
        <c:crossAx val="125743104"/>
        <c:crosses val="autoZero"/>
        <c:auto val="1"/>
        <c:lblAlgn val="ctr"/>
        <c:lblOffset val="100"/>
      </c:catAx>
      <c:valAx>
        <c:axId val="125743104"/>
        <c:scaling>
          <c:orientation val="minMax"/>
        </c:scaling>
        <c:delete val="1"/>
        <c:axPos val="t"/>
        <c:numFmt formatCode="0%" sourceLinked="1"/>
        <c:tickLblPos val="none"/>
        <c:crossAx val="12572902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Sheet1!$B$24:$B$28</c:f>
              <c:strCache>
                <c:ptCount val="5"/>
                <c:pt idx="0">
                  <c:v>Η ΔΙΕΘΝΗΣ ΚΡΙΣΗ</c:v>
                </c:pt>
                <c:pt idx="1">
                  <c:v>Η ΚΥΒΕΡΝΗΣΗ</c:v>
                </c:pt>
                <c:pt idx="2">
                  <c:v>ΚΑΙ ΟΙ ΔΥΟ</c:v>
                </c:pt>
                <c:pt idx="3">
                  <c:v>Άλλο</c:v>
                </c:pt>
                <c:pt idx="4">
                  <c:v>ΔΓ/ΔΑ</c:v>
                </c:pt>
              </c:strCache>
            </c:strRef>
          </c:cat>
          <c:val>
            <c:numRef>
              <c:f>Sheet1!$E$24:$E$28</c:f>
              <c:numCache>
                <c:formatCode>0.0</c:formatCode>
                <c:ptCount val="5"/>
                <c:pt idx="0">
                  <c:v>36.1</c:v>
                </c:pt>
                <c:pt idx="1">
                  <c:v>40</c:v>
                </c:pt>
                <c:pt idx="2">
                  <c:v>19.2712526463309</c:v>
                </c:pt>
                <c:pt idx="3">
                  <c:v>2.687578892963991</c:v>
                </c:pt>
                <c:pt idx="4">
                  <c:v>2.0007752631422013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0C-4300-8316-E846998D66C4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Sheet1!$B$125:$B$129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Sheet1!$E$125:$E$129</c:f>
              <c:numCache>
                <c:formatCode>0.00</c:formatCode>
                <c:ptCount val="5"/>
                <c:pt idx="0">
                  <c:v>13.00156046555546</c:v>
                </c:pt>
                <c:pt idx="1">
                  <c:v>28.402460963512951</c:v>
                </c:pt>
                <c:pt idx="2">
                  <c:v>25.610519724483392</c:v>
                </c:pt>
                <c:pt idx="3">
                  <c:v>32.376181530846488</c:v>
                </c:pt>
                <c:pt idx="4">
                  <c:v>0.60927731560167431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B2-444F-A5F3-D8B1027DBAD0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8.8897279542977728E-2"/>
          <c:w val="0.81125658412932966"/>
          <c:h val="0.8850286488162239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[OUTPUT.htm.xls]Sheet!$B$211:$B$212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[OUTPUT.htm.xls]Sheet!$A$213:$A$218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[OUTPUT.htm.xls]Sheet!$B$213:$B$218</c:f>
              <c:numCache>
                <c:formatCode>#,##0.0%</c:formatCode>
                <c:ptCount val="6"/>
                <c:pt idx="0">
                  <c:v>0.29012345679012336</c:v>
                </c:pt>
                <c:pt idx="1">
                  <c:v>1.5625E-2</c:v>
                </c:pt>
                <c:pt idx="2">
                  <c:v>7.5757575757575774E-2</c:v>
                </c:pt>
                <c:pt idx="3">
                  <c:v>2.2727272727272749E-2</c:v>
                </c:pt>
                <c:pt idx="4">
                  <c:v>0.13333333333333339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0-4EEA-B574-9C5CC3F7F0C9}"/>
            </c:ext>
          </c:extLst>
        </c:ser>
        <c:ser>
          <c:idx val="1"/>
          <c:order val="1"/>
          <c:tx>
            <c:strRef>
              <c:f>[OUTPUT.htm.xls]Sheet!$C$211:$C$212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[OUTPUT.htm.xls]Sheet!$A$213:$A$218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[OUTPUT.htm.xls]Sheet!$C$213:$C$218</c:f>
              <c:numCache>
                <c:formatCode>#,##0.0%</c:formatCode>
                <c:ptCount val="6"/>
                <c:pt idx="0">
                  <c:v>0.43209876543209891</c:v>
                </c:pt>
                <c:pt idx="1">
                  <c:v>0.12890625000000006</c:v>
                </c:pt>
                <c:pt idx="2">
                  <c:v>0.42424242424242431</c:v>
                </c:pt>
                <c:pt idx="3">
                  <c:v>9.0909090909090981E-2</c:v>
                </c:pt>
                <c:pt idx="4">
                  <c:v>0.3000000000000001</c:v>
                </c:pt>
                <c:pt idx="5">
                  <c:v>0.14285714285714296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70-4EEA-B574-9C5CC3F7F0C9}"/>
            </c:ext>
          </c:extLst>
        </c:ser>
        <c:ser>
          <c:idx val="2"/>
          <c:order val="2"/>
          <c:tx>
            <c:strRef>
              <c:f>[OUTPUT.htm.xls]Sheet!$D$211:$D$212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[OUTPUT.htm.xls]Sheet!$A$213:$A$218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[OUTPUT.htm.xls]Sheet!$D$213:$D$218</c:f>
              <c:numCache>
                <c:formatCode>#,##0.0%</c:formatCode>
                <c:ptCount val="6"/>
                <c:pt idx="0">
                  <c:v>0.17592592592592593</c:v>
                </c:pt>
                <c:pt idx="1">
                  <c:v>0.28125</c:v>
                </c:pt>
                <c:pt idx="2">
                  <c:v>0.36363636363636376</c:v>
                </c:pt>
                <c:pt idx="3">
                  <c:v>0.36363636363636376</c:v>
                </c:pt>
                <c:pt idx="4">
                  <c:v>0.36666666666666686</c:v>
                </c:pt>
                <c:pt idx="5">
                  <c:v>0.39285714285714296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70-4EEA-B574-9C5CC3F7F0C9}"/>
            </c:ext>
          </c:extLst>
        </c:ser>
        <c:ser>
          <c:idx val="3"/>
          <c:order val="3"/>
          <c:tx>
            <c:strRef>
              <c:f>[OUTPUT.htm.xls]Sheet!$E$211:$E$212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[OUTPUT.htm.xls]Sheet!$A$213:$A$218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[OUTPUT.htm.xls]Sheet!$E$213:$E$218</c:f>
              <c:numCache>
                <c:formatCode>#,##0.0%</c:formatCode>
                <c:ptCount val="6"/>
                <c:pt idx="0">
                  <c:v>9.8765432098765496E-2</c:v>
                </c:pt>
                <c:pt idx="1">
                  <c:v>0.57031249999999978</c:v>
                </c:pt>
                <c:pt idx="2">
                  <c:v>0.13636363636363635</c:v>
                </c:pt>
                <c:pt idx="3">
                  <c:v>0.52272727272727271</c:v>
                </c:pt>
                <c:pt idx="4">
                  <c:v>0.2</c:v>
                </c:pt>
                <c:pt idx="5">
                  <c:v>0.4642857142857143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70-4EEA-B574-9C5CC3F7F0C9}"/>
            </c:ext>
          </c:extLst>
        </c:ser>
        <c:ser>
          <c:idx val="4"/>
          <c:order val="4"/>
          <c:tx>
            <c:strRef>
              <c:f>[OUTPUT.htm.xls]Sheet!$F$211:$F$212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[OUTPUT.htm.xls]Sheet!$A$213:$A$218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[OUTPUT.htm.xls]Sheet!$F$213:$F$218</c:f>
              <c:numCache>
                <c:formatCode>#,##0.0%</c:formatCode>
                <c:ptCount val="6"/>
                <c:pt idx="0">
                  <c:v>3.0864197530864204E-3</c:v>
                </c:pt>
                <c:pt idx="1">
                  <c:v>3.90625E-3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E70-4EEA-B574-9C5CC3F7F0C9}"/>
            </c:ext>
          </c:extLst>
        </c:ser>
        <c:dLbls>
          <c:showVal val="1"/>
        </c:dLbls>
        <c:gapWidth val="95"/>
        <c:gapDepth val="95"/>
        <c:shape val="box"/>
        <c:axId val="125974400"/>
        <c:axId val="125975936"/>
        <c:axId val="0"/>
      </c:bar3DChart>
      <c:catAx>
        <c:axId val="125974400"/>
        <c:scaling>
          <c:orientation val="maxMin"/>
        </c:scaling>
        <c:axPos val="l"/>
        <c:numFmt formatCode="General" sourceLinked="0"/>
        <c:majorTickMark val="none"/>
        <c:tickLblPos val="nextTo"/>
        <c:crossAx val="125975936"/>
        <c:crosses val="autoZero"/>
        <c:auto val="1"/>
        <c:lblAlgn val="ctr"/>
        <c:lblOffset val="100"/>
      </c:catAx>
      <c:valAx>
        <c:axId val="125975936"/>
        <c:scaling>
          <c:orientation val="minMax"/>
        </c:scaling>
        <c:delete val="1"/>
        <c:axPos val="t"/>
        <c:numFmt formatCode="0%" sourceLinked="1"/>
        <c:tickLblPos val="none"/>
        <c:crossAx val="1259744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834920195092924"/>
          <c:y val="8.8002393069410878E-2"/>
          <c:w val="0.80731388048634656"/>
          <c:h val="0.8861860105212277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Sheet1!$B$140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Sheet1!$A$141:$A$146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Sheet1!$B$141:$B$146</c:f>
              <c:numCache>
                <c:formatCode>0.00</c:formatCode>
                <c:ptCount val="6"/>
                <c:pt idx="0">
                  <c:v>8.4384411247279125</c:v>
                </c:pt>
                <c:pt idx="1">
                  <c:v>8.5090099492103235</c:v>
                </c:pt>
                <c:pt idx="2">
                  <c:v>13.118843863991016</c:v>
                </c:pt>
                <c:pt idx="3">
                  <c:v>17.075667670533019</c:v>
                </c:pt>
                <c:pt idx="4">
                  <c:v>10.991839858464784</c:v>
                </c:pt>
                <c:pt idx="5">
                  <c:v>30.056355666875412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7D-4AB6-9F68-C6AE2CCB2406}"/>
            </c:ext>
          </c:extLst>
        </c:ser>
        <c:ser>
          <c:idx val="1"/>
          <c:order val="1"/>
          <c:tx>
            <c:strRef>
              <c:f>Sheet1!$C$140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Sheet1!$A$141:$A$146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Sheet1!$C$141:$C$146</c:f>
              <c:numCache>
                <c:formatCode>0.00</c:formatCode>
                <c:ptCount val="6"/>
                <c:pt idx="0">
                  <c:v>10.821878323443755</c:v>
                </c:pt>
                <c:pt idx="1">
                  <c:v>12.756060470525085</c:v>
                </c:pt>
                <c:pt idx="2">
                  <c:v>18.414487481488095</c:v>
                </c:pt>
                <c:pt idx="3">
                  <c:v>17.731659560087838</c:v>
                </c:pt>
                <c:pt idx="4">
                  <c:v>26.675015654351899</c:v>
                </c:pt>
                <c:pt idx="5">
                  <c:v>22.017473238512689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7D-4AB6-9F68-C6AE2CCB2406}"/>
            </c:ext>
          </c:extLst>
        </c:ser>
        <c:ser>
          <c:idx val="2"/>
          <c:order val="2"/>
          <c:tx>
            <c:strRef>
              <c:f>Sheet1!$D$140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Sheet1!$A$141:$A$146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Sheet1!$D$141:$D$146</c:f>
              <c:numCache>
                <c:formatCode>0.00</c:formatCode>
                <c:ptCount val="6"/>
                <c:pt idx="0">
                  <c:v>14.702169742871048</c:v>
                </c:pt>
                <c:pt idx="1">
                  <c:v>13.829501744342062</c:v>
                </c:pt>
                <c:pt idx="2">
                  <c:v>15.485384301915298</c:v>
                </c:pt>
                <c:pt idx="3">
                  <c:v>15.714981463259468</c:v>
                </c:pt>
                <c:pt idx="4">
                  <c:v>19.693671666120004</c:v>
                </c:pt>
                <c:pt idx="5">
                  <c:v>10.794048364492948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7D-4AB6-9F68-C6AE2CCB2406}"/>
            </c:ext>
          </c:extLst>
        </c:ser>
        <c:ser>
          <c:idx val="3"/>
          <c:order val="3"/>
          <c:tx>
            <c:strRef>
              <c:f>Sheet1!$E$140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Sheet1!$A$141:$A$146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Sheet1!$E$141:$E$146</c:f>
              <c:numCache>
                <c:formatCode>0.00</c:formatCode>
                <c:ptCount val="6"/>
                <c:pt idx="0">
                  <c:v>57.244237707606509</c:v>
                </c:pt>
                <c:pt idx="1">
                  <c:v>58.53833079881926</c:v>
                </c:pt>
                <c:pt idx="2">
                  <c:v>43.515122600908462</c:v>
                </c:pt>
                <c:pt idx="3">
                  <c:v>47.257258152687108</c:v>
                </c:pt>
                <c:pt idx="4">
                  <c:v>30.644760513263957</c:v>
                </c:pt>
                <c:pt idx="5">
                  <c:v>35.620359602826746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7D-4AB6-9F68-C6AE2CCB2406}"/>
            </c:ext>
          </c:extLst>
        </c:ser>
        <c:ser>
          <c:idx val="4"/>
          <c:order val="4"/>
          <c:tx>
            <c:strRef>
              <c:f>Sheet1!$F$140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Sheet1!$A$141:$A$146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Sheet1!$F$141:$F$146</c:f>
              <c:numCache>
                <c:formatCode>0.00</c:formatCode>
                <c:ptCount val="6"/>
                <c:pt idx="0">
                  <c:v>8.7932731013507421</c:v>
                </c:pt>
                <c:pt idx="1">
                  <c:v>6.3670970371032967</c:v>
                </c:pt>
                <c:pt idx="2">
                  <c:v>9.4661617516971308</c:v>
                </c:pt>
                <c:pt idx="3">
                  <c:v>2.2204331534325288</c:v>
                </c:pt>
                <c:pt idx="4">
                  <c:v>11.99471230779935</c:v>
                </c:pt>
                <c:pt idx="5">
                  <c:v>1.5117631272922445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7D-4AB6-9F68-C6AE2CCB2406}"/>
            </c:ext>
          </c:extLst>
        </c:ser>
        <c:dLbls>
          <c:showVal val="1"/>
        </c:dLbls>
        <c:gapWidth val="95"/>
        <c:gapDepth val="95"/>
        <c:shape val="box"/>
        <c:axId val="126080896"/>
        <c:axId val="126082432"/>
        <c:axId val="0"/>
      </c:bar3DChart>
      <c:catAx>
        <c:axId val="126080896"/>
        <c:scaling>
          <c:orientation val="minMax"/>
        </c:scaling>
        <c:axPos val="l"/>
        <c:numFmt formatCode="General" sourceLinked="0"/>
        <c:majorTickMark val="none"/>
        <c:tickLblPos val="nextTo"/>
        <c:crossAx val="126082432"/>
        <c:crosses val="autoZero"/>
        <c:auto val="1"/>
        <c:lblAlgn val="ctr"/>
        <c:lblOffset val="100"/>
      </c:catAx>
      <c:valAx>
        <c:axId val="126082432"/>
        <c:scaling>
          <c:orientation val="minMax"/>
        </c:scaling>
        <c:delete val="1"/>
        <c:axPos val="b"/>
        <c:numFmt formatCode="0%" sourceLinked="1"/>
        <c:tickLblPos val="none"/>
        <c:crossAx val="12608089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Sheet1!$B$156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Sheet1!$A$157:$A$164</c:f>
              <c:strCache>
                <c:ptCount val="8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...μπορεί να διαχειριστεί καλύτερα τα ζητήματα κοινωνικής πολιτικής και στήριξης των ασθενέστερων</c:v>
                </c:pt>
                <c:pt idx="3">
                  <c:v>...μπορεί να διαχειριστεί καλύτερα το πρόβλημα της ακρίβειας</c:v>
                </c:pt>
                <c:pt idx="4">
                  <c:v>...μπορεί να διαχειριστεί καλύτερα τα ζητήματα οικονομίας και ανάπτυξης</c:v>
                </c:pt>
                <c:pt idx="5">
                  <c:v>...μπορεί να διαχειριστεί καλύτερα τα προβλήματα βίας και εγκληματικότητας</c:v>
                </c:pt>
                <c:pt idx="6">
                  <c:v>...μπορεί να διαχειριστεί καλύτερα το Μεταναστευτικό/ Προσφυγικό</c:v>
                </c:pt>
                <c:pt idx="7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Sheet1!$B$157:$B$164</c:f>
              <c:numCache>
                <c:formatCode>0.00</c:formatCode>
                <c:ptCount val="8"/>
                <c:pt idx="0">
                  <c:v>34.390871773464134</c:v>
                </c:pt>
                <c:pt idx="1">
                  <c:v>35.650177415988324</c:v>
                </c:pt>
                <c:pt idx="2">
                  <c:v>37.963045790221763</c:v>
                </c:pt>
                <c:pt idx="3">
                  <c:v>37.975966842591809</c:v>
                </c:pt>
                <c:pt idx="4">
                  <c:v>47.018715647394473</c:v>
                </c:pt>
                <c:pt idx="5">
                  <c:v>47.560405919829904</c:v>
                </c:pt>
                <c:pt idx="6">
                  <c:v>52.659251970460524</c:v>
                </c:pt>
                <c:pt idx="7">
                  <c:v>60.677261929610104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86-4C80-BEF1-E2D9D1100D6E}"/>
            </c:ext>
          </c:extLst>
        </c:ser>
        <c:ser>
          <c:idx val="1"/>
          <c:order val="1"/>
          <c:tx>
            <c:strRef>
              <c:f>Sheet1!$C$156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Sheet1!$A$157:$A$164</c:f>
              <c:strCache>
                <c:ptCount val="8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...μπορεί να διαχειριστεί καλύτερα τα ζητήματα κοινωνικής πολιτικής και στήριξης των ασθενέστερων</c:v>
                </c:pt>
                <c:pt idx="3">
                  <c:v>...μπορεί να διαχειριστεί καλύτερα το πρόβλημα της ακρίβειας</c:v>
                </c:pt>
                <c:pt idx="4">
                  <c:v>...μπορεί να διαχειριστεί καλύτερα τα ζητήματα οικονομίας και ανάπτυξης</c:v>
                </c:pt>
                <c:pt idx="5">
                  <c:v>...μπορεί να διαχειριστεί καλύτερα τα προβλήματα βίας και εγκληματικότητας</c:v>
                </c:pt>
                <c:pt idx="6">
                  <c:v>...μπορεί να διαχειριστεί καλύτερα το Μεταναστευτικό/ Προσφυγικό</c:v>
                </c:pt>
                <c:pt idx="7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Sheet1!$C$157:$C$164</c:f>
              <c:numCache>
                <c:formatCode>0.00</c:formatCode>
                <c:ptCount val="8"/>
                <c:pt idx="0">
                  <c:v>26.809195813578999</c:v>
                </c:pt>
                <c:pt idx="1">
                  <c:v>29.034598602538466</c:v>
                </c:pt>
                <c:pt idx="2">
                  <c:v>34.956416296428813</c:v>
                </c:pt>
                <c:pt idx="3">
                  <c:v>27.124270705986394</c:v>
                </c:pt>
                <c:pt idx="4">
                  <c:v>22.615817355955091</c:v>
                </c:pt>
                <c:pt idx="5">
                  <c:v>19.248392322906998</c:v>
                </c:pt>
                <c:pt idx="6">
                  <c:v>19.795052230869352</c:v>
                </c:pt>
                <c:pt idx="7">
                  <c:v>18.468159545178914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86-4C80-BEF1-E2D9D1100D6E}"/>
            </c:ext>
          </c:extLst>
        </c:ser>
        <c:ser>
          <c:idx val="2"/>
          <c:order val="2"/>
          <c:tx>
            <c:strRef>
              <c:f>Sheet1!$D$156</c:f>
              <c:strCache>
                <c:ptCount val="1"/>
                <c:pt idx="0">
                  <c:v>Κανένας από τους δύο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Sheet1!$A$157:$A$164</c:f>
              <c:strCache>
                <c:ptCount val="8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...μπορεί να διαχειριστεί καλύτερα τα ζητήματα κοινωνικής πολιτικής και στήριξης των ασθενέστερων</c:v>
                </c:pt>
                <c:pt idx="3">
                  <c:v>...μπορεί να διαχειριστεί καλύτερα το πρόβλημα της ακρίβειας</c:v>
                </c:pt>
                <c:pt idx="4">
                  <c:v>...μπορεί να διαχειριστεί καλύτερα τα ζητήματα οικονομίας και ανάπτυξης</c:v>
                </c:pt>
                <c:pt idx="5">
                  <c:v>...μπορεί να διαχειριστεί καλύτερα τα προβλήματα βίας και εγκληματικότητας</c:v>
                </c:pt>
                <c:pt idx="6">
                  <c:v>...μπορεί να διαχειριστεί καλύτερα το Μεταναστευτικό/ Προσφυγικό</c:v>
                </c:pt>
                <c:pt idx="7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Sheet1!$D$157:$D$164</c:f>
              <c:numCache>
                <c:formatCode>0.00</c:formatCode>
                <c:ptCount val="8"/>
                <c:pt idx="0">
                  <c:v>33.461549929928161</c:v>
                </c:pt>
                <c:pt idx="1">
                  <c:v>30.104064167933931</c:v>
                </c:pt>
                <c:pt idx="2">
                  <c:v>23.485503573167897</c:v>
                </c:pt>
                <c:pt idx="3">
                  <c:v>30.437029748238267</c:v>
                </c:pt>
                <c:pt idx="4">
                  <c:v>25.45447316893776</c:v>
                </c:pt>
                <c:pt idx="5">
                  <c:v>27.194839530468819</c:v>
                </c:pt>
                <c:pt idx="6">
                  <c:v>23.134647304966627</c:v>
                </c:pt>
                <c:pt idx="7">
                  <c:v>16.07677092962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86-4C80-BEF1-E2D9D1100D6E}"/>
            </c:ext>
          </c:extLst>
        </c:ser>
        <c:ser>
          <c:idx val="3"/>
          <c:order val="3"/>
          <c:tx>
            <c:strRef>
              <c:f>Sheet1!$E$156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Sheet1!$A$157:$A$164</c:f>
              <c:strCache>
                <c:ptCount val="8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...μπορεί να διαχειριστεί καλύτερα τα ζητήματα κοινωνικής πολιτικής και στήριξης των ασθενέστερων</c:v>
                </c:pt>
                <c:pt idx="3">
                  <c:v>...μπορεί να διαχειριστεί καλύτερα το πρόβλημα της ακρίβειας</c:v>
                </c:pt>
                <c:pt idx="4">
                  <c:v>...μπορεί να διαχειριστεί καλύτερα τα ζητήματα οικονομίας και ανάπτυξης</c:v>
                </c:pt>
                <c:pt idx="5">
                  <c:v>...μπορεί να διαχειριστεί καλύτερα τα προβλήματα βίας και εγκληματικότητας</c:v>
                </c:pt>
                <c:pt idx="6">
                  <c:v>...μπορεί να διαχειριστεί καλύτερα το Μεταναστευτικό/ Προσφυγικό</c:v>
                </c:pt>
                <c:pt idx="7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Sheet1!$E$157:$E$164</c:f>
              <c:numCache>
                <c:formatCode>0.00</c:formatCode>
                <c:ptCount val="8"/>
                <c:pt idx="0">
                  <c:v>5.338382483028699</c:v>
                </c:pt>
                <c:pt idx="1">
                  <c:v>5.211159813539278</c:v>
                </c:pt>
                <c:pt idx="2">
                  <c:v>3.5950343401814933</c:v>
                </c:pt>
                <c:pt idx="3">
                  <c:v>4.4627327031835504</c:v>
                </c:pt>
                <c:pt idx="4">
                  <c:v>4.9109938277126783</c:v>
                </c:pt>
                <c:pt idx="5">
                  <c:v>5.9963622267942904</c:v>
                </c:pt>
                <c:pt idx="6">
                  <c:v>4.4110484937034791</c:v>
                </c:pt>
                <c:pt idx="7">
                  <c:v>4.7778075955909403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586-4C80-BEF1-E2D9D1100D6E}"/>
            </c:ext>
          </c:extLst>
        </c:ser>
        <c:dLbls>
          <c:showVal val="1"/>
        </c:dLbls>
        <c:gapWidth val="95"/>
        <c:gapDepth val="95"/>
        <c:shape val="box"/>
        <c:axId val="126181376"/>
        <c:axId val="126182912"/>
        <c:axId val="0"/>
      </c:bar3DChart>
      <c:catAx>
        <c:axId val="126181376"/>
        <c:scaling>
          <c:orientation val="minMax"/>
        </c:scaling>
        <c:axPos val="l"/>
        <c:numFmt formatCode="General" sourceLinked="0"/>
        <c:majorTickMark val="none"/>
        <c:tickLblPos val="nextTo"/>
        <c:crossAx val="126182912"/>
        <c:crosses val="autoZero"/>
        <c:auto val="1"/>
        <c:lblAlgn val="ctr"/>
        <c:lblOffset val="100"/>
      </c:catAx>
      <c:valAx>
        <c:axId val="126182912"/>
        <c:scaling>
          <c:orientation val="minMax"/>
        </c:scaling>
        <c:delete val="1"/>
        <c:axPos val="b"/>
        <c:numFmt formatCode="0%" sourceLinked="1"/>
        <c:tickLblPos val="none"/>
        <c:crossAx val="12618137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5C4-4CF2-B741-643D2303889A}"/>
              </c:ext>
            </c:extLst>
          </c:dPt>
          <c:dPt>
            <c:idx val="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C4-4CF2-B741-643D2303889A}"/>
              </c:ext>
            </c:extLst>
          </c:dPt>
          <c:dLbls>
            <c:numFmt formatCode="#,##0.0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Sheet1!$B$171:$B$175</c:f>
              <c:strCache>
                <c:ptCount val="5"/>
                <c:pt idx="0">
                  <c:v>Κ. Μητσοτάκης</c:v>
                </c:pt>
                <c:pt idx="1">
                  <c:v>Α. Τσίπρας</c:v>
                </c:pt>
                <c:pt idx="2">
                  <c:v>Κανένας</c:v>
                </c:pt>
                <c:pt idx="3">
                  <c:v>Άλλον</c:v>
                </c:pt>
                <c:pt idx="4">
                  <c:v>ΔΓ/ΔΑ</c:v>
                </c:pt>
              </c:strCache>
            </c:strRef>
          </c:cat>
          <c:val>
            <c:numRef>
              <c:f>Sheet1!$E$171:$E$175</c:f>
              <c:numCache>
                <c:formatCode>0.00</c:formatCode>
                <c:ptCount val="5"/>
                <c:pt idx="0">
                  <c:v>45.620260210116236</c:v>
                </c:pt>
                <c:pt idx="1">
                  <c:v>24.745803142797474</c:v>
                </c:pt>
                <c:pt idx="2">
                  <c:v>26.850940752005236</c:v>
                </c:pt>
                <c:pt idx="3">
                  <c:v>0.9362793332736985</c:v>
                </c:pt>
                <c:pt idx="4">
                  <c:v>1.8467165618073584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56-4C54-8B1A-C24E7961B870}"/>
            </c:ext>
          </c:extLst>
        </c:ser>
        <c:dLbls>
          <c:showVal val="1"/>
        </c:dLbls>
        <c:shape val="box"/>
        <c:axId val="126329984"/>
        <c:axId val="126331520"/>
        <c:axId val="0"/>
      </c:bar3DChart>
      <c:catAx>
        <c:axId val="126329984"/>
        <c:scaling>
          <c:orientation val="minMax"/>
        </c:scaling>
        <c:axPos val="b"/>
        <c:numFmt formatCode="General" sourceLinked="0"/>
        <c:majorTickMark val="none"/>
        <c:tickLblPos val="nextTo"/>
        <c:crossAx val="126331520"/>
        <c:crosses val="autoZero"/>
        <c:auto val="1"/>
        <c:lblAlgn val="ctr"/>
        <c:lblOffset val="100"/>
      </c:catAx>
      <c:valAx>
        <c:axId val="126331520"/>
        <c:scaling>
          <c:orientation val="minMax"/>
        </c:scaling>
        <c:delete val="1"/>
        <c:axPos val="l"/>
        <c:numFmt formatCode="0.00" sourceLinked="1"/>
        <c:tickLblPos val="none"/>
        <c:crossAx val="126329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9.1292802455865449E-2"/>
          <c:w val="0.81125658412932966"/>
          <c:h val="0.88193050557154529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[OUTPUT.htm.xls]Sheet!$B$232:$B$233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[OUTPUT.htm.xls]Sheet!$A$234:$A$239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[OUTPUT.htm.xls]Sheet!$B$234:$B$239</c:f>
              <c:numCache>
                <c:formatCode>#,##0.0%</c:formatCode>
                <c:ptCount val="6"/>
                <c:pt idx="0">
                  <c:v>0.78947368421052633</c:v>
                </c:pt>
                <c:pt idx="1">
                  <c:v>0.1517509727626459</c:v>
                </c:pt>
                <c:pt idx="2">
                  <c:v>0.59701492537313439</c:v>
                </c:pt>
                <c:pt idx="3">
                  <c:v>0.13636363636363635</c:v>
                </c:pt>
                <c:pt idx="4">
                  <c:v>0.5</c:v>
                </c:pt>
                <c:pt idx="5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1D-436F-ABFD-9713A2DED4E8}"/>
            </c:ext>
          </c:extLst>
        </c:ser>
        <c:ser>
          <c:idx val="1"/>
          <c:order val="1"/>
          <c:tx>
            <c:strRef>
              <c:f>[OUTPUT.htm.xls]Sheet!$C$232:$C$233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[OUTPUT.htm.xls]Sheet!$A$234:$A$239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[OUTPUT.htm.xls]Sheet!$C$234:$C$239</c:f>
              <c:numCache>
                <c:formatCode>#,##0.0%</c:formatCode>
                <c:ptCount val="6"/>
                <c:pt idx="0">
                  <c:v>7.4303405572755429E-2</c:v>
                </c:pt>
                <c:pt idx="1">
                  <c:v>0.60311284046692581</c:v>
                </c:pt>
                <c:pt idx="2">
                  <c:v>0.11940298507462689</c:v>
                </c:pt>
                <c:pt idx="3">
                  <c:v>0.29545454545454564</c:v>
                </c:pt>
                <c:pt idx="5">
                  <c:v>0.33333333333333337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1D-436F-ABFD-9713A2DED4E8}"/>
            </c:ext>
          </c:extLst>
        </c:ser>
        <c:ser>
          <c:idx val="2"/>
          <c:order val="2"/>
          <c:tx>
            <c:strRef>
              <c:f>[OUTPUT.htm.xls]Sheet!$D$232:$D$233</c:f>
              <c:strCache>
                <c:ptCount val="1"/>
                <c:pt idx="0">
                  <c:v>Κανένας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[OUTPUT.htm.xls]Sheet!$A$234:$A$239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[OUTPUT.htm.xls]Sheet!$D$234:$D$239</c:f>
              <c:numCache>
                <c:formatCode>#,##0.0%</c:formatCode>
                <c:ptCount val="6"/>
                <c:pt idx="0">
                  <c:v>0.12693498452012394</c:v>
                </c:pt>
                <c:pt idx="1">
                  <c:v>0.22568093385214014</c:v>
                </c:pt>
                <c:pt idx="2">
                  <c:v>0.23880597014925375</c:v>
                </c:pt>
                <c:pt idx="3">
                  <c:v>0.52272727272727271</c:v>
                </c:pt>
                <c:pt idx="4">
                  <c:v>0.43333333333333335</c:v>
                </c:pt>
                <c:pt idx="5">
                  <c:v>0.37037037037037063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21D-436F-ABFD-9713A2DED4E8}"/>
            </c:ext>
          </c:extLst>
        </c:ser>
        <c:ser>
          <c:idx val="3"/>
          <c:order val="3"/>
          <c:tx>
            <c:strRef>
              <c:f>[OUTPUT.htm.xls]Sheet!$E$232:$E$233</c:f>
              <c:strCache>
                <c:ptCount val="1"/>
                <c:pt idx="0">
                  <c:v>Άλλον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65136708717126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B7-4FF5-96D8-DF6ABC51D5F1}"/>
                </c:ext>
              </c:extLst>
            </c:dLbl>
            <c:dLbl>
              <c:idx val="1"/>
              <c:layout>
                <c:manualLayout>
                  <c:x val="1.3033561420658199E-3"/>
                  <c:y val="3.40794261469318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B7-4FF5-96D8-DF6ABC51D5F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[OUTPUT.htm.xls]Sheet!$A$234:$A$239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[OUTPUT.htm.xls]Sheet!$E$234:$E$239</c:f>
              <c:numCache>
                <c:formatCode>#,##0.0%</c:formatCode>
                <c:ptCount val="6"/>
                <c:pt idx="0">
                  <c:v>3.0959752321981426E-3</c:v>
                </c:pt>
                <c:pt idx="1">
                  <c:v>3.8910505836575876E-3</c:v>
                </c:pt>
                <c:pt idx="2">
                  <c:v>1.4925373134328361E-2</c:v>
                </c:pt>
                <c:pt idx="3">
                  <c:v>2.2727272727272749E-2</c:v>
                </c:pt>
                <c:pt idx="4">
                  <c:v>6.666666666666668E-2</c:v>
                </c:pt>
                <c:pt idx="5">
                  <c:v>3.7037037037037049E-2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21D-436F-ABFD-9713A2DED4E8}"/>
            </c:ext>
          </c:extLst>
        </c:ser>
        <c:ser>
          <c:idx val="4"/>
          <c:order val="4"/>
          <c:tx>
            <c:strRef>
              <c:f>[OUTPUT.htm.xls]Sheet!$F$232:$F$233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0"/>
              <c:layout>
                <c:manualLayout>
                  <c:x val="2.606712284131639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B7-4FF5-96D8-DF6ABC51D5F1}"/>
                </c:ext>
              </c:extLst>
            </c:dLbl>
            <c:dLbl>
              <c:idx val="1"/>
              <c:layout>
                <c:manualLayout>
                  <c:x val="1.6943629846855664E-2"/>
                  <c:y val="4.4627304415886706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B7-4FF5-96D8-DF6ABC51D5F1}"/>
                </c:ext>
              </c:extLst>
            </c:dLbl>
            <c:dLbl>
              <c:idx val="2"/>
              <c:layout>
                <c:manualLayout>
                  <c:x val="1.6943629846855664E-2"/>
                  <c:y val="1.217122362390510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9107252355918852E-2"/>
                      <c:h val="5.75698877410668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AB7-4FF5-96D8-DF6ABC51D5F1}"/>
                </c:ext>
              </c:extLst>
            </c:dLbl>
            <c:dLbl>
              <c:idx val="3"/>
              <c:layout>
                <c:manualLayout>
                  <c:x val="2.3460410557184751E-2"/>
                  <c:y val="-9.73678722631030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B7-4FF5-96D8-DF6ABC51D5F1}"/>
                </c:ext>
              </c:extLst>
            </c:dLbl>
            <c:dLbl>
              <c:idx val="5"/>
              <c:layout>
                <c:manualLayout>
                  <c:x val="1.955034213098729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B7-4FF5-96D8-DF6ABC51D5F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[OUTPUT.htm.xls]Sheet!$A$234:$A$239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[OUTPUT.htm.xls]Sheet!$F$234:$F$239</c:f>
              <c:numCache>
                <c:formatCode>#,##0.0%</c:formatCode>
                <c:ptCount val="6"/>
                <c:pt idx="0">
                  <c:v>6.1919504643962852E-3</c:v>
                </c:pt>
                <c:pt idx="1">
                  <c:v>1.5564202334630354E-2</c:v>
                </c:pt>
                <c:pt idx="2">
                  <c:v>2.985074626865673E-2</c:v>
                </c:pt>
                <c:pt idx="3">
                  <c:v>2.2727272727272749E-2</c:v>
                </c:pt>
                <c:pt idx="5">
                  <c:v>3.7037037037037049E-2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1D-436F-ABFD-9713A2DED4E8}"/>
            </c:ext>
          </c:extLst>
        </c:ser>
        <c:dLbls>
          <c:showVal val="1"/>
        </c:dLbls>
        <c:gapWidth val="95"/>
        <c:gapDepth val="95"/>
        <c:shape val="box"/>
        <c:axId val="126363520"/>
        <c:axId val="126365056"/>
        <c:axId val="0"/>
      </c:bar3DChart>
      <c:catAx>
        <c:axId val="126363520"/>
        <c:scaling>
          <c:orientation val="maxMin"/>
        </c:scaling>
        <c:axPos val="l"/>
        <c:numFmt formatCode="General" sourceLinked="0"/>
        <c:majorTickMark val="none"/>
        <c:tickLblPos val="nextTo"/>
        <c:crossAx val="126365056"/>
        <c:crosses val="autoZero"/>
        <c:auto val="1"/>
        <c:lblAlgn val="ctr"/>
        <c:lblOffset val="100"/>
      </c:catAx>
      <c:valAx>
        <c:axId val="126365056"/>
        <c:scaling>
          <c:orientation val="minMax"/>
        </c:scaling>
        <c:delete val="1"/>
        <c:axPos val="t"/>
        <c:numFmt formatCode="0%" sourceLinked="1"/>
        <c:tickLblPos val="none"/>
        <c:crossAx val="12636352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numFmt formatCode="#,##0.0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Sheet1!$B$182:$B$188</c:f>
              <c:strCache>
                <c:ptCount val="7"/>
                <c:pt idx="0">
                  <c:v>Αυτοδύναμη Ν.Δ.</c:v>
                </c:pt>
                <c:pt idx="1">
                  <c:v>Αυτοδύναμη ΣΥΡΙΖΑ</c:v>
                </c:pt>
                <c:pt idx="2">
                  <c:v>Κυβέρνηση συνεργασίας με κορμό την Ν.Δ.</c:v>
                </c:pt>
                <c:pt idx="3">
                  <c:v>Κυβέρνηση συνεργασίας με κορμό τον ΣΥΡΙΖΑ</c:v>
                </c:pt>
                <c:pt idx="4">
                  <c:v>Οικουμενική</c:v>
                </c:pt>
                <c:pt idx="5">
                  <c:v>Άλλη</c:v>
                </c:pt>
                <c:pt idx="6">
                  <c:v>ΔΓ/ ΔΑ</c:v>
                </c:pt>
              </c:strCache>
            </c:strRef>
          </c:cat>
          <c:val>
            <c:numRef>
              <c:f>Sheet1!$E$182:$E$188</c:f>
              <c:numCache>
                <c:formatCode>0.00</c:formatCode>
                <c:ptCount val="7"/>
                <c:pt idx="0">
                  <c:v>28.081422508473224</c:v>
                </c:pt>
                <c:pt idx="1">
                  <c:v>8.9900706682171929</c:v>
                </c:pt>
                <c:pt idx="2">
                  <c:v>14.075001739372437</c:v>
                </c:pt>
                <c:pt idx="3">
                  <c:v>16.13342477462702</c:v>
                </c:pt>
                <c:pt idx="4">
                  <c:v>20.791961117571631</c:v>
                </c:pt>
                <c:pt idx="5">
                  <c:v>6.1215970420729366</c:v>
                </c:pt>
                <c:pt idx="6">
                  <c:v>5.8065221496655477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FE-4414-8B95-6E46AB58E65E}"/>
            </c:ext>
          </c:extLst>
        </c:ser>
        <c:dLbls>
          <c:showVal val="1"/>
        </c:dLbls>
        <c:shape val="box"/>
        <c:axId val="118828416"/>
        <c:axId val="118842496"/>
        <c:axId val="0"/>
      </c:bar3DChart>
      <c:catAx>
        <c:axId val="118828416"/>
        <c:scaling>
          <c:orientation val="minMax"/>
        </c:scaling>
        <c:axPos val="b"/>
        <c:numFmt formatCode="General" sourceLinked="0"/>
        <c:majorTickMark val="none"/>
        <c:tickLblPos val="nextTo"/>
        <c:crossAx val="118842496"/>
        <c:crosses val="autoZero"/>
        <c:auto val="1"/>
        <c:lblAlgn val="ctr"/>
        <c:lblOffset val="100"/>
      </c:catAx>
      <c:valAx>
        <c:axId val="118842496"/>
        <c:scaling>
          <c:orientation val="minMax"/>
        </c:scaling>
        <c:delete val="1"/>
        <c:axPos val="l"/>
        <c:numFmt formatCode="0.00" sourceLinked="1"/>
        <c:tickLblPos val="none"/>
        <c:crossAx val="118828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0.22328505223560907"/>
          <c:w val="0.81125658412932966"/>
          <c:h val="0.7515274750793666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[OUTPUT.htm.xls]Sheet!$B$253:$B$254</c:f>
              <c:strCache>
                <c:ptCount val="1"/>
                <c:pt idx="0">
                  <c:v>Αυτοδύναμη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[OUTPUT.htm.xls]Sheet!$B$255:$B$260</c:f>
              <c:numCache>
                <c:formatCode>#,##0.0%</c:formatCode>
                <c:ptCount val="6"/>
                <c:pt idx="0">
                  <c:v>0.58024691358024671</c:v>
                </c:pt>
                <c:pt idx="1">
                  <c:v>8.9843750000000014E-2</c:v>
                </c:pt>
                <c:pt idx="2">
                  <c:v>0.19402985074626872</c:v>
                </c:pt>
                <c:pt idx="3">
                  <c:v>2.2727272727272749E-2</c:v>
                </c:pt>
                <c:pt idx="4">
                  <c:v>0.20689655172413793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FB-4BFF-9858-33EA688AD387}"/>
            </c:ext>
          </c:extLst>
        </c:ser>
        <c:ser>
          <c:idx val="1"/>
          <c:order val="1"/>
          <c:tx>
            <c:strRef>
              <c:f>[OUTPUT.htm.xls]Sheet!$C$253:$C$254</c:f>
              <c:strCache>
                <c:ptCount val="1"/>
                <c:pt idx="0">
                  <c:v>Αυτοδύναμη ΣΥΡΙΖΑ</c:v>
                </c:pt>
              </c:strCache>
            </c:strRef>
          </c:tx>
          <c:dLbls>
            <c:dLbl>
              <c:idx val="3"/>
              <c:layout>
                <c:manualLayout>
                  <c:x val="3.9100684261974585E-3"/>
                  <c:y val="4.121586439367604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B5-4896-8213-57B73324491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[OUTPUT.htm.xls]Sheet!$C$255:$C$260</c:f>
              <c:numCache>
                <c:formatCode>#,##0.0%</c:formatCode>
                <c:ptCount val="6"/>
                <c:pt idx="0">
                  <c:v>2.4691358024691374E-2</c:v>
                </c:pt>
                <c:pt idx="1">
                  <c:v>0.2734375</c:v>
                </c:pt>
                <c:pt idx="2">
                  <c:v>2.985074626865673E-2</c:v>
                </c:pt>
                <c:pt idx="3">
                  <c:v>4.5454545454545463E-2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FB-4BFF-9858-33EA688AD387}"/>
            </c:ext>
          </c:extLst>
        </c:ser>
        <c:ser>
          <c:idx val="2"/>
          <c:order val="2"/>
          <c:tx>
            <c:strRef>
              <c:f>[OUTPUT.htm.xls]Sheet!$D$253:$D$254</c:f>
              <c:strCache>
                <c:ptCount val="1"/>
                <c:pt idx="0">
                  <c:v>Κυβέρνηση συνεργασίας με κορμό την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[OUTPUT.htm.xls]Sheet!$D$255:$D$260</c:f>
              <c:numCache>
                <c:formatCode>#,##0.0%</c:formatCode>
                <c:ptCount val="6"/>
                <c:pt idx="0">
                  <c:v>0.18518518518518526</c:v>
                </c:pt>
                <c:pt idx="1">
                  <c:v>4.6874999999999986E-2</c:v>
                </c:pt>
                <c:pt idx="2">
                  <c:v>0.3432835820895524</c:v>
                </c:pt>
                <c:pt idx="3">
                  <c:v>6.8181818181818177E-2</c:v>
                </c:pt>
                <c:pt idx="4">
                  <c:v>0.20689655172413793</c:v>
                </c:pt>
                <c:pt idx="5">
                  <c:v>0.14285714285714296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FB-4BFF-9858-33EA688AD387}"/>
            </c:ext>
          </c:extLst>
        </c:ser>
        <c:ser>
          <c:idx val="3"/>
          <c:order val="3"/>
          <c:tx>
            <c:strRef>
              <c:f>[OUTPUT.htm.xls]Sheet!$E$253:$E$254</c:f>
              <c:strCache>
                <c:ptCount val="1"/>
                <c:pt idx="0">
                  <c:v>Κυβέρνηση συνεργασίας με κορμό τον 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[OUTPUT.htm.xls]Sheet!$E$255:$E$260</c:f>
              <c:numCache>
                <c:formatCode>#,##0.0%</c:formatCode>
                <c:ptCount val="6"/>
                <c:pt idx="0">
                  <c:v>4.9382716049382748E-2</c:v>
                </c:pt>
                <c:pt idx="1">
                  <c:v>0.33593750000000011</c:v>
                </c:pt>
                <c:pt idx="2">
                  <c:v>0.11940298507462689</c:v>
                </c:pt>
                <c:pt idx="3">
                  <c:v>0.25</c:v>
                </c:pt>
                <c:pt idx="5">
                  <c:v>0.4642857142857143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5FB-4BFF-9858-33EA688AD387}"/>
            </c:ext>
          </c:extLst>
        </c:ser>
        <c:ser>
          <c:idx val="4"/>
          <c:order val="4"/>
          <c:tx>
            <c:strRef>
              <c:f>[OUTPUT.htm.xls]Sheet!$F$253:$F$254</c:f>
              <c:strCache>
                <c:ptCount val="1"/>
                <c:pt idx="0">
                  <c:v>Οικουμενική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[OUTPUT.htm.xls]Sheet!$F$255:$F$260</c:f>
              <c:numCache>
                <c:formatCode>#,##0.0%</c:formatCode>
                <c:ptCount val="6"/>
                <c:pt idx="0">
                  <c:v>0.10493827160493828</c:v>
                </c:pt>
                <c:pt idx="1">
                  <c:v>0.21484375000000006</c:v>
                </c:pt>
                <c:pt idx="2">
                  <c:v>0.20895522388059709</c:v>
                </c:pt>
                <c:pt idx="3">
                  <c:v>0.36363636363636376</c:v>
                </c:pt>
                <c:pt idx="4">
                  <c:v>0.31034482758620702</c:v>
                </c:pt>
                <c:pt idx="5">
                  <c:v>0.21428571428571427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FB-4BFF-9858-33EA688AD387}"/>
            </c:ext>
          </c:extLst>
        </c:ser>
        <c:ser>
          <c:idx val="5"/>
          <c:order val="5"/>
          <c:tx>
            <c:strRef>
              <c:f>[OUTPUT.htm.xls]Sheet!$G$253:$G$254</c:f>
              <c:strCache>
                <c:ptCount val="1"/>
                <c:pt idx="0">
                  <c:v>Άλλη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[OUTPUT.htm.xls]Sheet!$G$255:$G$260</c:f>
              <c:numCache>
                <c:formatCode>#,##0.0%</c:formatCode>
                <c:ptCount val="6"/>
                <c:pt idx="0">
                  <c:v>2.4691358024691374E-2</c:v>
                </c:pt>
                <c:pt idx="1">
                  <c:v>1.5625E-2</c:v>
                </c:pt>
                <c:pt idx="2">
                  <c:v>8.9552238805970172E-2</c:v>
                </c:pt>
                <c:pt idx="3">
                  <c:v>0.13636363636363635</c:v>
                </c:pt>
                <c:pt idx="4">
                  <c:v>0.13793103448275873</c:v>
                </c:pt>
                <c:pt idx="5">
                  <c:v>0.17857142857142869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5FB-4BFF-9858-33EA688AD387}"/>
            </c:ext>
          </c:extLst>
        </c:ser>
        <c:ser>
          <c:idx val="6"/>
          <c:order val="6"/>
          <c:tx>
            <c:strRef>
              <c:f>[OUTPUT.htm.xls]Sheet!$H$253:$H$254</c:f>
              <c:strCache>
                <c:ptCount val="1"/>
                <c:pt idx="0">
                  <c:v>ΔΓ/ ΔΑ</c:v>
                </c:pt>
              </c:strCache>
            </c:strRef>
          </c:tx>
          <c:dLbls>
            <c:dLbl>
              <c:idx val="0"/>
              <c:layout>
                <c:manualLayout>
                  <c:x val="1.694362984685566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5-4896-8213-57B73324491C}"/>
                </c:ext>
              </c:extLst>
            </c:dLbl>
            <c:dLbl>
              <c:idx val="1"/>
              <c:layout>
                <c:manualLayout>
                  <c:x val="3.388725969371132E-2"/>
                  <c:y val="-1.14488512204655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B5-4896-8213-57B73324491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[OUTPUT.htm.xls]Sheet!$A$255:$A$260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[OUTPUT.htm.xls]Sheet!$H$255:$H$260</c:f>
              <c:numCache>
                <c:formatCode>#,##0.0%</c:formatCode>
                <c:ptCount val="6"/>
                <c:pt idx="0">
                  <c:v>3.0864197530864206E-2</c:v>
                </c:pt>
                <c:pt idx="1">
                  <c:v>2.3437500000000007E-2</c:v>
                </c:pt>
                <c:pt idx="2">
                  <c:v>1.4925373134328361E-2</c:v>
                </c:pt>
                <c:pt idx="3">
                  <c:v>0.1136363636363636</c:v>
                </c:pt>
                <c:pt idx="4">
                  <c:v>0.13793103448275873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5FB-4BFF-9858-33EA688AD387}"/>
            </c:ext>
          </c:extLst>
        </c:ser>
        <c:dLbls>
          <c:showVal val="1"/>
        </c:dLbls>
        <c:gapWidth val="95"/>
        <c:gapDepth val="95"/>
        <c:shape val="box"/>
        <c:axId val="126502016"/>
        <c:axId val="126503552"/>
        <c:axId val="0"/>
      </c:bar3DChart>
      <c:catAx>
        <c:axId val="126502016"/>
        <c:scaling>
          <c:orientation val="maxMin"/>
        </c:scaling>
        <c:axPos val="l"/>
        <c:numFmt formatCode="General" sourceLinked="0"/>
        <c:majorTickMark val="none"/>
        <c:tickLblPos val="nextTo"/>
        <c:crossAx val="126503552"/>
        <c:crosses val="autoZero"/>
        <c:auto val="1"/>
        <c:lblAlgn val="ctr"/>
        <c:lblOffset val="100"/>
      </c:catAx>
      <c:valAx>
        <c:axId val="126503552"/>
        <c:scaling>
          <c:orientation val="minMax"/>
        </c:scaling>
        <c:delete val="1"/>
        <c:axPos val="t"/>
        <c:numFmt formatCode="0%" sourceLinked="1"/>
        <c:tickLblPos val="none"/>
        <c:crossAx val="12650201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EED-438D-88F3-7A0AC7C9FE2D}"/>
              </c:ext>
            </c:extLst>
          </c:dPt>
          <c:dPt>
            <c:idx val="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ED-438D-88F3-7A0AC7C9FE2D}"/>
              </c:ext>
            </c:extLst>
          </c:dPt>
          <c:dPt>
            <c:idx val="2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ED-438D-88F3-7A0AC7C9FE2D}"/>
              </c:ext>
            </c:extLst>
          </c:dPt>
          <c:dLbls>
            <c:numFmt formatCode="#,##0.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Sheet1!$B$194:$B$196</c:f>
              <c:strCache>
                <c:ptCount val="3"/>
                <c:pt idx="0">
                  <c:v>Ν.Δ.</c:v>
                </c:pt>
                <c:pt idx="1">
                  <c:v>ΣΥΡΙΖΑ</c:v>
                </c:pt>
                <c:pt idx="2">
                  <c:v>ΔΓ/ΔΑ</c:v>
                </c:pt>
              </c:strCache>
            </c:strRef>
          </c:cat>
          <c:val>
            <c:numRef>
              <c:f>Sheet1!$E$194:$E$196</c:f>
              <c:numCache>
                <c:formatCode>0.00</c:formatCode>
                <c:ptCount val="3"/>
                <c:pt idx="0">
                  <c:v>66.931051276699378</c:v>
                </c:pt>
                <c:pt idx="1">
                  <c:v>15.81238631958731</c:v>
                </c:pt>
                <c:pt idx="2">
                  <c:v>17.256562403713293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86-4D54-910E-630630B23EAE}"/>
            </c:ext>
          </c:extLst>
        </c:ser>
        <c:dLbls>
          <c:showVal val="1"/>
        </c:dLbls>
        <c:shape val="box"/>
        <c:axId val="126653568"/>
        <c:axId val="126655104"/>
        <c:axId val="0"/>
      </c:bar3DChart>
      <c:catAx>
        <c:axId val="1266535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6655104"/>
        <c:crosses val="autoZero"/>
        <c:auto val="1"/>
        <c:lblAlgn val="ctr"/>
        <c:lblOffset val="100"/>
      </c:catAx>
      <c:valAx>
        <c:axId val="126655104"/>
        <c:scaling>
          <c:orientation val="minMax"/>
        </c:scaling>
        <c:delete val="1"/>
        <c:axPos val="l"/>
        <c:numFmt formatCode="0.00" sourceLinked="1"/>
        <c:tickLblPos val="none"/>
        <c:crossAx val="126653568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222663516034113"/>
          <c:y val="8.3953818382535156E-2"/>
          <c:w val="0.80864987184519865"/>
          <c:h val="0.88844760544322154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[OUTPUT.htm.xls]Sheet!$B$274:$B$275</c:f>
              <c:strCache>
                <c:ptCount val="1"/>
                <c:pt idx="0">
                  <c:v>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[OUTPUT.htm.xls]Sheet!$A$276:$A$281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[OUTPUT.htm.xls]Sheet!$B$276:$B$281</c:f>
              <c:numCache>
                <c:formatCode>#,##0.0%</c:formatCode>
                <c:ptCount val="6"/>
                <c:pt idx="0">
                  <c:v>0.8544891640866874</c:v>
                </c:pt>
                <c:pt idx="1">
                  <c:v>0.47859922178988346</c:v>
                </c:pt>
                <c:pt idx="2">
                  <c:v>0.83333333333333348</c:v>
                </c:pt>
                <c:pt idx="3">
                  <c:v>0.47727272727272746</c:v>
                </c:pt>
                <c:pt idx="4">
                  <c:v>0.63333333333333353</c:v>
                </c:pt>
                <c:pt idx="5">
                  <c:v>0.6428571428571429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AC-444E-9F53-7EBF968AF142}"/>
            </c:ext>
          </c:extLst>
        </c:ser>
        <c:ser>
          <c:idx val="1"/>
          <c:order val="1"/>
          <c:tx>
            <c:strRef>
              <c:f>[OUTPUT.htm.xls]Sheet!$C$274:$C$275</c:f>
              <c:strCache>
                <c:ptCount val="1"/>
                <c:pt idx="0">
                  <c:v>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[OUTPUT.htm.xls]Sheet!$A$276:$A$281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[OUTPUT.htm.xls]Sheet!$C$276:$C$281</c:f>
              <c:numCache>
                <c:formatCode>#,##0.0%</c:formatCode>
                <c:ptCount val="6"/>
                <c:pt idx="0">
                  <c:v>5.5727554179566582E-2</c:v>
                </c:pt>
                <c:pt idx="1">
                  <c:v>0.37743190661478598</c:v>
                </c:pt>
                <c:pt idx="2">
                  <c:v>6.0606060606060622E-2</c:v>
                </c:pt>
                <c:pt idx="3">
                  <c:v>0.29545454545454564</c:v>
                </c:pt>
                <c:pt idx="5">
                  <c:v>0.14285714285714296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AC-444E-9F53-7EBF968AF142}"/>
            </c:ext>
          </c:extLst>
        </c:ser>
        <c:ser>
          <c:idx val="2"/>
          <c:order val="2"/>
          <c:tx>
            <c:strRef>
              <c:f>[OUTPUT.htm.xls]Sheet!$D$274:$D$275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[OUTPUT.htm.xls]Sheet!$A$276:$A$281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[OUTPUT.htm.xls]Sheet!$D$276:$D$281</c:f>
              <c:numCache>
                <c:formatCode>#,##0.0%</c:formatCode>
                <c:ptCount val="6"/>
                <c:pt idx="0">
                  <c:v>8.9783281733746112E-2</c:v>
                </c:pt>
                <c:pt idx="1">
                  <c:v>0.14396887159533087</c:v>
                </c:pt>
                <c:pt idx="2">
                  <c:v>0.10606060606060611</c:v>
                </c:pt>
                <c:pt idx="3">
                  <c:v>0.22727272727272727</c:v>
                </c:pt>
                <c:pt idx="4">
                  <c:v>0.36666666666666686</c:v>
                </c:pt>
                <c:pt idx="5">
                  <c:v>0.21428571428571427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AC-444E-9F53-7EBF968AF142}"/>
            </c:ext>
          </c:extLst>
        </c:ser>
        <c:dLbls>
          <c:showVal val="1"/>
        </c:dLbls>
        <c:gapWidth val="95"/>
        <c:gapDepth val="95"/>
        <c:shape val="box"/>
        <c:axId val="126746624"/>
        <c:axId val="126748160"/>
        <c:axId val="0"/>
      </c:bar3DChart>
      <c:catAx>
        <c:axId val="126746624"/>
        <c:scaling>
          <c:orientation val="maxMin"/>
        </c:scaling>
        <c:axPos val="l"/>
        <c:numFmt formatCode="General" sourceLinked="0"/>
        <c:majorTickMark val="none"/>
        <c:tickLblPos val="nextTo"/>
        <c:crossAx val="126748160"/>
        <c:crosses val="autoZero"/>
        <c:auto val="1"/>
        <c:lblAlgn val="ctr"/>
        <c:lblOffset val="100"/>
      </c:catAx>
      <c:valAx>
        <c:axId val="126748160"/>
        <c:scaling>
          <c:orientation val="minMax"/>
        </c:scaling>
        <c:delete val="1"/>
        <c:axPos val="t"/>
        <c:numFmt formatCode="0%" sourceLinked="1"/>
        <c:tickLblPos val="none"/>
        <c:crossAx val="12674662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528300531348539"/>
          <c:y val="8.3357908102323255E-2"/>
          <c:w val="0.82038007712379091"/>
          <c:h val="0.892192749028457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[OUTPUT.htm.xls]Sheet!$B$22:$B$23</c:f>
              <c:strCache>
                <c:ptCount val="1"/>
                <c:pt idx="0">
                  <c:v>Η ΔΙΕΘΝΗΣ ΚΡΙΣΗ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[OUTPUT.htm.xls]Sheet!$A$24:$A$29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[OUTPUT.htm.xls]Sheet!$B$24:$B$29</c:f>
              <c:numCache>
                <c:formatCode>#,##0.0%</c:formatCode>
                <c:ptCount val="6"/>
                <c:pt idx="0">
                  <c:v>0.56790123456790154</c:v>
                </c:pt>
                <c:pt idx="1">
                  <c:v>0.16731517509727634</c:v>
                </c:pt>
                <c:pt idx="2">
                  <c:v>0.4</c:v>
                </c:pt>
                <c:pt idx="3">
                  <c:v>6.8181818181818177E-2</c:v>
                </c:pt>
                <c:pt idx="4">
                  <c:v>0.3000000000000001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D9-4740-AAF3-6DE3B0751159}"/>
            </c:ext>
          </c:extLst>
        </c:ser>
        <c:ser>
          <c:idx val="1"/>
          <c:order val="1"/>
          <c:tx>
            <c:strRef>
              <c:f>[OUTPUT.htm.xls]Sheet!$C$22:$C$23</c:f>
              <c:strCache>
                <c:ptCount val="1"/>
                <c:pt idx="0">
                  <c:v>Η ΚΥΒΕΡΝΗΣΗ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[OUTPUT.htm.xls]Sheet!$A$24:$A$29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[OUTPUT.htm.xls]Sheet!$C$24:$C$29</c:f>
              <c:numCache>
                <c:formatCode>#,##0.0%</c:formatCode>
                <c:ptCount val="6"/>
                <c:pt idx="0">
                  <c:v>0.21296296296296308</c:v>
                </c:pt>
                <c:pt idx="1">
                  <c:v>0.6614785992217902</c:v>
                </c:pt>
                <c:pt idx="2">
                  <c:v>0.26153846153846166</c:v>
                </c:pt>
                <c:pt idx="3">
                  <c:v>0.56818181818181845</c:v>
                </c:pt>
                <c:pt idx="4">
                  <c:v>0.5</c:v>
                </c:pt>
                <c:pt idx="5">
                  <c:v>0.6428571428571429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D9-4740-AAF3-6DE3B0751159}"/>
            </c:ext>
          </c:extLst>
        </c:ser>
        <c:ser>
          <c:idx val="2"/>
          <c:order val="2"/>
          <c:tx>
            <c:strRef>
              <c:f>[OUTPUT.htm.xls]Sheet!$D$22:$D$23</c:f>
              <c:strCache>
                <c:ptCount val="1"/>
                <c:pt idx="0">
                  <c:v>ΚΑΙ ΟΙ ΔΥΟ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[OUTPUT.htm.xls]Sheet!$A$24:$A$29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[OUTPUT.htm.xls]Sheet!$D$24:$D$29</c:f>
              <c:numCache>
                <c:formatCode>#,##0.0%</c:formatCode>
                <c:ptCount val="6"/>
                <c:pt idx="0">
                  <c:v>0.18518518518518526</c:v>
                </c:pt>
                <c:pt idx="1">
                  <c:v>0.15564202334630356</c:v>
                </c:pt>
                <c:pt idx="2">
                  <c:v>0.29230769230769243</c:v>
                </c:pt>
                <c:pt idx="3">
                  <c:v>0.25</c:v>
                </c:pt>
                <c:pt idx="4">
                  <c:v>0.13333333333333339</c:v>
                </c:pt>
                <c:pt idx="5">
                  <c:v>0.32142857142857167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D9-4740-AAF3-6DE3B0751159}"/>
            </c:ext>
          </c:extLst>
        </c:ser>
        <c:ser>
          <c:idx val="3"/>
          <c:order val="3"/>
          <c:tx>
            <c:strRef>
              <c:f>[OUTPUT.htm.xls]Sheet!$E$22:$E$23</c:f>
              <c:strCache>
                <c:ptCount val="1"/>
                <c:pt idx="0">
                  <c:v>Άλλο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[OUTPUT.htm.xls]Sheet!$A$24:$A$29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[OUTPUT.htm.xls]Sheet!$E$24:$E$29</c:f>
              <c:numCache>
                <c:formatCode>#,##0.0%</c:formatCode>
                <c:ptCount val="6"/>
                <c:pt idx="0">
                  <c:v>2.1604938271604958E-2</c:v>
                </c:pt>
                <c:pt idx="1">
                  <c:v>1.1673151750972766E-2</c:v>
                </c:pt>
                <c:pt idx="2">
                  <c:v>3.0769230769230778E-2</c:v>
                </c:pt>
                <c:pt idx="3">
                  <c:v>6.8181818181818177E-2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D9-4740-AAF3-6DE3B0751159}"/>
            </c:ext>
          </c:extLst>
        </c:ser>
        <c:ser>
          <c:idx val="4"/>
          <c:order val="4"/>
          <c:tx>
            <c:strRef>
              <c:f>[OUTPUT.htm.xls]Sheet!$F$22:$F$23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0"/>
              <c:layout>
                <c:manualLayout>
                  <c:x val="2.0853698273053122E-2"/>
                  <c:y val="-6.667652574312770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1A-4B43-B854-ECA191D195BA}"/>
                </c:ext>
              </c:extLst>
            </c:dLbl>
            <c:dLbl>
              <c:idx val="1"/>
              <c:layout>
                <c:manualLayout>
                  <c:x val="2.6067122841316202E-2"/>
                  <c:y val="-2.222667533565343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1A-4B43-B854-ECA191D195BA}"/>
                </c:ext>
              </c:extLst>
            </c:dLbl>
            <c:dLbl>
              <c:idx val="2"/>
              <c:layout>
                <c:manualLayout>
                  <c:x val="2.9977191267513852E-2"/>
                  <c:y val="8.890670134261372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1A-4B43-B854-ECA191D195B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[OUTPUT.htm.xls]Sheet!$A$24:$A$29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[OUTPUT.htm.xls]Sheet!$F$24:$F$29</c:f>
              <c:numCache>
                <c:formatCode>#,##0.0%</c:formatCode>
                <c:ptCount val="6"/>
                <c:pt idx="0">
                  <c:v>1.2345679012345684E-2</c:v>
                </c:pt>
                <c:pt idx="1">
                  <c:v>3.8910505836575876E-3</c:v>
                </c:pt>
                <c:pt idx="2">
                  <c:v>1.5384615384615389E-2</c:v>
                </c:pt>
                <c:pt idx="3">
                  <c:v>4.5454545454545463E-2</c:v>
                </c:pt>
                <c:pt idx="4">
                  <c:v>6.666666666666668E-2</c:v>
                </c:pt>
                <c:pt idx="5">
                  <c:v>3.5714285714285719E-2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D9-4740-AAF3-6DE3B0751159}"/>
            </c:ext>
          </c:extLst>
        </c:ser>
        <c:dLbls>
          <c:showVal val="1"/>
        </c:dLbls>
        <c:gapWidth val="95"/>
        <c:gapDepth val="95"/>
        <c:shape val="box"/>
        <c:axId val="118279168"/>
        <c:axId val="118620928"/>
        <c:axId val="0"/>
      </c:bar3DChart>
      <c:catAx>
        <c:axId val="118279168"/>
        <c:scaling>
          <c:orientation val="maxMin"/>
        </c:scaling>
        <c:axPos val="l"/>
        <c:numFmt formatCode="General" sourceLinked="0"/>
        <c:majorTickMark val="none"/>
        <c:tickLblPos val="nextTo"/>
        <c:crossAx val="118620928"/>
        <c:crosses val="autoZero"/>
        <c:auto val="1"/>
        <c:lblAlgn val="ctr"/>
        <c:lblOffset val="100"/>
      </c:catAx>
      <c:valAx>
        <c:axId val="118620928"/>
        <c:scaling>
          <c:orientation val="minMax"/>
        </c:scaling>
        <c:delete val="1"/>
        <c:axPos val="t"/>
        <c:numFmt formatCode="0%" sourceLinked="1"/>
        <c:tickLblPos val="none"/>
        <c:crossAx val="11827916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numFmt formatCode="#,##0.0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Sheet1!$A$208:$A$218</c:f>
              <c:strCache>
                <c:ptCount val="11"/>
                <c:pt idx="0">
                  <c:v>(Δ.Α.)</c:v>
                </c:pt>
                <c:pt idx="1">
                  <c:v>Τις υποκλοπές</c:v>
                </c:pt>
                <c:pt idx="2">
                  <c:v>Την εγκληματικότητα</c:v>
                </c:pt>
                <c:pt idx="3">
                  <c:v>Την διαχείριση του δημοσίου χρήματος</c:v>
                </c:pt>
                <c:pt idx="4">
                  <c:v>Τα στελέχη και τους υποψηφίους του κόμματος</c:v>
                </c:pt>
                <c:pt idx="5">
                  <c:v>Την λειτουργία των θεσμών και της Δικαιοσύνης</c:v>
                </c:pt>
                <c:pt idx="6">
                  <c:v>Την ιδεολογική ταύτιση με το κόμμα</c:v>
                </c:pt>
                <c:pt idx="7">
                  <c:v>Την ενεργειακή κρίση/ ακρίβεια</c:v>
                </c:pt>
                <c:pt idx="8">
                  <c:v>Τα εθνικά θέματα</c:v>
                </c:pt>
                <c:pt idx="9">
                  <c:v>Τον αρχηγό/ καταλληλότερο Πρωθυπουργό</c:v>
                </c:pt>
                <c:pt idx="10">
                  <c:v>Την Οικονομία/ Ανάπτυξη</c:v>
                </c:pt>
              </c:strCache>
            </c:strRef>
          </c:cat>
          <c:val>
            <c:numRef>
              <c:f>Sheet1!$C$208:$C$218</c:f>
              <c:numCache>
                <c:formatCode>0.00</c:formatCode>
                <c:ptCount val="11"/>
                <c:pt idx="0">
                  <c:v>6.7795767858385334</c:v>
                </c:pt>
                <c:pt idx="1">
                  <c:v>3.0821679538022684</c:v>
                </c:pt>
                <c:pt idx="2">
                  <c:v>5.1803480732723095</c:v>
                </c:pt>
                <c:pt idx="3">
                  <c:v>7.0827245529812854</c:v>
                </c:pt>
                <c:pt idx="4">
                  <c:v>8.0050889067795801</c:v>
                </c:pt>
                <c:pt idx="5">
                  <c:v>8.5477731063203759</c:v>
                </c:pt>
                <c:pt idx="6">
                  <c:v>10.0903479738796</c:v>
                </c:pt>
                <c:pt idx="7">
                  <c:v>18.165011778036188</c:v>
                </c:pt>
                <c:pt idx="8">
                  <c:v>18.698750633628528</c:v>
                </c:pt>
                <c:pt idx="9">
                  <c:v>24.87998330202462</c:v>
                </c:pt>
                <c:pt idx="10">
                  <c:v>34.677122779815335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A9-4F27-8411-AFD477362CFB}"/>
            </c:ext>
          </c:extLst>
        </c:ser>
        <c:dLbls>
          <c:showVal val="1"/>
        </c:dLbls>
        <c:shape val="box"/>
        <c:axId val="126805504"/>
        <c:axId val="126807040"/>
        <c:axId val="0"/>
      </c:bar3DChart>
      <c:catAx>
        <c:axId val="126805504"/>
        <c:scaling>
          <c:orientation val="minMax"/>
        </c:scaling>
        <c:axPos val="l"/>
        <c:numFmt formatCode="General" sourceLinked="0"/>
        <c:majorTickMark val="none"/>
        <c:tickLblPos val="nextTo"/>
        <c:crossAx val="126807040"/>
        <c:crosses val="autoZero"/>
        <c:auto val="1"/>
        <c:lblAlgn val="ctr"/>
        <c:lblOffset val="100"/>
      </c:catAx>
      <c:valAx>
        <c:axId val="126807040"/>
        <c:scaling>
          <c:orientation val="minMax"/>
        </c:scaling>
        <c:delete val="1"/>
        <c:axPos val="b"/>
        <c:numFmt formatCode="0.00" sourceLinked="1"/>
        <c:tickLblPos val="none"/>
        <c:crossAx val="126805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Sheet1!$B$225:$B$227</c:f>
              <c:strCache>
                <c:ptCount val="3"/>
                <c:pt idx="0">
                  <c:v>ΝΑ ΞΑΝΑΓΙΝΟΥΝ ΕΚΛΟΓΕΣ</c:v>
                </c:pt>
                <c:pt idx="1">
                  <c:v>ΝΑ ΣΧΗΜΑΤΙΣΤΕΙ ΚΥΒΕΡΝΗΣΗ ΣΥΝΕΡΓΑΣΙΑΣ</c:v>
                </c:pt>
                <c:pt idx="2">
                  <c:v>ΔΓ/ΔΑ</c:v>
                </c:pt>
              </c:strCache>
            </c:strRef>
          </c:cat>
          <c:val>
            <c:numRef>
              <c:f>Sheet1!$E$225:$E$227</c:f>
              <c:numCache>
                <c:formatCode>0.00</c:formatCode>
                <c:ptCount val="3"/>
                <c:pt idx="0">
                  <c:v>41.401039647752206</c:v>
                </c:pt>
                <c:pt idx="1">
                  <c:v>52.801383546530715</c:v>
                </c:pt>
                <c:pt idx="2">
                  <c:v>5.7975768057170667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CA-4D81-A7E6-2BF7F6589EA0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919307373968276"/>
          <c:y val="8.6063680926078759E-2"/>
          <c:w val="0.81647000869759334"/>
          <c:h val="0.88869335783063041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[OUTPUT.htm.xls]Sheet!$B$295:$B$296</c:f>
              <c:strCache>
                <c:ptCount val="1"/>
                <c:pt idx="0">
                  <c:v>ΝΑ ΞΑΝΑΓΙΝΟΥΝ ΕΚΛΟΓΕΣ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[OUTPUT.htm.xls]Sheet!$A$297:$A$302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[OUTPUT.htm.xls]Sheet!$B$297:$B$302</c:f>
              <c:numCache>
                <c:formatCode>#,##0.0%</c:formatCode>
                <c:ptCount val="6"/>
                <c:pt idx="0">
                  <c:v>0.5524691358024687</c:v>
                </c:pt>
                <c:pt idx="1">
                  <c:v>0.31640625000000011</c:v>
                </c:pt>
                <c:pt idx="2">
                  <c:v>0.37878787878787901</c:v>
                </c:pt>
                <c:pt idx="3">
                  <c:v>0.43181818181818193</c:v>
                </c:pt>
                <c:pt idx="4">
                  <c:v>0.5</c:v>
                </c:pt>
                <c:pt idx="5">
                  <c:v>0.4642857142857143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1A-4B19-9995-0D547C65E778}"/>
            </c:ext>
          </c:extLst>
        </c:ser>
        <c:ser>
          <c:idx val="1"/>
          <c:order val="1"/>
          <c:tx>
            <c:strRef>
              <c:f>[OUTPUT.htm.xls]Sheet!$C$295:$C$296</c:f>
              <c:strCache>
                <c:ptCount val="1"/>
                <c:pt idx="0">
                  <c:v>ΝΑ ΣΧΗΜΑΤΙΣΤΕΙ ΚΥΒΕΡΝΗΣΗ ΣΥΝΕΡΓΑΣΙΑΣ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[OUTPUT.htm.xls]Sheet!$A$297:$A$302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[OUTPUT.htm.xls]Sheet!$C$297:$C$302</c:f>
              <c:numCache>
                <c:formatCode>#,##0.0%</c:formatCode>
                <c:ptCount val="6"/>
                <c:pt idx="0">
                  <c:v>0.40432098765432123</c:v>
                </c:pt>
                <c:pt idx="1">
                  <c:v>0.64062500000000044</c:v>
                </c:pt>
                <c:pt idx="2">
                  <c:v>0.6060606060606063</c:v>
                </c:pt>
                <c:pt idx="3">
                  <c:v>0.45454545454545453</c:v>
                </c:pt>
                <c:pt idx="4">
                  <c:v>0.5</c:v>
                </c:pt>
                <c:pt idx="5">
                  <c:v>0.53571428571428559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1A-4B19-9995-0D547C65E778}"/>
            </c:ext>
          </c:extLst>
        </c:ser>
        <c:ser>
          <c:idx val="2"/>
          <c:order val="2"/>
          <c:tx>
            <c:strRef>
              <c:f>[OUTPUT.htm.xls]Sheet!$D$295:$D$296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[OUTPUT.htm.xls]Sheet!$A$297:$A$302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[OUTPUT.htm.xls]Sheet!$D$297:$D$302</c:f>
              <c:numCache>
                <c:formatCode>#,##0.0%</c:formatCode>
                <c:ptCount val="6"/>
                <c:pt idx="0">
                  <c:v>4.3209876543209853E-2</c:v>
                </c:pt>
                <c:pt idx="1">
                  <c:v>4.2968750000000014E-2</c:v>
                </c:pt>
                <c:pt idx="2">
                  <c:v>1.5151515151515157E-2</c:v>
                </c:pt>
                <c:pt idx="3">
                  <c:v>0.1136363636363636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1A-4B19-9995-0D547C65E778}"/>
            </c:ext>
          </c:extLst>
        </c:ser>
        <c:dLbls>
          <c:showVal val="1"/>
        </c:dLbls>
        <c:gapWidth val="95"/>
        <c:gapDepth val="95"/>
        <c:shape val="box"/>
        <c:axId val="126458880"/>
        <c:axId val="126477056"/>
        <c:axId val="0"/>
      </c:bar3DChart>
      <c:catAx>
        <c:axId val="126458880"/>
        <c:scaling>
          <c:orientation val="maxMin"/>
        </c:scaling>
        <c:axPos val="l"/>
        <c:numFmt formatCode="General" sourceLinked="0"/>
        <c:majorTickMark val="none"/>
        <c:tickLblPos val="nextTo"/>
        <c:crossAx val="126477056"/>
        <c:crosses val="autoZero"/>
        <c:auto val="1"/>
        <c:lblAlgn val="ctr"/>
        <c:lblOffset val="100"/>
      </c:catAx>
      <c:valAx>
        <c:axId val="126477056"/>
        <c:scaling>
          <c:orientation val="minMax"/>
        </c:scaling>
        <c:delete val="1"/>
        <c:axPos val="t"/>
        <c:numFmt formatCode="0%" sourceLinked="1"/>
        <c:tickLblPos val="none"/>
        <c:crossAx val="12645888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52F-47BD-BD7F-C353874CA5A5}"/>
              </c:ext>
            </c:extLst>
          </c:dPt>
          <c:dPt>
            <c:idx val="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2F-47BD-BD7F-C353874CA5A5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52F-47BD-BD7F-C353874CA5A5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2F-47BD-BD7F-C353874CA5A5}"/>
              </c:ext>
            </c:extLst>
          </c:dPt>
          <c:dPt>
            <c:idx val="4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52F-47BD-BD7F-C353874CA5A5}"/>
              </c:ext>
            </c:extLst>
          </c:dPt>
          <c:dPt>
            <c:idx val="5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2F-47BD-BD7F-C353874CA5A5}"/>
              </c:ext>
            </c:extLst>
          </c:dPt>
          <c:dPt>
            <c:idx val="6"/>
            <c:spPr>
              <a:solidFill>
                <a:schemeClr val="tx1">
                  <a:lumMod val="85000"/>
                  <a:lumOff val="1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52F-47BD-BD7F-C353874CA5A5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2F-47BD-BD7F-C353874CA5A5}"/>
              </c:ext>
            </c:extLst>
          </c:dPt>
          <c:dPt>
            <c:idx val="8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52F-47BD-BD7F-C353874CA5A5}"/>
              </c:ext>
            </c:extLst>
          </c:dPt>
          <c:dPt>
            <c:idx val="9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2F-47BD-BD7F-C353874CA5A5}"/>
              </c:ext>
            </c:extLst>
          </c:dPt>
          <c:dPt>
            <c:idx val="1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52F-47BD-BD7F-C353874CA5A5}"/>
              </c:ext>
            </c:extLst>
          </c:dPt>
          <c:dPt>
            <c:idx val="11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52F-47BD-BD7F-C353874CA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Sheet1!$B$238:$B$249</c:f>
              <c:strCache>
                <c:ptCount val="12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ΕΘΝΙΚΗ ΔΗΜΙΟΥΡΓΙΑ</c:v>
                </c:pt>
                <c:pt idx="8">
                  <c:v>ΑΛΛΟ</c:v>
                </c:pt>
                <c:pt idx="9">
                  <c:v>ΛΕΥΚΟ/ΑΚΥΡΟ</c:v>
                </c:pt>
                <c:pt idx="10">
                  <c:v>ΑΠΟΧΗ</c:v>
                </c:pt>
                <c:pt idx="11">
                  <c:v>ΑΝΑΠΟΦΑΣΙΣΤΟΙ</c:v>
                </c:pt>
              </c:strCache>
            </c:strRef>
          </c:cat>
          <c:val>
            <c:numRef>
              <c:f>Sheet1!$E$238:$E$249</c:f>
              <c:numCache>
                <c:formatCode>0.0</c:formatCode>
                <c:ptCount val="12"/>
                <c:pt idx="0">
                  <c:v>32.9</c:v>
                </c:pt>
                <c:pt idx="1">
                  <c:v>25.3</c:v>
                </c:pt>
                <c:pt idx="2">
                  <c:v>9.8000000000000007</c:v>
                </c:pt>
                <c:pt idx="3">
                  <c:v>4.4000000000000004</c:v>
                </c:pt>
                <c:pt idx="4">
                  <c:v>3.9</c:v>
                </c:pt>
                <c:pt idx="5">
                  <c:v>2.2999999999999998</c:v>
                </c:pt>
                <c:pt idx="6">
                  <c:v>2.6</c:v>
                </c:pt>
                <c:pt idx="7">
                  <c:v>1.1000000000000001</c:v>
                </c:pt>
                <c:pt idx="8">
                  <c:v>3.1</c:v>
                </c:pt>
                <c:pt idx="9">
                  <c:v>1.3070141435827103</c:v>
                </c:pt>
                <c:pt idx="10">
                  <c:v>3.1</c:v>
                </c:pt>
                <c:pt idx="11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5A-4B02-AC14-C3DD7ECC04FE}"/>
            </c:ext>
          </c:extLst>
        </c:ser>
        <c:dLbls>
          <c:showVal val="1"/>
        </c:dLbls>
        <c:shape val="box"/>
        <c:axId val="127113472"/>
        <c:axId val="127115264"/>
        <c:axId val="0"/>
      </c:bar3DChart>
      <c:catAx>
        <c:axId val="1271134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700" b="1">
                <a:solidFill>
                  <a:schemeClr val="tx2">
                    <a:lumMod val="50000"/>
                  </a:schemeClr>
                </a:solidFill>
              </a:defRPr>
            </a:pPr>
            <a:endParaRPr lang="el-GR"/>
          </a:p>
        </c:txPr>
        <c:crossAx val="127115264"/>
        <c:crosses val="autoZero"/>
        <c:auto val="1"/>
        <c:lblAlgn val="ctr"/>
        <c:lblOffset val="100"/>
      </c:catAx>
      <c:valAx>
        <c:axId val="127115264"/>
        <c:scaling>
          <c:orientation val="minMax"/>
        </c:scaling>
        <c:delete val="1"/>
        <c:axPos val="l"/>
        <c:numFmt formatCode="0.0" sourceLinked="1"/>
        <c:tickLblPos val="none"/>
        <c:crossAx val="127113472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1.4323576042245224E-2"/>
          <c:y val="2.1858266258926191E-2"/>
          <c:w val="0.97135284791550969"/>
          <c:h val="0.83929163918447114"/>
        </c:manualLayout>
      </c:layout>
      <c:lineChart>
        <c:grouping val="standard"/>
        <c:ser>
          <c:idx val="0"/>
          <c:order val="0"/>
          <c:tx>
            <c:strRef>
              <c:f>Sheet3!$A$3</c:f>
              <c:strCache>
                <c:ptCount val="1"/>
                <c:pt idx="0">
                  <c:v>Ν.Δ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Sheet3!$B$2:$I$2</c:f>
              <c:strCache>
                <c:ptCount val="8"/>
                <c:pt idx="0">
                  <c:v>ΦΕΒΡΟΥΑΡΙΟΣ</c:v>
                </c:pt>
                <c:pt idx="1">
                  <c:v>ΑΠΡΙΛΙΟΣ</c:v>
                </c:pt>
                <c:pt idx="2">
                  <c:v>ΜΑΙΟΣ</c:v>
                </c:pt>
                <c:pt idx="3">
                  <c:v>ΙΟΥΛΙΟΣ</c:v>
                </c:pt>
                <c:pt idx="4">
                  <c:v>ΣΕΠΤΕΜΒΡΙΟΣ</c:v>
                </c:pt>
                <c:pt idx="5">
                  <c:v>ΔΕΚΕΜΒΡΙΟΣ</c:v>
                </c:pt>
                <c:pt idx="6">
                  <c:v>ΙΑΝΟΥΑΡΙΟΣ</c:v>
                </c:pt>
                <c:pt idx="7">
                  <c:v>ΦΕΒΡΟΥΑΡΙΟΣ</c:v>
                </c:pt>
              </c:strCache>
            </c:strRef>
          </c:cat>
          <c:val>
            <c:numRef>
              <c:f>Sheet3!$B$3:$I$3</c:f>
              <c:numCache>
                <c:formatCode>General</c:formatCode>
                <c:ptCount val="8"/>
                <c:pt idx="0">
                  <c:v>31.2</c:v>
                </c:pt>
                <c:pt idx="1">
                  <c:v>30.1</c:v>
                </c:pt>
                <c:pt idx="2">
                  <c:v>31.3</c:v>
                </c:pt>
                <c:pt idx="3">
                  <c:v>31.7</c:v>
                </c:pt>
                <c:pt idx="4">
                  <c:v>31.5</c:v>
                </c:pt>
                <c:pt idx="5">
                  <c:v>32.1</c:v>
                </c:pt>
                <c:pt idx="6">
                  <c:v>32.6</c:v>
                </c:pt>
                <c:pt idx="7">
                  <c:v>32.9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4E-48D1-9A6A-96A761B3CE90}"/>
            </c:ext>
          </c:extLst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ΣΥΡΙΖΑ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Sheet3!$B$2:$I$2</c:f>
              <c:strCache>
                <c:ptCount val="8"/>
                <c:pt idx="0">
                  <c:v>ΦΕΒΡΟΥΑΡΙΟΣ</c:v>
                </c:pt>
                <c:pt idx="1">
                  <c:v>ΑΠΡΙΛΙΟΣ</c:v>
                </c:pt>
                <c:pt idx="2">
                  <c:v>ΜΑΙΟΣ</c:v>
                </c:pt>
                <c:pt idx="3">
                  <c:v>ΙΟΥΛΙΟΣ</c:v>
                </c:pt>
                <c:pt idx="4">
                  <c:v>ΣΕΠΤΕΜΒΡΙΟΣ</c:v>
                </c:pt>
                <c:pt idx="5">
                  <c:v>ΔΕΚΕΜΒΡΙΟΣ</c:v>
                </c:pt>
                <c:pt idx="6">
                  <c:v>ΙΑΝΟΥΑΡΙΟΣ</c:v>
                </c:pt>
                <c:pt idx="7">
                  <c:v>ΦΕΒΡΟΥΑΡΙΟΣ</c:v>
                </c:pt>
              </c:strCache>
            </c:strRef>
          </c:cat>
          <c:val>
            <c:numRef>
              <c:f>Sheet3!$B$4:$I$4</c:f>
              <c:numCache>
                <c:formatCode>General</c:formatCode>
                <c:ptCount val="8"/>
                <c:pt idx="0">
                  <c:v>19.600000000000001</c:v>
                </c:pt>
                <c:pt idx="1">
                  <c:v>21.2</c:v>
                </c:pt>
                <c:pt idx="2">
                  <c:v>21.8</c:v>
                </c:pt>
                <c:pt idx="3">
                  <c:v>22.8</c:v>
                </c:pt>
                <c:pt idx="4">
                  <c:v>22.6</c:v>
                </c:pt>
                <c:pt idx="5">
                  <c:v>24.2</c:v>
                </c:pt>
                <c:pt idx="6">
                  <c:v>24.8</c:v>
                </c:pt>
                <c:pt idx="7">
                  <c:v>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4E-48D1-9A6A-96A761B3CE90}"/>
            </c:ext>
          </c:extLst>
        </c:ser>
        <c:dLbls>
          <c:showVal val="1"/>
        </c:dLbls>
        <c:marker val="1"/>
        <c:axId val="127071360"/>
        <c:axId val="127072896"/>
      </c:lineChart>
      <c:catAx>
        <c:axId val="127071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7072896"/>
        <c:crosses val="autoZero"/>
        <c:auto val="1"/>
        <c:lblAlgn val="ctr"/>
        <c:lblOffset val="100"/>
      </c:catAx>
      <c:valAx>
        <c:axId val="127072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2707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4336917562724007E-2"/>
          <c:y val="3.0814811939125178E-2"/>
          <c:w val="0.9713261648745517"/>
          <c:h val="0.69153738661651687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F93-4457-A480-D215A8E4DF5C}"/>
              </c:ext>
            </c:extLst>
          </c:dPt>
          <c:dPt>
            <c:idx val="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93-4457-A480-D215A8E4DF5C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F93-4457-A480-D215A8E4DF5C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93-4457-A480-D215A8E4DF5C}"/>
              </c:ext>
            </c:extLst>
          </c:dPt>
          <c:dPt>
            <c:idx val="4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F93-4457-A480-D215A8E4DF5C}"/>
              </c:ext>
            </c:extLst>
          </c:dPt>
          <c:dPt>
            <c:idx val="5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F93-4457-A480-D215A8E4DF5C}"/>
              </c:ext>
            </c:extLst>
          </c:dPt>
          <c:dPt>
            <c:idx val="6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F93-4457-A480-D215A8E4DF5C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F93-4457-A480-D215A8E4DF5C}"/>
              </c:ext>
            </c:extLst>
          </c:dPt>
          <c:dPt>
            <c:idx val="8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F93-4457-A480-D215A8E4DF5C}"/>
              </c:ext>
            </c:extLst>
          </c:dPt>
          <c:dPt>
            <c:idx val="9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F93-4457-A480-D215A8E4DF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Sheet1!$B$257:$B$266</c:f>
              <c:strCache>
                <c:ptCount val="10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ΕΘΝΙΚΗ ΔΗΜΙΟΥΡΓΙΑ</c:v>
                </c:pt>
                <c:pt idx="8">
                  <c:v>ΑΛΛΟ</c:v>
                </c:pt>
                <c:pt idx="9">
                  <c:v>ΑΝΑΠΟΦΑΣΙΣΤΟΙ</c:v>
                </c:pt>
              </c:strCache>
            </c:strRef>
          </c:cat>
          <c:val>
            <c:numRef>
              <c:f>Sheet1!$E$257:$E$266</c:f>
              <c:numCache>
                <c:formatCode>0.0</c:formatCode>
                <c:ptCount val="10"/>
                <c:pt idx="0">
                  <c:v>34.414225941422579</c:v>
                </c:pt>
                <c:pt idx="1">
                  <c:v>26.464435146443517</c:v>
                </c:pt>
                <c:pt idx="2">
                  <c:v>10.251046025104609</c:v>
                </c:pt>
                <c:pt idx="3">
                  <c:v>4.6025104602510449</c:v>
                </c:pt>
                <c:pt idx="4">
                  <c:v>4.0794979079497908</c:v>
                </c:pt>
                <c:pt idx="5">
                  <c:v>2.4058577405857742</c:v>
                </c:pt>
                <c:pt idx="6">
                  <c:v>2.7196652719665275</c:v>
                </c:pt>
                <c:pt idx="7">
                  <c:v>1.1506276150627617</c:v>
                </c:pt>
                <c:pt idx="8">
                  <c:v>3.2426778242677825</c:v>
                </c:pt>
                <c:pt idx="9">
                  <c:v>10.669456066945614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43-460D-AE84-D338909978A0}"/>
            </c:ext>
          </c:extLst>
        </c:ser>
        <c:dLbls>
          <c:showVal val="1"/>
        </c:dLbls>
        <c:shape val="box"/>
        <c:axId val="127292160"/>
        <c:axId val="127293696"/>
        <c:axId val="0"/>
      </c:bar3DChart>
      <c:catAx>
        <c:axId val="1272921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800" b="1">
                <a:solidFill>
                  <a:schemeClr val="tx2">
                    <a:lumMod val="50000"/>
                  </a:schemeClr>
                </a:solidFill>
              </a:defRPr>
            </a:pPr>
            <a:endParaRPr lang="el-GR"/>
          </a:p>
        </c:txPr>
        <c:crossAx val="127293696"/>
        <c:crosses val="autoZero"/>
        <c:auto val="1"/>
        <c:lblAlgn val="ctr"/>
        <c:lblOffset val="100"/>
      </c:catAx>
      <c:valAx>
        <c:axId val="127293696"/>
        <c:scaling>
          <c:orientation val="minMax"/>
        </c:scaling>
        <c:delete val="1"/>
        <c:axPos val="l"/>
        <c:numFmt formatCode="0.0" sourceLinked="1"/>
        <c:tickLblPos val="none"/>
        <c:crossAx val="127292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27F-40B4-BA7B-6884917626BE}"/>
              </c:ext>
            </c:extLst>
          </c:dPt>
          <c:dPt>
            <c:idx val="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7F-40B4-BA7B-6884917626BE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27F-40B4-BA7B-6884917626BE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7F-40B4-BA7B-6884917626BE}"/>
              </c:ext>
            </c:extLst>
          </c:dPt>
          <c:dPt>
            <c:idx val="4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27F-40B4-BA7B-6884917626BE}"/>
              </c:ext>
            </c:extLst>
          </c:dPt>
          <c:dPt>
            <c:idx val="5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27F-40B4-BA7B-6884917626BE}"/>
              </c:ext>
            </c:extLst>
          </c:dPt>
          <c:dPt>
            <c:idx val="6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27F-40B4-BA7B-6884917626BE}"/>
              </c:ext>
            </c:extLst>
          </c:dPt>
          <c:dPt>
            <c:idx val="7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27F-40B4-BA7B-6884917626BE}"/>
              </c:ext>
            </c:extLst>
          </c:dPt>
          <c:dPt>
            <c:idx val="8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27F-40B4-BA7B-6884917626BE}"/>
              </c:ext>
            </c:extLst>
          </c:dPt>
          <c:dPt>
            <c:idx val="9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27F-40B4-BA7B-6884917626BE}"/>
              </c:ext>
            </c:extLst>
          </c:dPt>
          <c:dPt>
            <c:idx val="1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27F-40B4-BA7B-6884917626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Sheet1!$B$272:$B$282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ΑΛΛΟ</c:v>
                </c:pt>
                <c:pt idx="8">
                  <c:v>ΛΕΥΚΟ/ΑΚΥΡΟ</c:v>
                </c:pt>
                <c:pt idx="9">
                  <c:v>ΑΠΟΧΗ</c:v>
                </c:pt>
                <c:pt idx="10">
                  <c:v>ΑΝΑΠΟΦΑΣΙΣΤΟΙ</c:v>
                </c:pt>
              </c:strCache>
            </c:strRef>
          </c:cat>
          <c:val>
            <c:numRef>
              <c:f>Sheet1!$E$272:$E$282</c:f>
              <c:numCache>
                <c:formatCode>0.0</c:formatCode>
                <c:ptCount val="11"/>
                <c:pt idx="0">
                  <c:v>36.200000000000003</c:v>
                </c:pt>
                <c:pt idx="1">
                  <c:v>27.3</c:v>
                </c:pt>
                <c:pt idx="2">
                  <c:v>8.7000000000000011</c:v>
                </c:pt>
                <c:pt idx="3">
                  <c:v>4</c:v>
                </c:pt>
                <c:pt idx="4">
                  <c:v>3.2</c:v>
                </c:pt>
                <c:pt idx="5">
                  <c:v>1.9000000000000001</c:v>
                </c:pt>
                <c:pt idx="6">
                  <c:v>2</c:v>
                </c:pt>
                <c:pt idx="7">
                  <c:v>2.9</c:v>
                </c:pt>
                <c:pt idx="8">
                  <c:v>1.5</c:v>
                </c:pt>
                <c:pt idx="9">
                  <c:v>3.3</c:v>
                </c:pt>
                <c:pt idx="1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75-4170-94C5-58EFAC9E9FDD}"/>
            </c:ext>
          </c:extLst>
        </c:ser>
        <c:dLbls>
          <c:showVal val="1"/>
        </c:dLbls>
        <c:shape val="box"/>
        <c:axId val="127405440"/>
        <c:axId val="127411328"/>
        <c:axId val="0"/>
      </c:bar3DChart>
      <c:catAx>
        <c:axId val="12740544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800" b="0">
                <a:solidFill>
                  <a:schemeClr val="tx2">
                    <a:lumMod val="50000"/>
                  </a:schemeClr>
                </a:solidFill>
              </a:defRPr>
            </a:pPr>
            <a:endParaRPr lang="el-GR"/>
          </a:p>
        </c:txPr>
        <c:crossAx val="127411328"/>
        <c:crosses val="autoZero"/>
        <c:auto val="1"/>
        <c:lblAlgn val="ctr"/>
        <c:lblOffset val="100"/>
      </c:catAx>
      <c:valAx>
        <c:axId val="127411328"/>
        <c:scaling>
          <c:orientation val="minMax"/>
        </c:scaling>
        <c:delete val="1"/>
        <c:axPos val="l"/>
        <c:numFmt formatCode="0.0" sourceLinked="1"/>
        <c:tickLblPos val="none"/>
        <c:crossAx val="12740544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836847007027378E-2"/>
          <c:y val="0.15192349729549273"/>
          <c:w val="0.84632630598594505"/>
          <c:h val="0.77097420631108582"/>
        </c:manualLayout>
      </c:layout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Sheet1!$B$35:$B$39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Sheet1!$E$35:$E$39</c:f>
              <c:numCache>
                <c:formatCode>0.0</c:formatCode>
                <c:ptCount val="5"/>
                <c:pt idx="0">
                  <c:v>22.3</c:v>
                </c:pt>
                <c:pt idx="1">
                  <c:v>22.3</c:v>
                </c:pt>
                <c:pt idx="2">
                  <c:v>13.2</c:v>
                </c:pt>
                <c:pt idx="3">
                  <c:v>40.1</c:v>
                </c:pt>
                <c:pt idx="4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29-4422-A3C2-121551904791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562631363534253"/>
          <c:y val="9.3459786949478194E-2"/>
          <c:w val="0.81004358525384379"/>
          <c:h val="0.87912793234876774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[OUTPUT.htm.xls]Sheet!$B$43:$B$44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[OUTPUT.htm.xls]Sheet!$A$45:$A$50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[OUTPUT.htm.xls]Sheet!$B$45:$B$50</c:f>
              <c:numCache>
                <c:formatCode>#,##0.0%</c:formatCode>
                <c:ptCount val="6"/>
                <c:pt idx="0">
                  <c:v>0.39692307692307716</c:v>
                </c:pt>
                <c:pt idx="1">
                  <c:v>7.4218750000000014E-2</c:v>
                </c:pt>
                <c:pt idx="2">
                  <c:v>0.24242424242424249</c:v>
                </c:pt>
                <c:pt idx="3">
                  <c:v>6.9767441860465143E-2</c:v>
                </c:pt>
                <c:pt idx="4">
                  <c:v>0.13333333333333339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2A-4F32-BCFC-E2E937DC3481}"/>
            </c:ext>
          </c:extLst>
        </c:ser>
        <c:ser>
          <c:idx val="1"/>
          <c:order val="1"/>
          <c:tx>
            <c:strRef>
              <c:f>[OUTPUT.htm.xls]Sheet!$C$43:$C$44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[OUTPUT.htm.xls]Sheet!$A$45:$A$50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[OUTPUT.htm.xls]Sheet!$C$45:$C$50</c:f>
              <c:numCache>
                <c:formatCode>#,##0.0%</c:formatCode>
                <c:ptCount val="6"/>
                <c:pt idx="0">
                  <c:v>0.31692307692307703</c:v>
                </c:pt>
                <c:pt idx="1">
                  <c:v>8.9843750000000014E-2</c:v>
                </c:pt>
                <c:pt idx="2">
                  <c:v>0.33333333333333337</c:v>
                </c:pt>
                <c:pt idx="3">
                  <c:v>4.6511627906976778E-2</c:v>
                </c:pt>
                <c:pt idx="4">
                  <c:v>0.3000000000000001</c:v>
                </c:pt>
                <c:pt idx="5">
                  <c:v>0.10344827586206895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2A-4F32-BCFC-E2E937DC3481}"/>
            </c:ext>
          </c:extLst>
        </c:ser>
        <c:ser>
          <c:idx val="2"/>
          <c:order val="2"/>
          <c:tx>
            <c:strRef>
              <c:f>[OUTPUT.htm.xls]Sheet!$D$43:$D$44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[OUTPUT.htm.xls]Sheet!$A$45:$A$50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[OUTPUT.htm.xls]Sheet!$D$45:$D$50</c:f>
              <c:numCache>
                <c:formatCode>#,##0.0%</c:formatCode>
                <c:ptCount val="6"/>
                <c:pt idx="0">
                  <c:v>8.9230769230769238E-2</c:v>
                </c:pt>
                <c:pt idx="1">
                  <c:v>0.18359375000000006</c:v>
                </c:pt>
                <c:pt idx="2">
                  <c:v>0.12121212121212124</c:v>
                </c:pt>
                <c:pt idx="3">
                  <c:v>0.2558139534883721</c:v>
                </c:pt>
                <c:pt idx="4">
                  <c:v>6.666666666666668E-2</c:v>
                </c:pt>
                <c:pt idx="5">
                  <c:v>0.44827586206896552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2A-4F32-BCFC-E2E937DC3481}"/>
            </c:ext>
          </c:extLst>
        </c:ser>
        <c:ser>
          <c:idx val="3"/>
          <c:order val="3"/>
          <c:tx>
            <c:strRef>
              <c:f>[OUTPUT.htm.xls]Sheet!$E$43:$E$44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[OUTPUT.htm.xls]Sheet!$A$45:$A$50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[OUTPUT.htm.xls]Sheet!$E$45:$E$50</c:f>
              <c:numCache>
                <c:formatCode>#,##0.0%</c:formatCode>
                <c:ptCount val="6"/>
                <c:pt idx="0">
                  <c:v>0.17230769230769236</c:v>
                </c:pt>
                <c:pt idx="1">
                  <c:v>0.65234375000000022</c:v>
                </c:pt>
                <c:pt idx="2">
                  <c:v>0.28787878787878812</c:v>
                </c:pt>
                <c:pt idx="3">
                  <c:v>0.60465116279069764</c:v>
                </c:pt>
                <c:pt idx="4">
                  <c:v>0.43333333333333335</c:v>
                </c:pt>
                <c:pt idx="5">
                  <c:v>0.44827586206896552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2A-4F32-BCFC-E2E937DC3481}"/>
            </c:ext>
          </c:extLst>
        </c:ser>
        <c:ser>
          <c:idx val="4"/>
          <c:order val="4"/>
          <c:tx>
            <c:strRef>
              <c:f>[OUTPUT.htm.xls]Sheet!$F$43:$F$44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[OUTPUT.htm.xls]Sheet!$A$45:$A$50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[OUTPUT.htm.xls]Sheet!$F$45:$F$50</c:f>
              <c:numCache>
                <c:formatCode>General</c:formatCode>
                <c:ptCount val="6"/>
                <c:pt idx="0" formatCode="#,##0.0%">
                  <c:v>2.4615384615384615E-2</c:v>
                </c:pt>
                <c:pt idx="2" formatCode="#,##0.0%">
                  <c:v>1.5151515151515157E-2</c:v>
                </c:pt>
                <c:pt idx="3" formatCode="#,##0.0%">
                  <c:v>2.3255813953488372E-2</c:v>
                </c:pt>
                <c:pt idx="4" formatCode="#,##0.0%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2A-4F32-BCFC-E2E937DC3481}"/>
            </c:ext>
          </c:extLst>
        </c:ser>
        <c:dLbls>
          <c:showVal val="1"/>
        </c:dLbls>
        <c:gapWidth val="95"/>
        <c:gapDepth val="95"/>
        <c:shape val="box"/>
        <c:axId val="118766976"/>
        <c:axId val="118789248"/>
        <c:axId val="0"/>
      </c:bar3DChart>
      <c:catAx>
        <c:axId val="118766976"/>
        <c:scaling>
          <c:orientation val="minMax"/>
        </c:scaling>
        <c:axPos val="l"/>
        <c:numFmt formatCode="General" sourceLinked="0"/>
        <c:majorTickMark val="none"/>
        <c:tickLblPos val="nextTo"/>
        <c:crossAx val="118789248"/>
        <c:crosses val="autoZero"/>
        <c:auto val="1"/>
        <c:lblAlgn val="ctr"/>
        <c:lblOffset val="100"/>
      </c:catAx>
      <c:valAx>
        <c:axId val="118789248"/>
        <c:scaling>
          <c:orientation val="minMax"/>
        </c:scaling>
        <c:delete val="1"/>
        <c:axPos val="b"/>
        <c:numFmt formatCode="0%" sourceLinked="1"/>
        <c:tickLblPos val="none"/>
        <c:crossAx val="1187669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Sheet1!$B$44:$B$48</c:f>
              <c:strCache>
                <c:ptCount val="5"/>
                <c:pt idx="0">
                  <c:v>Όχι ιδιαίτερα</c:v>
                </c:pt>
                <c:pt idx="1">
                  <c:v>Μου δημιουργεί δυσκολίες αλλά ανταπεξέρχομαι</c:v>
                </c:pt>
                <c:pt idx="2">
                  <c:v>Αναγκάζομαι να περιορίσω βασικές ανάγκες</c:v>
                </c:pt>
                <c:pt idx="3">
                  <c:v>Δεν μπορώ να ανταποκριθώ</c:v>
                </c:pt>
                <c:pt idx="4">
                  <c:v>ΔΓ/ΔΑ</c:v>
                </c:pt>
              </c:strCache>
            </c:strRef>
          </c:cat>
          <c:val>
            <c:numRef>
              <c:f>Sheet1!$E$44:$E$48</c:f>
              <c:numCache>
                <c:formatCode>0.00</c:formatCode>
                <c:ptCount val="5"/>
                <c:pt idx="0">
                  <c:v>9.8031030404230162</c:v>
                </c:pt>
                <c:pt idx="1">
                  <c:v>29.03758038385465</c:v>
                </c:pt>
                <c:pt idx="2">
                  <c:v>40.994523461649322</c:v>
                </c:pt>
                <c:pt idx="3">
                  <c:v>19.618133206110649</c:v>
                </c:pt>
                <c:pt idx="4">
                  <c:v>0.5466599079623502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6F-4308-8E82-ED3EED803000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528300531348539"/>
          <c:y val="0.1862615502310189"/>
          <c:w val="0.82038007712379091"/>
          <c:h val="0.78713332974027705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[OUTPUT.htm.xls]Sheet!$B$64:$B$65</c:f>
              <c:strCache>
                <c:ptCount val="1"/>
                <c:pt idx="0">
                  <c:v>Όχι ιδιαίτερα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[OUTPUT.htm.xls]Sheet!$A$66:$A$71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[OUTPUT.htm.xls]Sheet!$B$66:$B$71</c:f>
              <c:numCache>
                <c:formatCode>#,##0.0%</c:formatCode>
                <c:ptCount val="6"/>
                <c:pt idx="0">
                  <c:v>0.15432098765432103</c:v>
                </c:pt>
                <c:pt idx="1">
                  <c:v>5.8365758754863807E-2</c:v>
                </c:pt>
                <c:pt idx="2">
                  <c:v>0.16666666666666669</c:v>
                </c:pt>
                <c:pt idx="3">
                  <c:v>2.2727272727272749E-2</c:v>
                </c:pt>
                <c:pt idx="4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88-454B-B1C2-9390D2864254}"/>
            </c:ext>
          </c:extLst>
        </c:ser>
        <c:ser>
          <c:idx val="1"/>
          <c:order val="1"/>
          <c:tx>
            <c:strRef>
              <c:f>[OUTPUT.htm.xls]Sheet!$C$64:$C$65</c:f>
              <c:strCache>
                <c:ptCount val="1"/>
                <c:pt idx="0">
                  <c:v>Μου δημιουργεί δυσκολίες αλλά ανταπεξέρχομαι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[OUTPUT.htm.xls]Sheet!$A$66:$A$71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[OUTPUT.htm.xls]Sheet!$C$66:$C$71</c:f>
              <c:numCache>
                <c:formatCode>#,##0.0%</c:formatCode>
                <c:ptCount val="6"/>
                <c:pt idx="0">
                  <c:v>0.35493827160493846</c:v>
                </c:pt>
                <c:pt idx="1">
                  <c:v>0.25291828793774346</c:v>
                </c:pt>
                <c:pt idx="2">
                  <c:v>0.33333333333333337</c:v>
                </c:pt>
                <c:pt idx="3">
                  <c:v>0.25</c:v>
                </c:pt>
                <c:pt idx="4">
                  <c:v>0.36666666666666686</c:v>
                </c:pt>
                <c:pt idx="5">
                  <c:v>0.21428571428571427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88-454B-B1C2-9390D2864254}"/>
            </c:ext>
          </c:extLst>
        </c:ser>
        <c:ser>
          <c:idx val="2"/>
          <c:order val="2"/>
          <c:tx>
            <c:strRef>
              <c:f>[OUTPUT.htm.xls]Sheet!$D$64:$D$65</c:f>
              <c:strCache>
                <c:ptCount val="1"/>
                <c:pt idx="0">
                  <c:v>Αναγκάζομαι να περιορίσω βασικές ανάγκες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[OUTPUT.htm.xls]Sheet!$A$66:$A$71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[OUTPUT.htm.xls]Sheet!$D$66:$D$71</c:f>
              <c:numCache>
                <c:formatCode>#,##0.0%</c:formatCode>
                <c:ptCount val="6"/>
                <c:pt idx="0">
                  <c:v>0.37654320987654333</c:v>
                </c:pt>
                <c:pt idx="1">
                  <c:v>0.43579766536965003</c:v>
                </c:pt>
                <c:pt idx="2">
                  <c:v>0.37878787878787901</c:v>
                </c:pt>
                <c:pt idx="3">
                  <c:v>0.54545454545454541</c:v>
                </c:pt>
                <c:pt idx="4">
                  <c:v>0.43333333333333335</c:v>
                </c:pt>
                <c:pt idx="5">
                  <c:v>0.6428571428571429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88-454B-B1C2-9390D2864254}"/>
            </c:ext>
          </c:extLst>
        </c:ser>
        <c:ser>
          <c:idx val="3"/>
          <c:order val="3"/>
          <c:tx>
            <c:strRef>
              <c:f>[OUTPUT.htm.xls]Sheet!$E$64:$E$65</c:f>
              <c:strCache>
                <c:ptCount val="1"/>
                <c:pt idx="0">
                  <c:v>Δεν μπορώ να ανταποκριθώ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[OUTPUT.htm.xls]Sheet!$A$66:$A$71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[OUTPUT.htm.xls]Sheet!$E$66:$E$71</c:f>
              <c:numCache>
                <c:formatCode>#,##0.0%</c:formatCode>
                <c:ptCount val="6"/>
                <c:pt idx="0">
                  <c:v>0.10802469135802471</c:v>
                </c:pt>
                <c:pt idx="1">
                  <c:v>0.25291828793774346</c:v>
                </c:pt>
                <c:pt idx="2">
                  <c:v>0.12121212121212124</c:v>
                </c:pt>
                <c:pt idx="3">
                  <c:v>0.18181818181818193</c:v>
                </c:pt>
                <c:pt idx="4">
                  <c:v>0.13333333333333339</c:v>
                </c:pt>
                <c:pt idx="5">
                  <c:v>0.14285714285714296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88-454B-B1C2-9390D2864254}"/>
            </c:ext>
          </c:extLst>
        </c:ser>
        <c:ser>
          <c:idx val="4"/>
          <c:order val="4"/>
          <c:tx>
            <c:strRef>
              <c:f>[OUTPUT.htm.xls]Sheet!$F$64:$F$65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[OUTPUT.htm.xls]Sheet!$A$66:$A$71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[OUTPUT.htm.xls]Sheet!$F$66:$F$71</c:f>
              <c:numCache>
                <c:formatCode>General</c:formatCode>
                <c:ptCount val="6"/>
                <c:pt idx="0" formatCode="#,##0.0%">
                  <c:v>6.1728395061728392E-3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988-454B-B1C2-9390D2864254}"/>
            </c:ext>
          </c:extLst>
        </c:ser>
        <c:dLbls>
          <c:showVal val="1"/>
        </c:dLbls>
        <c:gapWidth val="95"/>
        <c:gapDepth val="95"/>
        <c:shape val="box"/>
        <c:axId val="119004160"/>
        <c:axId val="118891264"/>
        <c:axId val="0"/>
      </c:bar3DChart>
      <c:catAx>
        <c:axId val="119004160"/>
        <c:scaling>
          <c:orientation val="maxMin"/>
        </c:scaling>
        <c:axPos val="l"/>
        <c:numFmt formatCode="General" sourceLinked="0"/>
        <c:majorTickMark val="none"/>
        <c:tickLblPos val="nextTo"/>
        <c:crossAx val="118891264"/>
        <c:crosses val="autoZero"/>
        <c:auto val="1"/>
        <c:lblAlgn val="ctr"/>
        <c:lblOffset val="100"/>
      </c:catAx>
      <c:valAx>
        <c:axId val="118891264"/>
        <c:scaling>
          <c:orientation val="minMax"/>
        </c:scaling>
        <c:delete val="1"/>
        <c:axPos val="t"/>
        <c:numFmt formatCode="0%" sourceLinked="1"/>
        <c:tickLblPos val="none"/>
        <c:crossAx val="11900416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Sheet1!$A$61</c:f>
              <c:strCache>
                <c:ptCount val="1"/>
                <c:pt idx="0">
                  <c:v>...την επιλογή να απέχει ο ΣΥΡΙΖΑ από τις ψηφοφορίες στην Βουλή μέχρι να προκηρύξει εκλογές ο Πρωθυπουργός;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Sheet1!$B$60:$D$60</c:f>
              <c:strCache>
                <c:ptCount val="3"/>
                <c:pt idx="0">
                  <c:v>ΣΩΣΤΗ</c:v>
                </c:pt>
                <c:pt idx="1">
                  <c:v>ΛΑΘΟΣ</c:v>
                </c:pt>
                <c:pt idx="2">
                  <c:v>ΔΓ/ΔΑ</c:v>
                </c:pt>
              </c:strCache>
            </c:strRef>
          </c:cat>
          <c:val>
            <c:numRef>
              <c:f>Sheet1!$B$61:$D$61</c:f>
              <c:numCache>
                <c:formatCode>0.0</c:formatCode>
                <c:ptCount val="3"/>
                <c:pt idx="0">
                  <c:v>19.453141306616544</c:v>
                </c:pt>
                <c:pt idx="1">
                  <c:v>66.022601902376508</c:v>
                </c:pt>
                <c:pt idx="2">
                  <c:v>14.524256791006939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7D-4B62-BF9B-B722E3ED4735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5355280003489299"/>
          <c:y val="8.4905867229930848E-2"/>
          <c:w val="0.83211028240238294"/>
          <c:h val="0.89019076479009596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[OUTPUT.xls]Sheet!$B$30:$B$31</c:f>
              <c:strCache>
                <c:ptCount val="1"/>
                <c:pt idx="0">
                  <c:v>ΣΩΣΤΗ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[OUTPUT.xls]Sheet!$A$32:$A$37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[OUTPUT.xls]Sheet!$B$32:$B$37</c:f>
              <c:numCache>
                <c:formatCode>#,##0.0%</c:formatCode>
                <c:ptCount val="6"/>
                <c:pt idx="0">
                  <c:v>0.12037037037037036</c:v>
                </c:pt>
                <c:pt idx="1">
                  <c:v>0.60311284046692581</c:v>
                </c:pt>
                <c:pt idx="2">
                  <c:v>0.14925373134328365</c:v>
                </c:pt>
                <c:pt idx="3">
                  <c:v>0.45454545454545453</c:v>
                </c:pt>
                <c:pt idx="4">
                  <c:v>0.2</c:v>
                </c:pt>
                <c:pt idx="5">
                  <c:v>0.32142857142857167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60-4129-AFE0-FB8276A94945}"/>
            </c:ext>
          </c:extLst>
        </c:ser>
        <c:ser>
          <c:idx val="1"/>
          <c:order val="1"/>
          <c:tx>
            <c:strRef>
              <c:f>[OUTPUT.xls]Sheet!$C$30:$C$31</c:f>
              <c:strCache>
                <c:ptCount val="1"/>
                <c:pt idx="0">
                  <c:v>ΛΑΘΟΣ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[OUTPUT.xls]Sheet!$A$32:$A$37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[OUTPUT.xls]Sheet!$C$32:$C$37</c:f>
              <c:numCache>
                <c:formatCode>#,##0.0%</c:formatCode>
                <c:ptCount val="6"/>
                <c:pt idx="0">
                  <c:v>0.77469135802469191</c:v>
                </c:pt>
                <c:pt idx="1">
                  <c:v>0.24513618677042814</c:v>
                </c:pt>
                <c:pt idx="2">
                  <c:v>0.73134328358208989</c:v>
                </c:pt>
                <c:pt idx="3">
                  <c:v>0.36363636363636376</c:v>
                </c:pt>
                <c:pt idx="4">
                  <c:v>0.7333333333333335</c:v>
                </c:pt>
                <c:pt idx="5">
                  <c:v>0.4642857142857143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60-4129-AFE0-FB8276A94945}"/>
            </c:ext>
          </c:extLst>
        </c:ser>
        <c:ser>
          <c:idx val="2"/>
          <c:order val="2"/>
          <c:tx>
            <c:strRef>
              <c:f>[OUTPUT.xls]Sheet!$D$30:$D$31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[OUTPUT.xls]Sheet!$A$32:$A$37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[OUTPUT.xls]Sheet!$D$32:$D$37</c:f>
              <c:numCache>
                <c:formatCode>#,##0.0%</c:formatCode>
                <c:ptCount val="6"/>
                <c:pt idx="0">
                  <c:v>0.10493827160493828</c:v>
                </c:pt>
                <c:pt idx="1">
                  <c:v>0.1517509727626459</c:v>
                </c:pt>
                <c:pt idx="2">
                  <c:v>0.11940298507462689</c:v>
                </c:pt>
                <c:pt idx="3">
                  <c:v>0.18181818181818193</c:v>
                </c:pt>
                <c:pt idx="4">
                  <c:v>6.666666666666668E-2</c:v>
                </c:pt>
                <c:pt idx="5">
                  <c:v>0.21428571428571427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60-4129-AFE0-FB8276A94945}"/>
            </c:ext>
          </c:extLst>
        </c:ser>
        <c:dLbls>
          <c:showVal val="1"/>
        </c:dLbls>
        <c:gapWidth val="95"/>
        <c:gapDepth val="95"/>
        <c:shape val="box"/>
        <c:axId val="119073792"/>
        <c:axId val="119091968"/>
        <c:axId val="0"/>
      </c:bar3DChart>
      <c:catAx>
        <c:axId val="119073792"/>
        <c:scaling>
          <c:orientation val="maxMin"/>
        </c:scaling>
        <c:axPos val="l"/>
        <c:numFmt formatCode="General" sourceLinked="0"/>
        <c:majorTickMark val="none"/>
        <c:tickLblPos val="nextTo"/>
        <c:crossAx val="119091968"/>
        <c:crosses val="autoZero"/>
        <c:auto val="1"/>
        <c:lblAlgn val="ctr"/>
        <c:lblOffset val="100"/>
      </c:catAx>
      <c:valAx>
        <c:axId val="119091968"/>
        <c:scaling>
          <c:orientation val="minMax"/>
        </c:scaling>
        <c:delete val="1"/>
        <c:axPos val="t"/>
        <c:numFmt formatCode="0%" sourceLinked="1"/>
        <c:tickLblPos val="none"/>
        <c:crossAx val="11907379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0.21991</cdr:x>
      <cdr:y>0.76581</cdr:y>
    </cdr:from>
    <cdr:to>
      <cdr:x>0.30332</cdr:x>
      <cdr:y>0.85019</cdr:y>
    </cdr:to>
    <cdr:pic>
      <cdr:nvPicPr>
        <cdr:cNvPr id="2" name="Εικόνα 1" descr="Το νέο λογότυπο του ΠΑΣΟΚ- ΚΙΝΑΛ: Επέστρεψε ο πράσινος ήλιος">
          <a:extLst xmlns:a="http://schemas.openxmlformats.org/drawingml/2006/main">
            <a:ext uri="{FF2B5EF4-FFF2-40B4-BE49-F238E27FC236}">
              <a16:creationId xmlns="" xmlns:a16="http://schemas.microsoft.com/office/drawing/2014/main" id="{72F6EC70-F555-D474-D32B-CFD678E19EB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=""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142805" y="4103064"/>
          <a:ext cx="812800" cy="4520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  <cdr:relSizeAnchor xmlns:cdr="http://schemas.openxmlformats.org/drawingml/2006/chartDrawing">
    <cdr:from>
      <cdr:x>0.33679</cdr:x>
      <cdr:y>0.76121</cdr:y>
    </cdr:from>
    <cdr:to>
      <cdr:x>0.38556</cdr:x>
      <cdr:y>0.85704</cdr:y>
    </cdr:to>
    <cdr:pic>
      <cdr:nvPicPr>
        <cdr:cNvPr id="3" name="Picture 2" descr="KKE | Κομμουνιστικό Κόμμα Ελλάδας">
          <a:extLst xmlns:a="http://schemas.openxmlformats.org/drawingml/2006/main">
            <a:ext uri="{FF2B5EF4-FFF2-40B4-BE49-F238E27FC236}">
              <a16:creationId xmlns="" xmlns:a16="http://schemas.microsoft.com/office/drawing/2014/main" id="{3A77DAC8-0BF8-E6DC-3514-9781C6E0FC3C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=""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281694" y="4078428"/>
          <a:ext cx="475252" cy="513441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0.4094</cdr:x>
      <cdr:y>0.76177</cdr:y>
    </cdr:from>
    <cdr:to>
      <cdr:x>0.48322</cdr:x>
      <cdr:y>0.85592</cdr:y>
    </cdr:to>
    <cdr:pic>
      <cdr:nvPicPr>
        <cdr:cNvPr id="4" name="Picture 4" descr="Κεντρική - Ελληνική Λύση">
          <a:extLst xmlns:a="http://schemas.openxmlformats.org/drawingml/2006/main">
            <a:ext uri="{FF2B5EF4-FFF2-40B4-BE49-F238E27FC236}">
              <a16:creationId xmlns="" xmlns:a16="http://schemas.microsoft.com/office/drawing/2014/main" id="{F6B4A1FD-24D1-BA45-0D0D-AA5A7482653A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3" cstate="print">
          <a:extLst>
            <a:ext uri="{28A0092B-C50C-407E-A947-70E740481C1C}">
              <a14:useLocalDpi xmlns=""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89184" y="4081412"/>
          <a:ext cx="719303" cy="504421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0.5</cdr:x>
      <cdr:y>0.76945</cdr:y>
    </cdr:from>
    <cdr:to>
      <cdr:x>0.56321</cdr:x>
      <cdr:y>0.84655</cdr:y>
    </cdr:to>
    <cdr:pic>
      <cdr:nvPicPr>
        <cdr:cNvPr id="5" name="Εικόνα 4">
          <a:extLst xmlns:a="http://schemas.openxmlformats.org/drawingml/2006/main">
            <a:ext uri="{FF2B5EF4-FFF2-40B4-BE49-F238E27FC236}">
              <a16:creationId xmlns="" xmlns:a16="http://schemas.microsoft.com/office/drawing/2014/main" id="{FAB7CE73-025B-CF28-3D80-229014C5156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 cstate="print">
          <a:extLst>
            <a:ext uri="{28A0092B-C50C-407E-A947-70E740481C1C}">
              <a14:useLocalDpi xmlns=""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72037" y="4122592"/>
          <a:ext cx="615923" cy="41304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77016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14576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64144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58068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8204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52888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87632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527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1105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07597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64587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2/20/2023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58656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30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121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0485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4722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5902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64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00447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50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130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7250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089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132827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2129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89550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10126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22330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625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289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6168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789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7003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60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 smtClean="0"/>
              <a:pPr>
                <a:defRPr/>
              </a:pPr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A7B-2213-4F66-9C86-3D7BFA39177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="" xmlns:p14="http://schemas.microsoft.com/office/powerpoint/2010/main" val="79489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21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63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3.png"/><Relationship Id="rId4" Type="http://schemas.openxmlformats.org/officeDocument/2006/relationships/image" Target="../media/image11.jpeg"/><Relationship Id="rId9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.jpeg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19.sv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3.png"/><Relationship Id="rId3" Type="http://schemas.openxmlformats.org/officeDocument/2006/relationships/image" Target="../media/image18.png"/><Relationship Id="rId7" Type="http://schemas.openxmlformats.org/officeDocument/2006/relationships/image" Target="../media/image7.png"/><Relationship Id="rId12" Type="http://schemas.openxmlformats.org/officeDocument/2006/relationships/image" Target="../media/image2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1.png"/><Relationship Id="rId5" Type="http://schemas.openxmlformats.org/officeDocument/2006/relationships/image" Target="../media/image5.jpeg"/><Relationship Id="rId10" Type="http://schemas.openxmlformats.org/officeDocument/2006/relationships/image" Target="../media/image20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22.png"/><Relationship Id="rId9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5.sv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5.jpeg"/><Relationship Id="rId4" Type="http://schemas.openxmlformats.org/officeDocument/2006/relationships/image" Target="../media/image5.svg"/><Relationship Id="rId9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8.png"/><Relationship Id="rId7" Type="http://schemas.openxmlformats.org/officeDocument/2006/relationships/image" Target="../media/image7.png"/><Relationship Id="rId12" Type="http://schemas.openxmlformats.org/officeDocument/2006/relationships/image" Target="../media/image3.pn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.jpeg"/><Relationship Id="rId5" Type="http://schemas.openxmlformats.org/officeDocument/2006/relationships/image" Target="../media/image5.jpeg"/><Relationship Id="rId10" Type="http://schemas.openxmlformats.org/officeDocument/2006/relationships/image" Target="../media/image24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2.jpeg"/><Relationship Id="rId4" Type="http://schemas.openxmlformats.org/officeDocument/2006/relationships/image" Target="../media/image8.jpeg"/><Relationship Id="rId9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831" y="4597401"/>
            <a:ext cx="3917966" cy="1371600"/>
          </a:xfrm>
        </p:spPr>
        <p:txBody>
          <a:bodyPr anchor="b">
            <a:normAutofit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27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ΦΕΒΡΟΥΑΡΙΟΣ</a:t>
            </a:r>
            <a: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=""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3182" y="641261"/>
            <a:ext cx="4329018" cy="749159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l-GR" altLang="en-US" sz="2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ΠΑΝΕΛΛΑΔΙΚΗ ΠΟΛΙΤΙΚΗ   ΕΡΕΥΝΑ</a:t>
            </a:r>
          </a:p>
          <a:p>
            <a:pPr eaLnBrk="1" hangingPunct="1"/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/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02" r="12457" b="-1"/>
          <a:stretch/>
        </p:blipFill>
        <p:spPr bwMode="auto">
          <a:xfrm>
            <a:off x="3403601" y="1944458"/>
            <a:ext cx="3797300" cy="1458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="" xmlns:a16="http://schemas.microsoft.com/office/drawing/2014/main" id="{CA6E3AA4-5D84-FD94-96CE-70C594A038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0975" y="3906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="" xmlns:a16="http://schemas.microsoft.com/office/drawing/2014/main" id="{275191C0-BB67-54AB-CAA8-3139895BEC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3375" y="4059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="" xmlns:a16="http://schemas.microsoft.com/office/drawing/2014/main" id="{8E9E3DA3-2559-30E8-D01A-17EEC27CC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5775" y="4211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0617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ή λάθος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την πρόταση δυσπιστίας που κατάθεσε ο ΣΥΡΙΖΑ κατά της Κυβέρνησης Μητσοτάκη;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449815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2D5BB4D-DA0F-5870-5157-7ADBF18A47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F51790D6-129B-B59A-AF71-9F535B3AB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9042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ή λάθος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την πρόταση δυσπιστίας που κατάθεσε ο ΣΥΡΙΖΑ κατά της Κυβέρνησης Μητσοτάκη;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7378515"/>
              </p:ext>
            </p:extLst>
          </p:nvPr>
        </p:nvGraphicFramePr>
        <p:xfrm>
          <a:off x="541338" y="1643605"/>
          <a:ext cx="9744075" cy="560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A31810AC-69EA-C4E6-EE35-E697734015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743" y="2450819"/>
            <a:ext cx="773188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29DD1BDD-4861-3F07-E87E-87ED3AB21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" y="3268162"/>
            <a:ext cx="773188" cy="433918"/>
          </a:xfrm>
          <a:prstGeom prst="rect">
            <a:avLst/>
          </a:prstGeom>
        </p:spPr>
      </p:pic>
      <p:pic>
        <p:nvPicPr>
          <p:cNvPr id="5" name="Εικόνα 4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9B62E8F7-71FD-9A08-6597-55EF6EEEAA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1" y="4061718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2BB4D426-8263-BA59-8A2A-4F69B198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97" y="4815096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CCFC5A76-244E-D43E-FAA4-A4EAABCB2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3" y="5626831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0AA39C74-808A-8731-1E31-AACC2A57A9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" y="6472639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BB0D0CD-602A-D962-7496-1B673A1ADC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F8876AA6-3498-5A8D-0096-43E7A9A8A9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6931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ή λάθος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 την επιλογή να απέχει ο ΣΥΡΙΖΑ από τις ψηφοφορίες στην Βουλή μέχρι να προκηρύξει εκλογές ο Πρωθυπουργός;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957139"/>
              </p:ext>
            </p:extLst>
          </p:nvPr>
        </p:nvGraphicFramePr>
        <p:xfrm>
          <a:off x="541339" y="1678329"/>
          <a:ext cx="9541074" cy="557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D88A80E-B07F-0264-87EA-016807951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CBAD3CC2-6657-18EC-E6ED-7A3CE849E5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376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4089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ή λάθος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 την επιλογή να απέχει ο ΣΥΡΙΖΑ από τις ψηφοφορίες στην Βουλή μέχρι να προκηρύξει εκλογές ο Πρωθυπουργός;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8391442"/>
              </p:ext>
            </p:extLst>
          </p:nvPr>
        </p:nvGraphicFramePr>
        <p:xfrm>
          <a:off x="541338" y="1770927"/>
          <a:ext cx="9744075" cy="548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FF644EE0-60CC-FD75-BAD5-8E8436B2AF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471" y="2487395"/>
            <a:ext cx="773188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C6259CBC-A35C-7D77-1472-ECE52628E2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" y="3388820"/>
            <a:ext cx="773188" cy="433918"/>
          </a:xfrm>
          <a:prstGeom prst="rect">
            <a:avLst/>
          </a:prstGeom>
        </p:spPr>
      </p:pic>
      <p:pic>
        <p:nvPicPr>
          <p:cNvPr id="5" name="Εικόνα 4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B8C6DEF5-FA51-01AB-4503-86D75D927E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" y="4094401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AF33AB76-6C34-98BC-D5E7-FA827D022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" y="4916303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D0937FC5-A392-F57D-FF08-9CA8A6B39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400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5DBDFBBF-8902-D0DF-364E-2D272AB87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C1AB05A-C7E2-A29B-6D22-FC5660AB036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C1DE9460-452A-0E7C-526C-2B2B371249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3633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7239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στα χρόνια διακυβέρνησης από τον Κ. Μητσοτάκη, η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παραμονή της Ελλάδας στην Ε.Ε. ή ο σεβασμός από την χώρα μας των ευρωπαϊκών αρχών και αξιών έχουν τεθεί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σε αμφισβήτηση;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088255"/>
              </p:ext>
            </p:extLst>
          </p:nvPr>
        </p:nvGraphicFramePr>
        <p:xfrm>
          <a:off x="541338" y="2141316"/>
          <a:ext cx="9744075" cy="511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30AAEE8-79B0-97C8-8FAE-18D0EA5C3C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9C261B9B-2CB8-C2EC-14D2-A93A1C5C5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8"/>
            <a:ext cx="9338072" cy="109553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στα χρόνια διακυβέρνησης από τον Κ. Μητσοτάκη, η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παραμονή της Ελλάδας στην Ε.Ε. ή ο σεβασμός από την χώρα μας των ευρωπαϊκών αρχών και αξιών έχουν τεθεί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σε αμφισβήτηση;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527477"/>
              </p:ext>
            </p:extLst>
          </p:nvPr>
        </p:nvGraphicFramePr>
        <p:xfrm>
          <a:off x="541337" y="191816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676E006E-81FE-A540-C179-DB02C5939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0087" y="2767811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C6E97E6-168E-CFAE-9A67-5D71374D41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" y="3535124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C11BC84B-63A4-EB8B-9E1D-326913A886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7" y="4222914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20062010-CB6F-0CF5-2D8A-8420A19DA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" y="4916303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EB8B4D8F-E8FA-5D44-D916-A91CAE512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2" y="5654384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9A68E389-CBFF-CAFF-E574-EDB599D50B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0946589-F23F-B83A-F6F6-1F92E252114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E2605E64-7FF1-EBE1-DF67-42A30FBFCB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220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8113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την ρύθμιση που ψηφίστηκε πρόσφατα και με βάση την οποία ουσιαστικά απαγορεύεται η κάθοδος του κόμματος Κασιδιάρη στις βουλευτικές εκλογές;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7245672"/>
              </p:ext>
            </p:extLst>
          </p:nvPr>
        </p:nvGraphicFramePr>
        <p:xfrm>
          <a:off x="541338" y="1780032"/>
          <a:ext cx="9744075" cy="547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B29111D-AE24-7BE2-4C01-BE0E1146C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6360E89D-71BA-989C-1608-0578EECBDF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0880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σωστή την ρύθμιση που ψηφίστηκε πρόσφατα και με βάση την οποία ουσιαστικά απαγορεύεται η κάθοδος του κόμματος Κασιδιάρη στις βουλευτικές εκλογές;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65781302"/>
              </p:ext>
            </p:extLst>
          </p:nvPr>
        </p:nvGraphicFramePr>
        <p:xfrm>
          <a:off x="541338" y="1914144"/>
          <a:ext cx="9744075" cy="53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4C36B50-BF32-67DB-C67F-E549503B9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DF310ECD-C312-169E-4F71-B13834672E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645891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873908CA-FEE0-9DB4-49ED-329C39F35D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475636"/>
            <a:ext cx="773188" cy="513440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2A92707F-ABF7-7B55-46BE-6661C4BB34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7" y="4218624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953C053B-D18C-2C31-2269-B82CDFC5F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" y="4916303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9EBD9995-490D-FCE9-154F-D6BCD1D76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400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C45A7FF3-FB2C-9910-AB27-08A4C24C5CE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73A121DB-4EC7-B2D2-F6AF-0740677BEA1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9162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3084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μέχρι σήμερα;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74996321"/>
              </p:ext>
            </p:extLst>
          </p:nvPr>
        </p:nvGraphicFramePr>
        <p:xfrm>
          <a:off x="541338" y="1719072"/>
          <a:ext cx="9744075" cy="553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8287124-8C43-19D3-05CF-72316AE270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8640670B-DE3D-17C5-2A7B-E3CF9EDC1A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07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μέχρι σήμερα;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7151583"/>
              </p:ext>
            </p:extLst>
          </p:nvPr>
        </p:nvGraphicFramePr>
        <p:xfrm>
          <a:off x="541338" y="1719073"/>
          <a:ext cx="9744075" cy="553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B28CFF6-1EF1-E2E5-AF65-20E22CC84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4E371A30-18E2-9083-31A4-2156936DD0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499587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21295060-1CCA-2FD5-FE07-65F54C4D17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73707"/>
            <a:ext cx="773188" cy="513440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AF4A9399-2A39-16DF-BF70-4DE0F2B8A0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4" y="4130987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3FD8A611-188A-FB03-73D5-2DA6D9FD1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1" y="4810737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DDE4E932-E7C8-7F50-F118-324B1854B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400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852CA8BA-ECB2-F45C-F93F-59E88CA8120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A5E12C40-3CE2-E27F-2B8F-471EC52813F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8094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="" xmlns:a16="http://schemas.microsoft.com/office/drawing/2014/main" id="{B775CD93-9DF2-48CB-9F57-1BCA9A46C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=""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Ταυτότητα Έρευνας</a:t>
            </a:r>
            <a:endParaRPr lang="en-US" alt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04" name="Rectangle 3103">
            <a:extLst>
              <a:ext uri="{FF2B5EF4-FFF2-40B4-BE49-F238E27FC236}">
                <a16:creationId xmlns="" xmlns:a16="http://schemas.microsoft.com/office/drawing/2014/main" id="{6166C6D1-23AC-49C4-BA07-238E4E9F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="" xmlns:a16="http://schemas.microsoft.com/office/drawing/2014/main" id="{1C091803-41C2-48E0-9228-5148460C74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=""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ΕΝΤΟΛΕΑΣ :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ΕΞΕΤΑΖΟΜΕΝΟΣ ΠΛΗΘΥΣΜΟΣ: 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ας άνω των 17, με δικαίωμα ψήφου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ΜΕΓΕΘΟΣ ΔΕΙΓΜΑΤΟΣ: 1.00</a:t>
            </a:r>
            <a:r>
              <a:rPr lang="el-GR" altLang="en-US" sz="1100" b="1" dirty="0"/>
              <a:t>4 Ν</a:t>
            </a:r>
            <a:r>
              <a:rPr lang="en-US" altLang="en-US" sz="1100" b="1" dirty="0" err="1"/>
              <a:t>οικοκυριά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ΧΡΟΝΙΚΟ ΔΙΑΣΤΗΜΑ: </a:t>
            </a:r>
            <a:r>
              <a:rPr lang="el-GR" altLang="en-US" sz="1100" b="1" dirty="0"/>
              <a:t>από 14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Φεβρουαρίου 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έως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17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Φεβρουαρίου 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ΠΕΡΙΟΧΗ ΔΙΕΞΑΓΩΓΗΣ: Πα</a:t>
            </a:r>
            <a:r>
              <a:rPr lang="en-US" altLang="en-US" sz="1100" b="1" dirty="0" err="1"/>
              <a:t>νελλ</a:t>
            </a:r>
            <a:r>
              <a:rPr lang="en-US" altLang="en-US" sz="1100" b="1" dirty="0"/>
              <a:t>αδική κάλυψη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ΔΕΙΓΜΑΤΟΛΗΨΙΑΣ: </a:t>
            </a:r>
            <a:r>
              <a:rPr lang="en-US" altLang="en-US" sz="1100" b="1" dirty="0" err="1"/>
              <a:t>Πολυστ</a:t>
            </a:r>
            <a:r>
              <a:rPr lang="en-US" altLang="en-US" sz="11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ΣΥΛΛΟΓΗΣ ΣΤΟΙΧΕΙΩΝ: </a:t>
            </a:r>
            <a:r>
              <a:rPr lang="en-US" altLang="en-US" sz="1100" b="1" dirty="0" err="1"/>
              <a:t>Τηλεφωνικές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συνεντεύξεις</a:t>
            </a:r>
            <a:r>
              <a:rPr lang="en-US" altLang="en-US" sz="1100" b="1" dirty="0"/>
              <a:t> β</a:t>
            </a:r>
            <a:r>
              <a:rPr lang="en-US" altLang="en-US" sz="1100" b="1" dirty="0" err="1"/>
              <a:t>άσει</a:t>
            </a:r>
            <a:r>
              <a:rPr lang="en-US" altLang="en-US" sz="1100" b="1" dirty="0"/>
              <a:t>    </a:t>
            </a:r>
            <a:r>
              <a:rPr lang="en-US" altLang="en-US" sz="1100" b="1" dirty="0" err="1"/>
              <a:t>ηλεκτρονικού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ερωτημ</a:t>
            </a:r>
            <a:r>
              <a:rPr lang="en-US" altLang="en-US" sz="11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ΣΤΑΘΜΙΣΗ: </a:t>
            </a:r>
            <a:r>
              <a:rPr lang="en-US" altLang="en-US" sz="1100" b="1" dirty="0" err="1"/>
              <a:t>Έγινε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στάθμιση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ως</a:t>
            </a:r>
            <a:r>
              <a:rPr lang="en-US" altLang="en-US" sz="1100" b="1" dirty="0"/>
              <a:t> π</a:t>
            </a:r>
            <a:r>
              <a:rPr lang="en-US" altLang="en-US" sz="1100" b="1" dirty="0" err="1"/>
              <a:t>ρος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Φύλο</a:t>
            </a:r>
            <a:r>
              <a:rPr lang="en-US" altLang="en-US" sz="1100" b="1" dirty="0"/>
              <a:t> -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α, Περιοχή κατοικίας </a:t>
            </a:r>
            <a:r>
              <a:rPr lang="el-GR" altLang="en-US" sz="1100" b="1" dirty="0"/>
              <a:t>και αποτελεσμάτων  Β</a:t>
            </a:r>
            <a:r>
              <a:rPr lang="en-US" altLang="en-US" sz="1100" b="1" dirty="0" err="1"/>
              <a:t>ουλευτικών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εκλογών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του</a:t>
            </a:r>
            <a:r>
              <a:rPr lang="en-US" altLang="en-US" sz="1100" b="1" dirty="0"/>
              <a:t>  </a:t>
            </a:r>
            <a:r>
              <a:rPr lang="en-US" altLang="en-US" sz="1100" b="1" dirty="0" err="1"/>
              <a:t>Ιουλίου</a:t>
            </a:r>
            <a:r>
              <a:rPr lang="en-US" altLang="en-US" sz="1100" b="1" dirty="0"/>
              <a:t> 2019.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19,3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</a:t>
            </a:r>
            <a:r>
              <a:rPr lang="en-US" sz="1100" b="1" dirty="0" err="1"/>
              <a:t>στάθμιστο</a:t>
            </a:r>
            <a:r>
              <a:rPr lang="en-US" sz="1100" b="1" dirty="0"/>
              <a:t>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</a:t>
            </a:r>
            <a:r>
              <a:rPr lang="en-US" sz="1100" b="1" dirty="0" err="1"/>
              <a:t>νάλυση</a:t>
            </a:r>
            <a:r>
              <a:rPr lang="en-US" sz="1100" b="1" dirty="0"/>
              <a:t> επ</a:t>
            </a:r>
            <a:r>
              <a:rPr lang="en-US" sz="1100" b="1" dirty="0" err="1"/>
              <a:t>ιτρέ</a:t>
            </a:r>
            <a:r>
              <a:rPr lang="en-US" sz="1100" b="1" dirty="0"/>
              <a:t>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r>
              <a:rPr lang="en-US" sz="1100" b="1" spc="-4" dirty="0"/>
              <a:t>ΜΕΓΙΣΤΟ</a:t>
            </a:r>
            <a:r>
              <a:rPr lang="en-US" sz="1100" b="1" spc="7" dirty="0"/>
              <a:t> </a:t>
            </a:r>
            <a:r>
              <a:rPr lang="en-US" sz="1100" b="1" spc="-24" dirty="0"/>
              <a:t>ΣΤΑΤΙΣΤΙΚΟ</a:t>
            </a:r>
            <a:r>
              <a:rPr lang="en-US" sz="1100" b="1" spc="-4" dirty="0"/>
              <a:t> </a:t>
            </a:r>
            <a:r>
              <a:rPr lang="en-US" sz="1100" b="1" dirty="0"/>
              <a:t>ΣΦΑΛΜΑ:</a:t>
            </a:r>
            <a:r>
              <a:rPr lang="en-US" sz="1100" b="1" spc="7" dirty="0"/>
              <a:t> </a:t>
            </a:r>
            <a:r>
              <a:rPr lang="en-US" sz="1100" b="1" dirty="0"/>
              <a:t>+/-</a:t>
            </a:r>
            <a:r>
              <a:rPr lang="el-GR" sz="1100" b="1" dirty="0"/>
              <a:t>2,85</a:t>
            </a:r>
            <a:r>
              <a:rPr lang="en-US" sz="1100" b="1" spc="-4" dirty="0"/>
              <a:t> </a:t>
            </a:r>
            <a:r>
              <a:rPr lang="en-US" sz="1100" b="1" spc="4" dirty="0"/>
              <a:t>%</a:t>
            </a:r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34 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1 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B14BE5C-1594-A7BD-FA83-0B2A8B8B3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13" y="1086058"/>
            <a:ext cx="2037143" cy="43022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8934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Με μια Κυβέρνηση ΣΥΡΙΖΑ αυτά τα χρόνια θεωρείτε ότι τα πράγματα στην χώρα θα ήταν...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5029567"/>
              </p:ext>
            </p:extLst>
          </p:nvPr>
        </p:nvGraphicFramePr>
        <p:xfrm>
          <a:off x="541338" y="1682496"/>
          <a:ext cx="9744075" cy="557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F8D6BEA-F872-1660-366B-30BBD9BCB3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AB81B05F-AF6E-EBDC-B850-58FE3E1E59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688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Με μια Κυβέρνηση ΣΥΡΙΖΑ αυτά τα χρόνια θεωρείτε ότι τα πράγματα στην χώρα θα ήταν...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4694593"/>
              </p:ext>
            </p:extLst>
          </p:nvPr>
        </p:nvGraphicFramePr>
        <p:xfrm>
          <a:off x="541338" y="1706881"/>
          <a:ext cx="9744075" cy="5546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4DA1A42-6AFD-202D-6D91-F08801D11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627305C6-AB7B-4E4E-359B-3E01C5D24C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499587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FD9C6110-3826-7D0A-94DF-AC55D2767C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49323"/>
            <a:ext cx="773188" cy="513440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ADF939C9-1E95-66E7-53C0-EC82F8057A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25" y="4060031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9CA1D51B-4FCB-14EE-2FCF-337C09CA0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7" y="4822929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3FECB5B2-4CC9-DA22-53DA-731EDA8C1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400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90348606-9100-4C41-BBA9-5F43F86FB0A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27C8AA56-4123-1C85-688E-8595C036AEC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01556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564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την συνολική παρουσία και το έργο του Πρωθυπουργού Κυριάκου Μητσοτάκη;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7850561"/>
              </p:ext>
            </p:extLst>
          </p:nvPr>
        </p:nvGraphicFramePr>
        <p:xfrm>
          <a:off x="541338" y="1853184"/>
          <a:ext cx="9744075" cy="540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E40A2FF-026A-2C58-C5BD-3185E52110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0F81D4E9-2BA0-48F5-C230-DD34328081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852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την συνολική παρουσία και το έργο του Πρωθυπουργού Κυριάκου Μητσοτάκη;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2163704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3A6C643-8816-7C88-E7E0-5A67BFF586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C5D746FD-6DBC-0DB5-DDC8-AB9C6F1E69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499587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434951B9-C63C-6FE3-B968-9ED3C738B7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49323"/>
            <a:ext cx="773188" cy="513440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07A5EAB4-CCEB-B8E9-B3AC-7C25953181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4" y="4130987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14F8E8C4-F44C-B6B9-42B2-7E982F19B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7" y="4822929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87B618F8-30B6-1B67-B290-ACBCAF75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400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D352937C-3784-CDF7-0F57-86503662F6D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64C399A0-383E-D889-614C-715CCB3E69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56547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2838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Ποια η άποψή σας για τους Πολιτικούς αρχηγούς;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92807805"/>
              </p:ext>
            </p:extLst>
          </p:nvPr>
        </p:nvGraphicFramePr>
        <p:xfrm>
          <a:off x="604899" y="1816608"/>
          <a:ext cx="9744075" cy="541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73CFBEB-AB1C-888E-2506-FC86A8C54F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4" y="2584704"/>
            <a:ext cx="789690" cy="585216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31626E5A-298B-B7C0-3383-B839514591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4" y="3344164"/>
            <a:ext cx="789690" cy="520700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92336156-3A43-E6C2-8A20-F19F5D9CB9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4" y="4141136"/>
            <a:ext cx="789690" cy="52070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93F651CE-3C2C-5641-33AA-3B08A9A2B8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4" y="4936195"/>
            <a:ext cx="789690" cy="520700"/>
          </a:xfrm>
          <a:prstGeom prst="rect">
            <a:avLst/>
          </a:prstGeom>
        </p:spPr>
      </p:pic>
      <p:pic>
        <p:nvPicPr>
          <p:cNvPr id="8" name="Picture 2" descr="Γιάνης Βαρουφάκης: Οι εξεγερμένοι του 1821 επέλεξαν την Περιπέτεια από την Υποτέλεια">
            <a:extLst>
              <a:ext uri="{FF2B5EF4-FFF2-40B4-BE49-F238E27FC236}">
                <a16:creationId xmlns="" xmlns:a16="http://schemas.microsoft.com/office/drawing/2014/main" id="{75869896-DD12-468D-D95A-C52446F49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54" y="5627779"/>
            <a:ext cx="789690" cy="615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929C51CA-41BE-DB67-0D6C-146E67C3DA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" y="6392863"/>
            <a:ext cx="789690" cy="556318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2CEA670-88B6-EF92-056D-499E72B1E8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82B7540D-FA81-5913-2089-27981BC508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Μεταξύ Μητσοτάκη -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ποιος πιστεύετε ότι...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695476"/>
              </p:ext>
            </p:extLst>
          </p:nvPr>
        </p:nvGraphicFramePr>
        <p:xfrm>
          <a:off x="541338" y="1450848"/>
          <a:ext cx="9744075" cy="580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7267F0B-E815-BBA9-DC1A-EE7943A747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243B1EDA-79CF-5FA2-D63A-AC564DBAD3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831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Ανάμεσα στον Κυριάκο Μητσοτάκη και τον Αλέξη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ποιον θεωρείτε καταλληλότερο για Πρωθυπουργό;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26676664"/>
              </p:ext>
            </p:extLst>
          </p:nvPr>
        </p:nvGraphicFramePr>
        <p:xfrm>
          <a:off x="541338" y="1828800"/>
          <a:ext cx="9744075" cy="542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590AF7DD-5013-868E-84C7-3AAE9B6467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94" y="7253288"/>
            <a:ext cx="1006997" cy="52070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33A8C67C-BA7C-1BB4-F9D6-65724C2E0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92" y="7239296"/>
            <a:ext cx="884379" cy="534692"/>
          </a:xfrm>
          <a:prstGeom prst="rect">
            <a:avLst/>
          </a:prstGeom>
        </p:spPr>
      </p:pic>
      <p:pic>
        <p:nvPicPr>
          <p:cNvPr id="6" name="Εικόνα 5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173A8DD-AD16-E18E-2C8F-02BE848EF2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8668236-994F-5F51-CC16-5991719F23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87744"/>
            <a:ext cx="606155" cy="33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852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Ανάμεσα στον Κυριάκο Μητσοτάκη και τον Αλέξη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ποιον θεωρείτε καταλληλότερο για Πρωθυπουργό;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1142681"/>
              </p:ext>
            </p:extLst>
          </p:nvPr>
        </p:nvGraphicFramePr>
        <p:xfrm>
          <a:off x="541338" y="2036064"/>
          <a:ext cx="9744075" cy="521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E593512-3FC4-A984-ECB5-4E0095EAA4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59AC7DA-43D6-A423-A096-D2A1633A0A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C70F9BC5-49E9-381B-81E0-A2323F252C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746" y="2881552"/>
            <a:ext cx="773188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89C37C3D-096B-8F10-86F0-048ADED493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599126"/>
            <a:ext cx="773188" cy="513440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B6630312-5174-A8DF-DF04-2913D19005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316699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7C5AF6BA-D38D-A6F7-95BB-E0AFA9EA0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5" y="5014832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504413BE-05DE-3185-7A33-363CFEA7F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4" y="5767957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908EE71D-4554-B06A-86E6-6EF55CAD5D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6461965"/>
            <a:ext cx="853142" cy="420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2668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Τι Κυβέρνηση προτιμάτε να προκύψει από 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1211271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48E4FD0-DFD5-E086-E94A-0CDB735DA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5BB67011-C0AD-A72E-BC69-88B057FF2E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24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Τι Κυβέρνηση προτιμάτε να προκύψει από 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3728085"/>
              </p:ext>
            </p:extLst>
          </p:nvPr>
        </p:nvGraphicFramePr>
        <p:xfrm>
          <a:off x="541338" y="1706881"/>
          <a:ext cx="9744075" cy="5546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291C9422-4BA7-AD15-709D-44DF75298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CF576E27-432C-0707-D63B-3322A2FFC6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9C4EB0A9-25CB-59FC-F68B-9C6BF78046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716" y="3032022"/>
            <a:ext cx="773188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C057F3B3-A970-B765-23CA-B7B04595E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800808"/>
            <a:ext cx="773188" cy="513440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D12C6BD0-631A-BFB3-9FF2-E33050DAEF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1" y="4518380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931766B4-48F1-3D9D-70D0-DC5FC7D7F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53" y="5225821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2A2BAB77-2D95-7648-219D-8C091EBCD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4" y="5865668"/>
            <a:ext cx="773188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1B69275C-89B5-50AB-B46F-8C6E936C495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8" y="6539588"/>
            <a:ext cx="853142" cy="420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322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35667"/>
            <a:ext cx="9338072" cy="81022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πρόβλημα θεωρείτε πιο σοβαρό για την χώρα, σας ανησυχεί περισσότερο;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ΜΕΧΡΙ 3 ΑΠΑΝΤΗΣΕΙΣ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1420383"/>
              </p:ext>
            </p:extLst>
          </p:nvPr>
        </p:nvGraphicFramePr>
        <p:xfrm>
          <a:off x="541338" y="1481558"/>
          <a:ext cx="9744075" cy="577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2CB46DB1-D5DB-3EB6-AC71-296F098F09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3A76C9EF-A408-7637-87AF-66A844E787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5030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Ανεξάρτητα από ποιο κόμμα σκοπεύετε να ψηφίσετε ποιο κόμμα πιστεύετε ότι θα νικήσει στις ερχόμενες εκλογές 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6254844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FAF49EEA-8B2B-A1E9-A0AC-33851C0F55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2852" y="7249681"/>
            <a:ext cx="852812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14FA9DB-D7AB-5829-56A2-15EBF2E62C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7177159"/>
            <a:ext cx="1121664" cy="507405"/>
          </a:xfrm>
          <a:prstGeom prst="rect">
            <a:avLst/>
          </a:prstGeom>
        </p:spPr>
      </p:pic>
      <p:pic>
        <p:nvPicPr>
          <p:cNvPr id="6" name="Εικόνα 5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2262A1F-38A5-20B9-006B-F9AC232D15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7E68F3A-04BD-B452-1D73-95CDF900C1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7222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Ανεξάρτητα από ποιο κόμμα σκοπεύετε να ψηφίσετε ποιο κόμμα πιστεύετε ότι θα νικήσει στις ερχόμενες εκλογές 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58726244"/>
              </p:ext>
            </p:extLst>
          </p:nvPr>
        </p:nvGraphicFramePr>
        <p:xfrm>
          <a:off x="541338" y="1731265"/>
          <a:ext cx="9744075" cy="55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F7CAB4D-BB04-AE5A-AC41-F6BF805A04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E0CEC4E0-378C-A2B3-1C66-E11C09FB71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88B48609-5C83-B792-7B28-3CF94C2665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746" y="2580609"/>
            <a:ext cx="773188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E49075DF-4501-50B6-A3DE-4BCD3A9BA1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92547"/>
            <a:ext cx="773188" cy="513440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1B819055-E566-998B-B516-C012B512C2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05" y="4204484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A2A9E85D-76F9-97FD-611C-043B391DE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1" y="4867553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D85C1FB1-8DCD-5A33-83F7-7E5BFEE0F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5606572"/>
            <a:ext cx="900150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2DF29A92-6ACE-7D67-1979-A9CE1DABB2E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8" y="6539588"/>
            <a:ext cx="853142" cy="420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8152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852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Με τι κριτήρια θα αποφασίσετε ποιο κόμμα θα ψηφίσετε;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ΜΕΧΡΙ 2 ΑΠΑΝΤΗΣΕΙΣ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10372575"/>
              </p:ext>
            </p:extLst>
          </p:nvPr>
        </p:nvGraphicFramePr>
        <p:xfrm>
          <a:off x="541338" y="2072640"/>
          <a:ext cx="9744075" cy="518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467349E-BCFA-C31D-566B-A561DFEEC9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5257B7C0-1614-0183-D439-CC52CECC29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4057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δεν προκύψει αυτοδύναμη Κυβέρνηση με το σύστημα της απλής αναλογικής, προτιμάτε...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09030604"/>
              </p:ext>
            </p:extLst>
          </p:nvPr>
        </p:nvGraphicFramePr>
        <p:xfrm>
          <a:off x="541338" y="1731264"/>
          <a:ext cx="9744075" cy="55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DBC017A-58FB-97E8-E564-811935EA1B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609DA268-B84A-428A-4EC9-2C9154D1ED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77153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δεν προκύψει αυτοδύναμη Κυβέρνηση με το σύστημα της απλής αναλογικής, προτιμάτε...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7550184"/>
              </p:ext>
            </p:extLst>
          </p:nvPr>
        </p:nvGraphicFramePr>
        <p:xfrm>
          <a:off x="541338" y="1719073"/>
          <a:ext cx="9744075" cy="553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A592699-D0D1-C0A7-1E14-93C4705367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A125CE3C-EA80-9DA1-89FE-D78056FEEB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7F33E661-B38F-E7E2-C859-8441383E9C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746" y="2580609"/>
            <a:ext cx="773188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01207149-71E1-BBAC-B882-5F2D831B07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92547"/>
            <a:ext cx="773188" cy="513440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645F00DC-52F8-32D9-5FA0-38513EE69B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05" y="4204484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72EFF795-48E2-C411-9EBA-1EB452C20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53" y="4855978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24489AC8-D85D-7A45-5884-43F933587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5606572"/>
            <a:ext cx="900150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18CF1E36-1F6C-5170-581B-A73B177A96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8" y="6539588"/>
            <a:ext cx="853142" cy="420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8247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9136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0374460"/>
              </p:ext>
            </p:extLst>
          </p:nvPr>
        </p:nvGraphicFramePr>
        <p:xfrm>
          <a:off x="541338" y="1555750"/>
          <a:ext cx="9744075" cy="505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F5396E9D-2376-89A9-621D-E80B49A7B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260" y="6483407"/>
            <a:ext cx="566130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3870847E-AD50-444E-1C15-9455A0104C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10" y="6548754"/>
            <a:ext cx="719302" cy="507405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3D302CEA-42BB-A9B7-7AA2-CC60FEF180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612" y="6606063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D1116D63-9D62-B7C8-2266-351245C27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35" y="6555598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F10F2C22-4265-D6D5-F10A-0D317116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14" y="6551738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4F8D0F83-D773-1A34-3E25-416A0B1D616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93" y="6583807"/>
            <a:ext cx="615923" cy="413041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42E12439-FF26-6786-D169-5FC989C9FFC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3" y="6584850"/>
            <a:ext cx="658368" cy="471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1" name="Picture 2" descr="ΕΘΝΙΚΗ ΔΗΜΙΟΥΡΓΙΑ - Θ. Τζήμερος &amp; Φ. Κρανιδιώτης">
            <a:extLst>
              <a:ext uri="{FF2B5EF4-FFF2-40B4-BE49-F238E27FC236}">
                <a16:creationId xmlns="" xmlns:a16="http://schemas.microsoft.com/office/drawing/2014/main" id="{AAC05443-104E-8BD6-50C0-61DA4D306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484" y="6562317"/>
            <a:ext cx="643378" cy="480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Εικόνα 1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3F4FAF4-0966-0498-E730-C7974E8AA33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="" xmlns:a16="http://schemas.microsoft.com/office/drawing/2014/main" id="{008148C5-14BF-F3CC-DFEE-1B62B8D9954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endParaRPr lang="en-US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1699452"/>
              </p:ext>
            </p:extLst>
          </p:nvPr>
        </p:nvGraphicFramePr>
        <p:xfrm>
          <a:off x="971709" y="2091245"/>
          <a:ext cx="9111798" cy="512658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0124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24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06331">
                <a:tc>
                  <a:txBody>
                    <a:bodyPr/>
                    <a:lstStyle/>
                    <a:p>
                      <a:pPr algn="l" fontAlgn="b"/>
                      <a:endParaRPr lang="el-G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2903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2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el-GR" sz="12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ΦΕΒΡΟΥΑΡΙΟΣ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ΑΠΡΙΛΙΟΣ</a:t>
                      </a:r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ΔΕΚΕΜΒΡΙΟΣ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ΙΑΝΟΥΑΡΙΟΣ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ΦΕΒΡΟΥΑΡΙΟΣ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983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5195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7794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8182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3966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5228">
                <a:tc>
                  <a:txBody>
                    <a:bodyPr/>
                    <a:lstStyle/>
                    <a:p>
                      <a:pPr algn="ctr" rtl="0" fontAlgn="b"/>
                      <a:endParaRPr lang="el-GR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A5D188E-E7B5-7B78-3627-12F7400569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A584E187-6378-4904-5791-067AF4ED6C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71D09409-869E-70FE-DC79-0B63DEC97C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6387" y="3589275"/>
            <a:ext cx="773188" cy="34402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3B92F9AA-F362-DBCD-DF70-390BB1412E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99" y="4037352"/>
            <a:ext cx="871242" cy="358815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54BE181A-F033-9723-5CAD-8A8BD3E59DA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14" y="4523641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BE1C2FA0-67F8-D9A3-43A8-326C2489E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14" y="5171611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38E1800F-C339-2649-DAD9-9F9D6F1B9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87" y="5778393"/>
            <a:ext cx="822215" cy="7505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83B4A44B-1356-1CD5-CC51-FE5CFE58346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14" y="6619418"/>
            <a:ext cx="822215" cy="3588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6479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8299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endParaRPr lang="en-US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79465864"/>
              </p:ext>
            </p:extLst>
          </p:nvPr>
        </p:nvGraphicFramePr>
        <p:xfrm>
          <a:off x="744340" y="1608880"/>
          <a:ext cx="9753151" cy="522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EAC663A1-8FDE-1F4D-184F-67A77956B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259" y="1926563"/>
            <a:ext cx="773188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CFDFE6B6-69E2-25D0-31BF-AC03705E7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512406"/>
            <a:ext cx="773188" cy="433918"/>
          </a:xfrm>
          <a:prstGeom prst="rect">
            <a:avLst/>
          </a:prstGeom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EA26535-083A-0787-D008-74E29ED1F9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451D221-D9E7-B49A-E08C-C88E05BA9F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603113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</a:rPr>
              <a:t>Επι</a:t>
            </a:r>
            <a:r>
              <a:rPr lang="el-GR" sz="2000" b="1" dirty="0">
                <a:solidFill>
                  <a:schemeClr val="bg1"/>
                </a:solidFill>
              </a:rPr>
              <a:t> των εγκύρων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760718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22335FB0-0B32-5FA3-3F44-0A29AAF9BE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372" y="5932491"/>
            <a:ext cx="566130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C9D0D5EB-8992-0770-9E10-CD087684F1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34" y="5973903"/>
            <a:ext cx="719302" cy="50740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6B8B2DB2-508F-8D6F-6EF1-8A36E07BA1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6134686"/>
            <a:ext cx="658368" cy="507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0" name="Picture 2" descr="ΕΘΝΙΚΗ ΔΗΜΙΟΥΡΓΙΑ - Θ. Τζήμερος &amp; Φ. Κρανιδιώτης">
            <a:extLst>
              <a:ext uri="{FF2B5EF4-FFF2-40B4-BE49-F238E27FC236}">
                <a16:creationId xmlns="" xmlns:a16="http://schemas.microsoft.com/office/drawing/2014/main" id="{77F2CE63-19E9-95B1-57F5-4F7785C42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311" y="6134686"/>
            <a:ext cx="643378" cy="480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F391F4B-819C-7C54-8A90-E8D8FC273C6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2" name="Picture 6">
            <a:extLst>
              <a:ext uri="{FF2B5EF4-FFF2-40B4-BE49-F238E27FC236}">
                <a16:creationId xmlns="" xmlns:a16="http://schemas.microsoft.com/office/drawing/2014/main" id="{9506415F-851F-F927-0152-F086A3193F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 από τις εκλογές δεν προκύψει δυνατότητα σχηματισμού Κυβέρνησης και πάμε σε δεύτερες εκλογές, ποιο κόμμα είναι πιο πιθανό να ψηφίζατε;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6506262"/>
              </p:ext>
            </p:extLst>
          </p:nvPr>
        </p:nvGraphicFramePr>
        <p:xfrm>
          <a:off x="541338" y="1527175"/>
          <a:ext cx="9744075" cy="499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58338AAA-B8F2-D6B8-C041-A762E65393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068" y="6367411"/>
            <a:ext cx="566130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9CA79FCB-EA4A-5549-740E-CF42FAB774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54" y="6448084"/>
            <a:ext cx="719302" cy="507405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7D7B1259-692F-01FD-0F10-302128639E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87" y="6441042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08D2214A-B8B5-74FE-CEA5-F05E49EEB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618" y="6410369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C328CA9F-1635-C0DE-1E8B-00284A733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301" y="6492636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FDA931B9-A96A-E8EF-4E22-863CE30E9B1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035" y="6471424"/>
            <a:ext cx="615923" cy="413041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4A8A1768-3F89-F54E-4D97-50266288F3D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389" y="6513715"/>
            <a:ext cx="658368" cy="507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2" name="Εικόνα 1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22CFB645-DAB1-81DE-57EA-531972C2C7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="" xmlns:a16="http://schemas.microsoft.com/office/drawing/2014/main" id="{6B3A919A-8986-FB88-CF08-64319C2F48F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Για την ακρίβεια ποιος πιστεύετε ότι ευθύνεται περισσότερο;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6639125"/>
              </p:ext>
            </p:extLst>
          </p:nvPr>
        </p:nvGraphicFramePr>
        <p:xfrm>
          <a:off x="541338" y="1493135"/>
          <a:ext cx="9744075" cy="576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2868CA5-C93A-24E6-4FCB-C059C5966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0B0AB26A-F040-E9E4-A8EC-FCAADC900C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8555C5B3-193A-4749-9AFD-682E53CDDE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EAE06A6-F76A-41C9-827A-C561B00448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3"/>
            <a:ext cx="10826750" cy="812006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9F9D4E8-0639-444B-949B-9518585061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27014" y="0"/>
            <a:ext cx="6803957" cy="81200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E3DA7A2-ED70-4BBA-AB72-00AD461FA4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427015" y="-7"/>
            <a:ext cx="10399735" cy="7590013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84" y="1015008"/>
            <a:ext cx="4215683" cy="3668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FC485432-3647-4218-B5D3-15D3FA222B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3931916" y="1225225"/>
            <a:ext cx="2962921" cy="1082674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F4AFDDCA-6ABA-4D23-8A5C-1BF0F43081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4976" y="1258081"/>
            <a:ext cx="4223571" cy="56314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2733BCC-D84B-AFBE-BD10-CD86DD1A4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411" y="3426107"/>
            <a:ext cx="331036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9782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Για την ακρίβεια ποιος πιστεύετε ότι ευθύνεται περισσότερο;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77814100"/>
              </p:ext>
            </p:extLst>
          </p:nvPr>
        </p:nvGraphicFramePr>
        <p:xfrm>
          <a:off x="541338" y="1539433"/>
          <a:ext cx="9744075" cy="571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4F01E5B3-312E-D946-3499-0041ED5C4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743" y="2316707"/>
            <a:ext cx="773188" cy="51344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4AA32EC5-4C32-B5A1-C4AA-5B5F417B06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1" y="3185696"/>
            <a:ext cx="773188" cy="433918"/>
          </a:xfrm>
          <a:prstGeom prst="rect">
            <a:avLst/>
          </a:prstGeom>
        </p:spPr>
      </p:pic>
      <p:pic>
        <p:nvPicPr>
          <p:cNvPr id="5" name="Εικόνα 4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082672C9-33E5-9207-8342-8F7077C54A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3" y="3950778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E17B4487-522E-B634-681B-C0282B3E1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09" y="4776474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40FD96F2-B09D-334B-147B-F68047BE5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5" y="5663514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2467F06B-5566-C8C8-DC08-81AE1397310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5" y="6550554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630C46C-F29B-30FD-C9F8-258B7134EFC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622ECEA1-CFB4-FDA0-BCA1-A586DB5019C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4333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40896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Πώς αξιολογείτε τα μέτρα που έχει πάρει συνολικά η Κυβέρνηση όλους τους τελευταίους μήνες για την αντιμετώπιση </a:t>
            </a:r>
            <a:r>
              <a:rPr lang="el-GR" sz="2200" b="1" dirty="0">
                <a:solidFill>
                  <a:schemeClr val="bg1"/>
                </a:solidFill>
              </a:rPr>
              <a:t>συνολικά</a:t>
            </a:r>
            <a:r>
              <a:rPr lang="el-GR" sz="2000" b="1" dirty="0">
                <a:solidFill>
                  <a:schemeClr val="bg1"/>
                </a:solidFill>
              </a:rPr>
              <a:t> της ακρίβειας και την στήριξη των νοικοκυριών;</a:t>
            </a:r>
            <a:r>
              <a:rPr lang="en-US" sz="2000" b="1" dirty="0">
                <a:solidFill>
                  <a:schemeClr val="bg1"/>
                </a:solidFill>
              </a:rPr>
              <a:t> 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9548773"/>
              </p:ext>
            </p:extLst>
          </p:nvPr>
        </p:nvGraphicFramePr>
        <p:xfrm>
          <a:off x="541338" y="1736203"/>
          <a:ext cx="9744075" cy="551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E9D8FEC-6EA0-3FC1-4C05-131E126D90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30A0BB20-1F7C-545F-F55C-2E10CA32D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877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Πώς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νοικοκυριών;</a:t>
            </a:r>
            <a:r>
              <a:rPr lang="en-US" sz="2000" b="1" dirty="0">
                <a:solidFill>
                  <a:schemeClr val="bg1"/>
                </a:solidFill>
              </a:rPr>
              <a:t> 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498137"/>
              </p:ext>
            </p:extLst>
          </p:nvPr>
        </p:nvGraphicFramePr>
        <p:xfrm>
          <a:off x="541338" y="1804416"/>
          <a:ext cx="9748710" cy="509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362F744-A41E-CA1A-D2F8-2DD4AAE704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51" y="2563770"/>
            <a:ext cx="853142" cy="420053"/>
          </a:xfrm>
          <a:prstGeom prst="rect">
            <a:avLst/>
          </a:prstGeom>
        </p:spPr>
      </p:pic>
      <p:pic>
        <p:nvPicPr>
          <p:cNvPr id="4" name="Picture 4" descr="Κεντρική - Ελληνική Λύση">
            <a:extLst>
              <a:ext uri="{FF2B5EF4-FFF2-40B4-BE49-F238E27FC236}">
                <a16:creationId xmlns="" xmlns:a16="http://schemas.microsoft.com/office/drawing/2014/main" id="{F56A69B8-A66E-1D84-DA83-D5A4DE55F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51" y="319566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40E29C82-6C26-EC81-E593-8F1E8CFB6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7" y="4019385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B4CB6509-A079-5224-188D-73ABD863C0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51" y="4780104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522FEA9E-0D91-147D-DB34-F52E096239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51" y="5499790"/>
            <a:ext cx="773188" cy="433918"/>
          </a:xfrm>
          <a:prstGeom prst="rect">
            <a:avLst/>
          </a:prstGeom>
        </p:spPr>
      </p:pic>
      <p:pic>
        <p:nvPicPr>
          <p:cNvPr id="9" name="Γραφικό 5">
            <a:extLst>
              <a:ext uri="{FF2B5EF4-FFF2-40B4-BE49-F238E27FC236}">
                <a16:creationId xmlns="" xmlns:a16="http://schemas.microsoft.com/office/drawing/2014/main" id="{D6FB11DD-AAA0-414E-A721-B2D923C8CE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090" y="6150314"/>
            <a:ext cx="773188" cy="513441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C642CAB-4B29-2E3A-FDD6-63A8854F9B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620FA175-F787-CA80-2001-941EF6C5D6F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8922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προσωπικά πόσο έχετε επηρεαστεί από τις αυξήσεις των τιμών;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4391761"/>
              </p:ext>
            </p:extLst>
          </p:nvPr>
        </p:nvGraphicFramePr>
        <p:xfrm>
          <a:off x="541338" y="1736202"/>
          <a:ext cx="9744075" cy="551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2670F99-510B-FE7C-B8CE-782C0F309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39A9A0D2-4C23-F7C7-3D16-72EC925CED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0094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0617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προσωπικά πόσο έχετε επηρεαστεί από τις αυξήσεις των τιμών;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70110764"/>
              </p:ext>
            </p:extLst>
          </p:nvPr>
        </p:nvGraphicFramePr>
        <p:xfrm>
          <a:off x="541338" y="2002419"/>
          <a:ext cx="9744075" cy="525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2322FAE4-33D3-9DC7-B7F2-3D14EF4AA7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01" y="3182339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F6468A12-0982-8813-483D-D3929BA102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01" y="3990365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384A8B06-D20E-688F-CB4E-C9D3309CC1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1" y="462785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81997E66-7005-006F-90DF-C0096E65E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1" y="5230638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BE97D434-A43E-445F-3C43-EE4AF7D4D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1" y="5886305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C206BCDD-CE9F-09A8-B770-74D0984BEA6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5" y="6536445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613E392E-CE1A-AAEC-807A-3A54DE2153D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06" y="7338350"/>
            <a:ext cx="1632031" cy="636336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3545A9D2-A8CF-E79C-3FEE-1EC1605CEF7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7005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3187</TotalTime>
  <Words>851</Words>
  <Application>Microsoft Office PowerPoint</Application>
  <PresentationFormat>B4 (ISO) (250x353 χιλ.)</PresentationFormat>
  <Paragraphs>133</Paragraphs>
  <Slides>40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40</vt:i4>
      </vt:variant>
    </vt:vector>
  </HeadingPairs>
  <TitlesOfParts>
    <vt:vector size="44" baseType="lpstr">
      <vt:lpstr>Office Theme</vt:lpstr>
      <vt:lpstr>1_Office Theme</vt:lpstr>
      <vt:lpstr>3_Office Theme</vt:lpstr>
      <vt:lpstr>2_Office Theme</vt:lpstr>
      <vt:lpstr> ΦΕΒΡΟΥΑΡΙΟΣ 2023</vt:lpstr>
      <vt:lpstr>Ταυτότητα Έρευνας</vt:lpstr>
      <vt:lpstr>Ποιο πρόβλημα θεωρείτε πιο σοβαρό για την χώρα, σας ανησυχεί περισσότερο;  ΜΕΧΡΙ 3 ΑΠΑΝΤΗΣΕΙΣ </vt:lpstr>
      <vt:lpstr>Για την ακρίβεια ποιος πιστεύετε ότι ευθύνεται περισσότερο; </vt:lpstr>
      <vt:lpstr>Για την ακρίβεια ποιος πιστεύετε ότι ευθύνεται περισσότερο; </vt:lpstr>
      <vt:lpstr>Πώς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νοικοκυριών;   </vt:lpstr>
      <vt:lpstr>Πώς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νοικοκυριών;   </vt:lpstr>
      <vt:lpstr>Εσείς προσωπικά πόσο έχετε επηρεαστεί από τις αυξήσεις των τιμών; </vt:lpstr>
      <vt:lpstr>Εσείς προσωπικά πόσο έχετε επηρεαστεί από τις αυξήσεις των τιμών; </vt:lpstr>
      <vt:lpstr>Θεωρείτε σωστή ή λάθος την πρόταση δυσπιστίας που κατάθεσε ο ΣΥΡΙΖΑ κατά της Κυβέρνησης Μητσοτάκη;</vt:lpstr>
      <vt:lpstr>Θεωρείτε σωστή ή λάθος την πρόταση δυσπιστίας που κατάθεσε ο ΣΥΡΙΖΑ κατά της Κυβέρνησης Μητσοτάκη;</vt:lpstr>
      <vt:lpstr>Θεωρείτε σωστή ή λάθος  την επιλογή να απέχει ο ΣΥΡΙΖΑ από τις ψηφοφορίες στην Βουλή μέχρι να προκηρύξει εκλογές ο Πρωθυπουργός; </vt:lpstr>
      <vt:lpstr>Θεωρείτε σωστή ή λάθος  την επιλογή να απέχει ο ΣΥΡΙΖΑ από τις ψηφοφορίες στην Βουλή μέχρι να προκηρύξει εκλογές ο Πρωθυπουργός; </vt:lpstr>
      <vt:lpstr>Θεωρείτε ότι στα χρόνια διακυβέρνησης από τον Κ. Μητσοτάκη, η παραμονή της Ελλάδας στην Ε.Ε. ή ο σεβασμός από την χώρα μας των ευρωπαϊκών αρχών και αξιών έχουν τεθεί σε αμφισβήτηση; </vt:lpstr>
      <vt:lpstr>Θεωρείτε ότι στα χρόνια διακυβέρνησης από τον Κ. Μητσοτάκη, η παραμονή της Ελλάδας στην Ε.Ε. ή ο σεβασμός από την χώρα μας των ευρωπαϊκών αρχών και αξιών έχουν τεθεί σε αμφισβήτηση; </vt:lpstr>
      <vt:lpstr>Θεωρείτε σωστή την ρύθμιση που ψηφίστηκε πρόσφατα και με βάση την οποία ουσιαστικά απαγορεύεται η κάθοδος του κόμματος Κασιδιάρη στις βουλευτικές εκλογές;</vt:lpstr>
      <vt:lpstr>Θεωρείτε σωστή την ρύθμιση που ψηφίστηκε πρόσφατα και με βάση την οποία ουσιαστικά απαγορεύεται η κάθοδος του κόμματος Κασιδιάρη στις βουλευτικές εκλογές;</vt:lpstr>
      <vt:lpstr>Πόσο ικανοποιημένος/η είστε από το συνολικό έργο της Κυβέρνησης μέχρι σήμερα; </vt:lpstr>
      <vt:lpstr>Πόσο ικανοποιημένος/η είστε από το συνολικό έργο της Κυβέρνησης μέχρι σήμερα; </vt:lpstr>
      <vt:lpstr>Με μια Κυβέρνηση ΣΥΡΙΖΑ αυτά τα χρόνια θεωρείτε ότι τα πράγματα στην χώρα θα ήταν...  </vt:lpstr>
      <vt:lpstr>Με μια Κυβέρνηση ΣΥΡΙΖΑ αυτά τα χρόνια θεωρείτε ότι τα πράγματα στην χώρα θα ήταν...  </vt:lpstr>
      <vt:lpstr>Πόσο ικανοποιημένος είστε από την συνολική παρουσία και το έργο του Πρωθυπουργού Κυριάκου Μητσοτάκη; </vt:lpstr>
      <vt:lpstr>Πόσο ικανοποιημένος είστε από την συνολική παρουσία και το έργο του Πρωθυπουργού Κυριάκου Μητσοτάκη; </vt:lpstr>
      <vt:lpstr>Ποια η άποψή σας για τους Πολιτικούς αρχηγούς; </vt:lpstr>
      <vt:lpstr>Μεταξύ Μητσοτάκη - Τσίπρα ποιος πιστεύετε ότι...</vt:lpstr>
      <vt:lpstr>Ανάμεσα στον Κυριάκο Μητσοτάκη και τον Αλέξη Τσίπρα ποιον θεωρείτε καταλληλότερο για Πρωθυπουργό; </vt:lpstr>
      <vt:lpstr>Ανάμεσα στον Κυριάκο Μητσοτάκη και τον Αλέξη Τσίπρα ποιον θεωρείτε καταλληλότερο για Πρωθυπουργό; </vt:lpstr>
      <vt:lpstr>Τι Κυβέρνηση προτιμάτε να προκύψει από τις ερχόμενες βουλευτικές εκλογές;  </vt:lpstr>
      <vt:lpstr>Τι Κυβέρνηση προτιμάτε να προκύψει από τις ερχόμενες βουλευτικές εκλογές;  </vt:lpstr>
      <vt:lpstr>Ανεξάρτητα από ποιο κόμμα σκοπεύετε να ψηφίσετε ποιο κόμμα πιστεύετε ότι θα νικήσει στις ερχόμενες εκλογές ; </vt:lpstr>
      <vt:lpstr>Ανεξάρτητα από ποιο κόμμα σκοπεύετε να ψηφίσετε ποιο κόμμα πιστεύετε ότι θα νικήσει στις ερχόμενες εκλογές ; </vt:lpstr>
      <vt:lpstr>Με τι κριτήρια θα αποφασίσετε ποιο κόμμα θα ψηφίσετε;  ΜΕΧΡΙ 2 ΑΠΑΝΤΗΣΕΙΣ </vt:lpstr>
      <vt:lpstr>Αν δεν προκύψει αυτοδύναμη Κυβέρνηση με το σύστημα της απλής αναλογικής, προτιμάτε... </vt:lpstr>
      <vt:lpstr>Αν δεν προκύψει αυτοδύναμη Κυβέρνηση με το σύστημα της απλής αναλογικής, προτιμάτε... </vt:lpstr>
      <vt:lpstr>Στις ερχόμενες Βουλευτικές εκλογές που θα πραγματοποιηθούν με απλή αναλογική, ποιο κόμμα θα ψηφίζατε; </vt:lpstr>
      <vt:lpstr>Στις ερχόμενες Βουλευτικές εκλογές που θα πραγματοποιηθούν με απλή αναλογική, ποιο κόμμα θα ψηφίζατε;</vt:lpstr>
      <vt:lpstr>Στις ερχόμενες Βουλευτικές εκλογές που θα πραγματοποιηθούν με απλή αναλογική, ποιο κόμμα θα ψηφίζατε;</vt:lpstr>
      <vt:lpstr>Στις ερχόμενες Βουλευτικές εκλογές που θα πραγματοποιηθούν με απλή αναλογική, ποιο κόμμα θα ψηφίζατε; Επι των εγκύρων</vt:lpstr>
      <vt:lpstr>Αν από τις εκλογές δεν προκύψει δυνατότητα σχηματισμού Κυβέρνησης και πάμε σε δεύτερες εκλογές, ποιο κόμμα είναι πιο πιθανό να ψηφίζατε;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435</cp:revision>
  <dcterms:created xsi:type="dcterms:W3CDTF">2021-02-20T11:15:26Z</dcterms:created>
  <dcterms:modified xsi:type="dcterms:W3CDTF">2023-02-20T11:28:16Z</dcterms:modified>
</cp:coreProperties>
</file>